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7" r:id="rId4"/>
    <p:sldId id="259"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CD095-53D7-4BBB-BBE3-562AE945FAA5}" type="datetimeFigureOut">
              <a:rPr lang="it-IT" smtClean="0"/>
              <a:t>05/06/2019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9B21E3-6A8F-4760-8780-DCAF07299E24}" type="slidenum">
              <a:rPr lang="it-IT" smtClean="0"/>
              <a:t>‹#›</a:t>
            </a:fld>
            <a:endParaRPr lang="it-IT"/>
          </a:p>
        </p:txBody>
      </p:sp>
    </p:spTree>
    <p:extLst>
      <p:ext uri="{BB962C8B-B14F-4D97-AF65-F5344CB8AC3E}">
        <p14:creationId xmlns:p14="http://schemas.microsoft.com/office/powerpoint/2010/main" val="1764284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E9B21E3-6A8F-4760-8780-DCAF07299E24}" type="slidenum">
              <a:rPr lang="it-IT" smtClean="0"/>
              <a:t>1</a:t>
            </a:fld>
            <a:endParaRPr lang="it-IT"/>
          </a:p>
        </p:txBody>
      </p:sp>
    </p:spTree>
    <p:extLst>
      <p:ext uri="{BB962C8B-B14F-4D97-AF65-F5344CB8AC3E}">
        <p14:creationId xmlns:p14="http://schemas.microsoft.com/office/powerpoint/2010/main" val="295635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247584D-CDC5-4077-8E68-71FB78C8F5D1}" type="datetimeFigureOut">
              <a:rPr lang="it-IT" smtClean="0"/>
              <a:t>05/06/2019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318582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47584D-CDC5-4077-8E68-71FB78C8F5D1}" type="datetimeFigureOut">
              <a:rPr lang="it-IT" smtClean="0"/>
              <a:t>05/06/2019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1797500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47584D-CDC5-4077-8E68-71FB78C8F5D1}" type="datetimeFigureOut">
              <a:rPr lang="it-IT" smtClean="0"/>
              <a:t>05/06/2019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405893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47584D-CDC5-4077-8E68-71FB78C8F5D1}" type="datetimeFigureOut">
              <a:rPr lang="it-IT" smtClean="0"/>
              <a:t>05/06/2019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386681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247584D-CDC5-4077-8E68-71FB78C8F5D1}" type="datetimeFigureOut">
              <a:rPr lang="it-IT" smtClean="0"/>
              <a:t>05/06/2019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214545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247584D-CDC5-4077-8E68-71FB78C8F5D1}" type="datetimeFigureOut">
              <a:rPr lang="it-IT" smtClean="0"/>
              <a:t>05/06/2019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343406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247584D-CDC5-4077-8E68-71FB78C8F5D1}" type="datetimeFigureOut">
              <a:rPr lang="it-IT" smtClean="0"/>
              <a:t>05/06/2019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3489022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247584D-CDC5-4077-8E68-71FB78C8F5D1}" type="datetimeFigureOut">
              <a:rPr lang="it-IT" smtClean="0"/>
              <a:t>05/06/2019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3627633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247584D-CDC5-4077-8E68-71FB78C8F5D1}" type="datetimeFigureOut">
              <a:rPr lang="it-IT" smtClean="0"/>
              <a:t>05/06/2019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190422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247584D-CDC5-4077-8E68-71FB78C8F5D1}" type="datetimeFigureOut">
              <a:rPr lang="it-IT" smtClean="0"/>
              <a:t>05/06/2019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3130735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247584D-CDC5-4077-8E68-71FB78C8F5D1}" type="datetimeFigureOut">
              <a:rPr lang="it-IT" smtClean="0"/>
              <a:t>05/06/2019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7EB8E2-6C75-4AA9-AFDC-2F0C3F6AF8D0}" type="slidenum">
              <a:rPr lang="it-IT" smtClean="0"/>
              <a:t>‹#›</a:t>
            </a:fld>
            <a:endParaRPr lang="it-IT"/>
          </a:p>
        </p:txBody>
      </p:sp>
    </p:spTree>
    <p:extLst>
      <p:ext uri="{BB962C8B-B14F-4D97-AF65-F5344CB8AC3E}">
        <p14:creationId xmlns:p14="http://schemas.microsoft.com/office/powerpoint/2010/main" val="420775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47584D-CDC5-4077-8E68-71FB78C8F5D1}" type="datetimeFigureOut">
              <a:rPr lang="it-IT" smtClean="0"/>
              <a:t>05/06/2019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7EB8E2-6C75-4AA9-AFDC-2F0C3F6AF8D0}" type="slidenum">
              <a:rPr lang="it-IT" smtClean="0"/>
              <a:t>‹#›</a:t>
            </a:fld>
            <a:endParaRPr lang="it-IT"/>
          </a:p>
        </p:txBody>
      </p:sp>
    </p:spTree>
    <p:extLst>
      <p:ext uri="{BB962C8B-B14F-4D97-AF65-F5344CB8AC3E}">
        <p14:creationId xmlns:p14="http://schemas.microsoft.com/office/powerpoint/2010/main" val="4219661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pengeospatial.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63691" y="485187"/>
            <a:ext cx="9545216" cy="5909310"/>
          </a:xfrm>
          <a:prstGeom prst="rect">
            <a:avLst/>
          </a:prstGeom>
          <a:noFill/>
        </p:spPr>
        <p:txBody>
          <a:bodyPr wrap="square" rtlCol="0">
            <a:spAutoFit/>
          </a:bodyPr>
          <a:lstStyle/>
          <a:p>
            <a:r>
              <a:rPr lang="it-IT" sz="2400" b="1" dirty="0" smtClean="0"/>
              <a:t>COSA SONO OWS, WMS, WFS e WCS</a:t>
            </a:r>
          </a:p>
          <a:p>
            <a:endParaRPr lang="it-IT" sz="2400" dirty="0" smtClean="0"/>
          </a:p>
          <a:p>
            <a:r>
              <a:rPr lang="it-IT" sz="2400" b="1" dirty="0" smtClean="0"/>
              <a:t>WMS  WFS</a:t>
            </a:r>
            <a:r>
              <a:rPr lang="it-IT" sz="2400" dirty="0" smtClean="0"/>
              <a:t> e </a:t>
            </a:r>
            <a:r>
              <a:rPr lang="it-IT" sz="2400" b="1" dirty="0" smtClean="0"/>
              <a:t>WCS</a:t>
            </a:r>
            <a:r>
              <a:rPr lang="it-IT" sz="2400" dirty="0" smtClean="0"/>
              <a:t> fanno parte dei servizi </a:t>
            </a:r>
            <a:r>
              <a:rPr lang="it-IT" sz="2400" b="1" dirty="0" smtClean="0"/>
              <a:t>OWS</a:t>
            </a:r>
            <a:r>
              <a:rPr lang="it-IT" sz="2400" dirty="0" smtClean="0"/>
              <a:t> (OGC Web Services) i cui standard sono definiti da OGC (Open </a:t>
            </a:r>
            <a:r>
              <a:rPr lang="it-IT" sz="2400" dirty="0" err="1" smtClean="0"/>
              <a:t>Geospatial</a:t>
            </a:r>
            <a:r>
              <a:rPr lang="it-IT" sz="2400" dirty="0" smtClean="0"/>
              <a:t> </a:t>
            </a:r>
            <a:r>
              <a:rPr lang="it-IT" sz="2400" dirty="0" err="1" smtClean="0"/>
              <a:t>Consortium</a:t>
            </a:r>
            <a:r>
              <a:rPr lang="it-IT" sz="2400" dirty="0" smtClean="0"/>
              <a:t>) per la visualizzazione e condivisione dei dati e degli elaborati cartografici relativi via web (da un server ai client). </a:t>
            </a:r>
          </a:p>
          <a:p>
            <a:endParaRPr lang="it-IT" sz="2400" dirty="0"/>
          </a:p>
          <a:p>
            <a:r>
              <a:rPr lang="it-IT" sz="2400" dirty="0" smtClean="0"/>
              <a:t>L'</a:t>
            </a:r>
            <a:r>
              <a:rPr lang="it-IT" sz="2400" b="1" dirty="0" smtClean="0"/>
              <a:t>Open </a:t>
            </a:r>
            <a:r>
              <a:rPr lang="it-IT" sz="2400" b="1" dirty="0" err="1" smtClean="0"/>
              <a:t>Geospatial</a:t>
            </a:r>
            <a:r>
              <a:rPr lang="it-IT" sz="2400" b="1" dirty="0" smtClean="0"/>
              <a:t> </a:t>
            </a:r>
            <a:r>
              <a:rPr lang="it-IT" sz="2400" b="1" dirty="0" err="1" smtClean="0"/>
              <a:t>Consortium</a:t>
            </a:r>
            <a:r>
              <a:rPr lang="it-IT" sz="2400" dirty="0" smtClean="0"/>
              <a:t> (OGC) è un'organizzazione internazionale non-profit leader nello sviluppo di standard per servizi </a:t>
            </a:r>
            <a:r>
              <a:rPr lang="it-IT" sz="2400" dirty="0" err="1" smtClean="0"/>
              <a:t>geospaziali</a:t>
            </a:r>
            <a:r>
              <a:rPr lang="it-IT" sz="2400" dirty="0"/>
              <a:t> </a:t>
            </a:r>
            <a:r>
              <a:rPr lang="it-IT" sz="2400" dirty="0" smtClean="0"/>
              <a:t>basati sulla localizzazione geografica.</a:t>
            </a:r>
          </a:p>
          <a:p>
            <a:r>
              <a:rPr lang="it-IT" sz="2400" dirty="0" smtClean="0"/>
              <a:t>Gli </a:t>
            </a:r>
            <a:r>
              <a:rPr lang="it-IT" sz="2400" b="1" dirty="0" smtClean="0"/>
              <a:t>Standard OGC</a:t>
            </a:r>
            <a:r>
              <a:rPr lang="it-IT" sz="2400" dirty="0" smtClean="0"/>
              <a:t> sono dei documenti tecnici che definiscono interfacce e codifiche. Gli sviluppatori usano questi documenti per costruire interfacce aperte e codifiche all'interno dei loro prodotti o servizi. Gli standard garantiscono specifici scenari di interoperabilità.</a:t>
            </a:r>
          </a:p>
          <a:p>
            <a:r>
              <a:rPr lang="it-IT" sz="2400" dirty="0" smtClean="0">
                <a:hlinkClick r:id="rId3" tooltip="Link a http://www.opengeospatial.org/"/>
              </a:rPr>
              <a:t>http://www.opengeospatial.org/ </a:t>
            </a:r>
            <a:endParaRPr lang="it-IT" sz="2400" dirty="0" smtClean="0"/>
          </a:p>
          <a:p>
            <a:endParaRPr lang="it-IT" dirty="0" smtClean="0"/>
          </a:p>
        </p:txBody>
      </p:sp>
    </p:spTree>
    <p:extLst>
      <p:ext uri="{BB962C8B-B14F-4D97-AF65-F5344CB8AC3E}">
        <p14:creationId xmlns:p14="http://schemas.microsoft.com/office/powerpoint/2010/main" val="263923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94522" y="108992"/>
            <a:ext cx="10814180" cy="6370975"/>
          </a:xfrm>
          <a:prstGeom prst="rect">
            <a:avLst/>
          </a:prstGeom>
        </p:spPr>
        <p:txBody>
          <a:bodyPr wrap="square">
            <a:spAutoFit/>
          </a:bodyPr>
          <a:lstStyle/>
          <a:p>
            <a:r>
              <a:rPr lang="it-IT" sz="2400" b="1" dirty="0" smtClean="0"/>
              <a:t>Web </a:t>
            </a:r>
            <a:r>
              <a:rPr lang="it-IT" sz="2400" b="1" dirty="0" err="1" smtClean="0"/>
              <a:t>Map</a:t>
            </a:r>
            <a:r>
              <a:rPr lang="it-IT" sz="2400" b="1" dirty="0" smtClean="0"/>
              <a:t> Service (WMS)</a:t>
            </a:r>
          </a:p>
          <a:p>
            <a:r>
              <a:rPr lang="it-IT" sz="2400" dirty="0" smtClean="0"/>
              <a:t>Lo standard </a:t>
            </a:r>
            <a:r>
              <a:rPr lang="it-IT" sz="2400" b="1" dirty="0" smtClean="0"/>
              <a:t>Web </a:t>
            </a:r>
            <a:r>
              <a:rPr lang="it-IT" sz="2400" b="1" dirty="0" err="1" smtClean="0"/>
              <a:t>Map</a:t>
            </a:r>
            <a:r>
              <a:rPr lang="it-IT" sz="2400" b="1" dirty="0" smtClean="0"/>
              <a:t> Service</a:t>
            </a:r>
            <a:r>
              <a:rPr lang="it-IT" sz="2400" dirty="0" smtClean="0"/>
              <a:t> (WMS) definisce una semplice interfaccia HTTP per richiedere immagini di mappe da uno o più server distribuiti in Internet. Una richiesta WMS definisce quali sono i </a:t>
            </a:r>
            <a:r>
              <a:rPr lang="it-IT" sz="2400" dirty="0" err="1" smtClean="0"/>
              <a:t>layer</a:t>
            </a:r>
            <a:r>
              <a:rPr lang="it-IT" sz="2400" dirty="0" smtClean="0"/>
              <a:t> geografici e l'area di interesse da processare. La risposta alla richiesta è una o più immagini di mappa (nel formato JPEG, PNG, ...) che può essere mostrata in un browser Internet o su un programma GIS. Lo Standard supporta inoltre la possibilità di specificare se l'immagine restituita debba essere trasparente, in modo da poter combinare tra loro </a:t>
            </a:r>
            <a:r>
              <a:rPr lang="it-IT" sz="2400" dirty="0" err="1" smtClean="0"/>
              <a:t>layer</a:t>
            </a:r>
            <a:r>
              <a:rPr lang="it-IT" sz="2400" dirty="0" smtClean="0"/>
              <a:t> provenienti da server differenti.</a:t>
            </a:r>
          </a:p>
          <a:p>
            <a:r>
              <a:rPr lang="it-IT" sz="2400" b="1" dirty="0" err="1" smtClean="0"/>
              <a:t>HyperText</a:t>
            </a:r>
            <a:r>
              <a:rPr lang="it-IT" sz="2400" b="1" dirty="0" smtClean="0"/>
              <a:t> Transfer </a:t>
            </a:r>
            <a:r>
              <a:rPr lang="it-IT" sz="2400" b="1" dirty="0" err="1" smtClean="0"/>
              <a:t>Protocol</a:t>
            </a:r>
            <a:r>
              <a:rPr lang="it-IT" sz="2400" dirty="0" smtClean="0"/>
              <a:t> (</a:t>
            </a:r>
            <a:r>
              <a:rPr lang="it-IT" sz="2400" b="1" dirty="0" smtClean="0"/>
              <a:t>HTTP</a:t>
            </a:r>
            <a:r>
              <a:rPr lang="it-IT" sz="2400" dirty="0" smtClean="0"/>
              <a:t>) è un protocollo usato per la trasmissione d'informazioni sul web ovvero in un'architettura tipica client-server. </a:t>
            </a:r>
          </a:p>
          <a:p>
            <a:endParaRPr lang="it-IT" sz="2400" dirty="0" smtClean="0"/>
          </a:p>
          <a:p>
            <a:r>
              <a:rPr lang="it-IT" sz="2400" dirty="0" smtClean="0"/>
              <a:t>Lo standard </a:t>
            </a:r>
            <a:r>
              <a:rPr lang="it-IT" sz="2400" b="1" dirty="0" smtClean="0"/>
              <a:t>Web </a:t>
            </a:r>
            <a:r>
              <a:rPr lang="it-IT" sz="2400" b="1" dirty="0" err="1" smtClean="0"/>
              <a:t>Map</a:t>
            </a:r>
            <a:r>
              <a:rPr lang="it-IT" sz="2400" b="1" dirty="0" smtClean="0"/>
              <a:t> </a:t>
            </a:r>
            <a:r>
              <a:rPr lang="it-IT" sz="2400" b="1" dirty="0" err="1" smtClean="0"/>
              <a:t>Tile</a:t>
            </a:r>
            <a:r>
              <a:rPr lang="it-IT" sz="2400" b="1" dirty="0" smtClean="0"/>
              <a:t> Service</a:t>
            </a:r>
            <a:r>
              <a:rPr lang="it-IT" sz="2400" dirty="0" smtClean="0"/>
              <a:t> (</a:t>
            </a:r>
            <a:r>
              <a:rPr lang="it-IT" sz="2400" b="1" dirty="0" smtClean="0"/>
              <a:t>WMTS</a:t>
            </a:r>
            <a:r>
              <a:rPr lang="it-IT" sz="2400" dirty="0" smtClean="0"/>
              <a:t>) definisce i servizi di pubblicazione di </a:t>
            </a:r>
            <a:r>
              <a:rPr lang="it-IT" sz="2400" i="1" dirty="0" smtClean="0"/>
              <a:t>mappe a tessere</a:t>
            </a:r>
            <a:r>
              <a:rPr lang="it-IT" sz="2400" dirty="0" smtClean="0"/>
              <a:t> (</a:t>
            </a:r>
            <a:r>
              <a:rPr lang="it-IT" sz="2400" i="1" dirty="0" err="1" smtClean="0"/>
              <a:t>map</a:t>
            </a:r>
            <a:r>
              <a:rPr lang="it-IT" sz="2400" i="1" dirty="0" smtClean="0"/>
              <a:t> tiles</a:t>
            </a:r>
            <a:r>
              <a:rPr lang="it-IT" sz="2400" dirty="0" smtClean="0"/>
              <a:t>). È stato creato per migliorare i tempi di risposta dei WMS alle interrogazioni dai client. Fornisce riquadri di mappe </a:t>
            </a:r>
            <a:r>
              <a:rPr lang="it-IT" sz="2400" dirty="0" err="1" smtClean="0"/>
              <a:t>pre-renderizzati</a:t>
            </a:r>
            <a:r>
              <a:rPr lang="it-IT" sz="2400" dirty="0" smtClean="0"/>
              <a:t> e non una elaborazione «al volo» di una porzione definita (dalla «richiesta» dell’utente-client) di un set di dati (vedi </a:t>
            </a:r>
            <a:r>
              <a:rPr lang="it-IT" sz="2400" dirty="0" err="1" smtClean="0"/>
              <a:t>renderizzazione</a:t>
            </a:r>
            <a:r>
              <a:rPr lang="it-IT" sz="2400" dirty="0" smtClean="0"/>
              <a:t> per ombreggiatura di un DEM)</a:t>
            </a:r>
            <a:endParaRPr lang="it-IT" sz="2400" dirty="0"/>
          </a:p>
        </p:txBody>
      </p:sp>
    </p:spTree>
    <p:extLst>
      <p:ext uri="{BB962C8B-B14F-4D97-AF65-F5344CB8AC3E}">
        <p14:creationId xmlns:p14="http://schemas.microsoft.com/office/powerpoint/2010/main" val="3760000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68692" y="637030"/>
            <a:ext cx="10378753" cy="5539978"/>
          </a:xfrm>
          <a:prstGeom prst="rect">
            <a:avLst/>
          </a:prstGeom>
        </p:spPr>
        <p:txBody>
          <a:bodyPr wrap="square">
            <a:spAutoFit/>
          </a:bodyPr>
          <a:lstStyle/>
          <a:p>
            <a:r>
              <a:rPr lang="it-IT" sz="2400" b="1" dirty="0" smtClean="0"/>
              <a:t>Web </a:t>
            </a:r>
            <a:r>
              <a:rPr lang="it-IT" sz="2400" b="1" dirty="0" err="1" smtClean="0"/>
              <a:t>Feature</a:t>
            </a:r>
            <a:r>
              <a:rPr lang="it-IT" sz="2400" b="1" dirty="0" smtClean="0"/>
              <a:t> Service (WFS)</a:t>
            </a:r>
          </a:p>
          <a:p>
            <a:r>
              <a:rPr lang="it-IT" sz="2400" dirty="0" smtClean="0"/>
              <a:t>Lo Standard </a:t>
            </a:r>
            <a:r>
              <a:rPr lang="it-IT" sz="2400" b="1" dirty="0" smtClean="0"/>
              <a:t>Web </a:t>
            </a:r>
            <a:r>
              <a:rPr lang="it-IT" sz="2400" b="1" dirty="0" err="1" smtClean="0"/>
              <a:t>Feature</a:t>
            </a:r>
            <a:r>
              <a:rPr lang="it-IT" sz="2400" b="1" dirty="0" smtClean="0"/>
              <a:t> Service</a:t>
            </a:r>
            <a:r>
              <a:rPr lang="it-IT" sz="2400" dirty="0" smtClean="0"/>
              <a:t> (WFS) fornisce, similmente al WMS, una semplice interfaccia HTTP per richiedere direttamente oggetti geografici (e non immagini di mappe) da uno o più server distribuiti in Internet. I meccanismi di richiesta e risposta sono simili al WMS, con la differenza che non vengono restituite immagini, bensì le descrizioni dei singoli oggetti spaziali contenuti all'interno dell'area di interesse da processare (coordinate spaziali ed eventuali attributi alfanumerici).</a:t>
            </a:r>
          </a:p>
          <a:p>
            <a:endParaRPr lang="it-IT" sz="2400" dirty="0"/>
          </a:p>
          <a:p>
            <a:r>
              <a:rPr lang="it-IT" sz="2400" dirty="0" smtClean="0"/>
              <a:t>Il </a:t>
            </a:r>
            <a:r>
              <a:rPr lang="it-IT" sz="2400" b="1" dirty="0" smtClean="0"/>
              <a:t>Web </a:t>
            </a:r>
            <a:r>
              <a:rPr lang="it-IT" sz="2400" b="1" dirty="0" err="1" smtClean="0"/>
              <a:t>Coverage</a:t>
            </a:r>
            <a:r>
              <a:rPr lang="it-IT" sz="2400" b="1" dirty="0" smtClean="0"/>
              <a:t> Service</a:t>
            </a:r>
            <a:r>
              <a:rPr lang="it-IT" sz="2400" dirty="0" smtClean="0"/>
              <a:t> (</a:t>
            </a:r>
            <a:r>
              <a:rPr lang="it-IT" sz="2400" b="1" dirty="0" smtClean="0"/>
              <a:t>WCS</a:t>
            </a:r>
            <a:r>
              <a:rPr lang="it-IT" sz="2400" dirty="0" smtClean="0"/>
              <a:t>) fornisce i dati disponibili insieme alle loro descrizioni dettagliate. Permette richieste complesse per questi dati e restituisce i dati con tutte le informazioni e le caratteristiche come sono all’origine (anziché le immagini) in modo da essere interpretato, estrapolato, calcolato, riprocessato e quant’altro. </a:t>
            </a:r>
          </a:p>
          <a:p>
            <a:endParaRPr lang="it-IT" dirty="0"/>
          </a:p>
        </p:txBody>
      </p:sp>
    </p:spTree>
    <p:extLst>
      <p:ext uri="{BB962C8B-B14F-4D97-AF65-F5344CB8AC3E}">
        <p14:creationId xmlns:p14="http://schemas.microsoft.com/office/powerpoint/2010/main" val="3784274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2891" y="182268"/>
            <a:ext cx="9766663" cy="7017306"/>
          </a:xfrm>
          <a:prstGeom prst="rect">
            <a:avLst/>
          </a:prstGeom>
        </p:spPr>
        <p:txBody>
          <a:bodyPr wrap="square">
            <a:spAutoFit/>
          </a:bodyPr>
          <a:lstStyle/>
          <a:p>
            <a:r>
              <a:rPr lang="it-IT" sz="2400" dirty="0" smtClean="0">
                <a:solidFill>
                  <a:srgbClr val="333333"/>
                </a:solidFill>
                <a:cs typeface="Calibri" panose="020F0502020204030204" pitchFamily="34" charset="0"/>
              </a:rPr>
              <a:t>Inoltre: </a:t>
            </a:r>
          </a:p>
          <a:p>
            <a:endParaRPr lang="it-IT" sz="2400" dirty="0" smtClean="0">
              <a:solidFill>
                <a:srgbClr val="333333"/>
              </a:solidFill>
              <a:cs typeface="Calibri" panose="020F0502020204030204" pitchFamily="34" charset="0"/>
            </a:endParaRPr>
          </a:p>
          <a:p>
            <a:r>
              <a:rPr lang="it-IT" sz="2400" dirty="0" smtClean="0">
                <a:solidFill>
                  <a:srgbClr val="333333"/>
                </a:solidFill>
                <a:cs typeface="Calibri" panose="020F0502020204030204" pitchFamily="34" charset="0"/>
              </a:rPr>
              <a:t>Il </a:t>
            </a:r>
            <a:r>
              <a:rPr lang="it-IT" sz="2400" b="1" dirty="0">
                <a:cs typeface="Calibri" panose="020F0502020204030204" pitchFamily="34" charset="0"/>
              </a:rPr>
              <a:t>CSW</a:t>
            </a:r>
            <a:r>
              <a:rPr lang="it-IT" sz="2400" dirty="0">
                <a:solidFill>
                  <a:srgbClr val="333333"/>
                </a:solidFill>
                <a:cs typeface="Calibri" panose="020F0502020204030204" pitchFamily="34" charset="0"/>
              </a:rPr>
              <a:t> (</a:t>
            </a:r>
            <a:r>
              <a:rPr lang="it-IT" sz="2400" i="1" dirty="0">
                <a:solidFill>
                  <a:srgbClr val="333333"/>
                </a:solidFill>
                <a:cs typeface="Calibri" panose="020F0502020204030204" pitchFamily="34" charset="0"/>
              </a:rPr>
              <a:t>Catalog Service for the Web</a:t>
            </a:r>
            <a:r>
              <a:rPr lang="it-IT" sz="2400" dirty="0">
                <a:solidFill>
                  <a:srgbClr val="333333"/>
                </a:solidFill>
                <a:cs typeface="Calibri" panose="020F0502020204030204" pitchFamily="34" charset="0"/>
              </a:rPr>
              <a:t>) supporta la possibilità di pubblicare e di ricercare informazioni descrittive, i metadati, per dati territoriali e relativi servizi. I metadati possono essere interrogati e visualizzati sia da parte dell’uomo, sia da software per la loro fruizione</a:t>
            </a:r>
            <a:r>
              <a:rPr lang="it-IT" sz="2400" dirty="0" smtClean="0">
                <a:solidFill>
                  <a:srgbClr val="333333"/>
                </a:solidFill>
                <a:cs typeface="Calibri" panose="020F0502020204030204" pitchFamily="34" charset="0"/>
              </a:rPr>
              <a:t>.</a:t>
            </a:r>
            <a:endParaRPr lang="it-IT" sz="2400" dirty="0">
              <a:solidFill>
                <a:srgbClr val="333333"/>
              </a:solidFill>
              <a:cs typeface="Calibri" panose="020F0502020204030204" pitchFamily="34" charset="0"/>
            </a:endParaRPr>
          </a:p>
          <a:p>
            <a:endParaRPr lang="it-IT" sz="2400" dirty="0" smtClean="0">
              <a:solidFill>
                <a:srgbClr val="333333"/>
              </a:solidFill>
              <a:cs typeface="Calibri" panose="020F0502020204030204" pitchFamily="34" charset="0"/>
            </a:endParaRPr>
          </a:p>
          <a:p>
            <a:r>
              <a:rPr lang="it-IT" sz="2400" dirty="0" smtClean="0">
                <a:solidFill>
                  <a:srgbClr val="333333"/>
                </a:solidFill>
                <a:cs typeface="Calibri" panose="020F0502020204030204" pitchFamily="34" charset="0"/>
              </a:rPr>
              <a:t>Servizi </a:t>
            </a:r>
            <a:r>
              <a:rPr lang="it-IT" sz="2400" b="1" dirty="0" smtClean="0">
                <a:solidFill>
                  <a:srgbClr val="333333"/>
                </a:solidFill>
                <a:cs typeface="Calibri" panose="020F0502020204030204" pitchFamily="34" charset="0"/>
              </a:rPr>
              <a:t>WCTS</a:t>
            </a:r>
            <a:r>
              <a:rPr lang="it-IT" sz="2400" dirty="0" smtClean="0">
                <a:solidFill>
                  <a:srgbClr val="333333"/>
                </a:solidFill>
                <a:cs typeface="Calibri" panose="020F0502020204030204" pitchFamily="34" charset="0"/>
              </a:rPr>
              <a:t> per la conversione dei sistemi di coordinate online sui server </a:t>
            </a:r>
            <a:endParaRPr lang="it-IT" sz="2400" dirty="0">
              <a:solidFill>
                <a:srgbClr val="333333"/>
              </a:solidFill>
              <a:cs typeface="Calibri" panose="020F0502020204030204" pitchFamily="34" charset="0"/>
            </a:endParaRPr>
          </a:p>
          <a:p>
            <a:endParaRPr lang="it-IT" sz="2400" dirty="0" smtClean="0">
              <a:solidFill>
                <a:srgbClr val="333333"/>
              </a:solidFill>
              <a:cs typeface="Calibri" panose="020F0502020204030204" pitchFamily="34" charset="0"/>
            </a:endParaRPr>
          </a:p>
          <a:p>
            <a:r>
              <a:rPr lang="it-IT" sz="2400" dirty="0" smtClean="0">
                <a:solidFill>
                  <a:srgbClr val="333333"/>
                </a:solidFill>
                <a:cs typeface="Calibri" panose="020F0502020204030204" pitchFamily="34" charset="0"/>
              </a:rPr>
              <a:t>I servizi, se gestiti dalle Istituzioni (Regini, Ministeri) soggiacoiono alle direttive INSPIRE</a:t>
            </a:r>
          </a:p>
          <a:p>
            <a:endParaRPr lang="it-IT" sz="2400" dirty="0" smtClean="0">
              <a:solidFill>
                <a:srgbClr val="333333"/>
              </a:solidFill>
              <a:cs typeface="Calibri" panose="020F0502020204030204" pitchFamily="34" charset="0"/>
            </a:endParaRPr>
          </a:p>
          <a:p>
            <a:r>
              <a:rPr lang="it-IT" sz="2400" b="1" dirty="0" smtClean="0">
                <a:solidFill>
                  <a:srgbClr val="333333"/>
                </a:solidFill>
                <a:cs typeface="Calibri" panose="020F0502020204030204" pitchFamily="34" charset="0"/>
              </a:rPr>
              <a:t>INSPIRE</a:t>
            </a:r>
            <a:r>
              <a:rPr lang="it-IT" sz="2400" dirty="0" smtClean="0">
                <a:solidFill>
                  <a:srgbClr val="333333"/>
                </a:solidFill>
                <a:cs typeface="Calibri" panose="020F0502020204030204" pitchFamily="34" charset="0"/>
              </a:rPr>
              <a:t> (Infrastructure </a:t>
            </a:r>
            <a:r>
              <a:rPr lang="it-IT" sz="2400" dirty="0">
                <a:solidFill>
                  <a:srgbClr val="333333"/>
                </a:solidFill>
                <a:cs typeface="Calibri" panose="020F0502020204030204" pitchFamily="34" charset="0"/>
              </a:rPr>
              <a:t>for Spatial Information in Europe - Infrastruttura per l'Informazione Territoriale in Europa) è un progetto della Commissione europea con l'obiettivo di realizzare infrastrutture di dati territoriali nella Comunità europea. </a:t>
            </a:r>
          </a:p>
          <a:p>
            <a:r>
              <a:rPr lang="it-IT" sz="2400" dirty="0" smtClean="0">
                <a:solidFill>
                  <a:srgbClr val="333333"/>
                </a:solidFill>
                <a:cs typeface="Calibri" panose="020F0502020204030204" pitchFamily="34" charset="0"/>
              </a:rPr>
              <a:t>Direttiva </a:t>
            </a:r>
            <a:r>
              <a:rPr lang="it-IT" sz="2400" dirty="0">
                <a:solidFill>
                  <a:srgbClr val="333333"/>
                </a:solidFill>
                <a:cs typeface="Calibri" panose="020F0502020204030204" pitchFamily="34" charset="0"/>
              </a:rPr>
              <a:t>(2007/2/EC del 14 marzo 2007) del Parlamento </a:t>
            </a:r>
            <a:r>
              <a:rPr lang="it-IT" sz="2400" dirty="0" smtClean="0">
                <a:solidFill>
                  <a:srgbClr val="333333"/>
                </a:solidFill>
                <a:cs typeface="Calibri" panose="020F0502020204030204" pitchFamily="34" charset="0"/>
              </a:rPr>
              <a:t>e </a:t>
            </a:r>
            <a:r>
              <a:rPr lang="it-IT" sz="2400" dirty="0">
                <a:solidFill>
                  <a:srgbClr val="333333"/>
                </a:solidFill>
                <a:cs typeface="Calibri" panose="020F0502020204030204" pitchFamily="34" charset="0"/>
              </a:rPr>
              <a:t>del </a:t>
            </a:r>
            <a:r>
              <a:rPr lang="it-IT" sz="2400" dirty="0" smtClean="0">
                <a:solidFill>
                  <a:srgbClr val="333333"/>
                </a:solidFill>
                <a:cs typeface="Calibri" panose="020F0502020204030204" pitchFamily="34" charset="0"/>
              </a:rPr>
              <a:t>Consiglio europei</a:t>
            </a:r>
          </a:p>
          <a:p>
            <a:endParaRPr lang="it-IT" dirty="0"/>
          </a:p>
        </p:txBody>
      </p:sp>
    </p:spTree>
    <p:extLst>
      <p:ext uri="{BB962C8B-B14F-4D97-AF65-F5344CB8AC3E}">
        <p14:creationId xmlns:p14="http://schemas.microsoft.com/office/powerpoint/2010/main" val="3534764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210</Words>
  <Application>Microsoft Office PowerPoint</Application>
  <PresentationFormat>Widescreen</PresentationFormat>
  <Paragraphs>27</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Tema di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 Andrea Pini</dc:creator>
  <cp:lastModifiedBy>PINI GIAN ANDREA</cp:lastModifiedBy>
  <cp:revision>11</cp:revision>
  <dcterms:created xsi:type="dcterms:W3CDTF">2019-06-05T05:06:34Z</dcterms:created>
  <dcterms:modified xsi:type="dcterms:W3CDTF">2019-06-05T10:54:31Z</dcterms:modified>
</cp:coreProperties>
</file>