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74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E6C7-D8D3-4E07-9F69-20A05409B42A}" type="datetimeFigureOut">
              <a:rPr lang="it-IT" smtClean="0"/>
              <a:pPr/>
              <a:t>28/04/2020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EA95-5651-4CDD-B186-0AA77F294B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0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6220EE-FF5C-4B93-AFBE-6957BA93235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74D546-AC88-4AFC-8CED-C9FDD3C8986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E011DA-EA9E-482F-B029-6F57B66D20B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06DE-6A3B-4319-AEF0-B161735271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DE8518-8EAF-4D5E-8B4B-7445334B470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8E31ED-94C5-432D-9F44-C12517213C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E4067A-E870-4463-BF69-03D891C44C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26EF71-5E52-4A9B-AC40-F2369E5F2E2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C7FDA-A382-4632-9CCF-8783E4E0710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8820BE-005F-4157-B0DB-750D5378F3B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786B0A-AA56-4A51-BECB-AA4F17FBF46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D6689EF-B185-4DEE-8C68-F80B6502E0A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371600" y="588498"/>
            <a:ext cx="7772400" cy="15451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000" dirty="0" smtClean="0"/>
              <a:t>Introduzione all’approccio riabilitativo delle lombalgie</a:t>
            </a:r>
            <a:endParaRPr lang="it-IT" sz="4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32560" y="2895600"/>
            <a:ext cx="7406640" cy="16002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AA 2019/2020</a:t>
            </a:r>
          </a:p>
          <a:p>
            <a:r>
              <a:rPr lang="it-IT" sz="3200" dirty="0" smtClean="0"/>
              <a:t>sesto audio</a:t>
            </a:r>
            <a:endParaRPr lang="it-IT" sz="3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220EE-FF5C-4B93-AFBE-6957BA93235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609600"/>
            <a:ext cx="3980688" cy="59436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it-IT" b="1" dirty="0"/>
              <a:t>Movimento articolare:</a:t>
            </a:r>
            <a:endParaRPr lang="it-IT" dirty="0"/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flessione, test di </a:t>
            </a:r>
            <a:r>
              <a:rPr lang="it-IT" dirty="0" err="1"/>
              <a:t>Schober</a:t>
            </a:r>
            <a:endParaRPr lang="it-IT" dirty="0"/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estensione</a:t>
            </a:r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lateralità</a:t>
            </a:r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movimenti tridimensionali</a:t>
            </a:r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movimento articolare passivo</a:t>
            </a:r>
          </a:p>
          <a:p>
            <a:pPr lvl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/>
              <a:t>test di forza e resistenza</a:t>
            </a:r>
          </a:p>
          <a:p>
            <a:pPr>
              <a:buClr>
                <a:schemeClr val="tx2"/>
              </a:buClr>
            </a:pPr>
            <a:r>
              <a:rPr lang="it-IT" dirty="0"/>
              <a:t>l’ampiezza, la qualità del movimento, comparsa dolore, deviazioni...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E31ED-94C5-432D-9F44-C12517213C8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4121"/>
            <a:ext cx="4244975" cy="35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3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788987"/>
          </a:xfrm>
        </p:spPr>
        <p:txBody>
          <a:bodyPr/>
          <a:lstStyle/>
          <a:p>
            <a:pPr eaLnBrk="1" hangingPunct="1"/>
            <a:r>
              <a:rPr lang="it-IT" dirty="0" smtClean="0"/>
              <a:t>Esame obiettivo specifico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8001000" cy="5410200"/>
          </a:xfrm>
        </p:spPr>
        <p:txBody>
          <a:bodyPr/>
          <a:lstStyle/>
          <a:p>
            <a:pPr eaLnBrk="1" hangingPunct="1"/>
            <a:r>
              <a:rPr lang="it-IT" sz="2800" b="1" dirty="0" smtClean="0"/>
              <a:t>Palpazione</a:t>
            </a:r>
            <a:r>
              <a:rPr lang="it-IT" dirty="0" smtClean="0"/>
              <a:t>: </a:t>
            </a:r>
            <a:r>
              <a:rPr lang="it-IT" sz="2400" dirty="0" smtClean="0"/>
              <a:t>temperatura, sudorazione, contrattura, stasi del connettivo, cicatrici, segno del gradino, individuazione e valutazione selettiva del segmento vertebrale doloroso, sacro-iliaca, </a:t>
            </a:r>
            <a:r>
              <a:rPr lang="it-IT" sz="2400" dirty="0" err="1" smtClean="0"/>
              <a:t>piriforme…</a:t>
            </a:r>
            <a:endParaRPr lang="it-IT" sz="2400" dirty="0" smtClean="0"/>
          </a:p>
          <a:p>
            <a:pPr eaLnBrk="1" hangingPunct="1"/>
            <a:r>
              <a:rPr lang="it-IT" sz="2800" b="1" dirty="0" smtClean="0"/>
              <a:t>Movimenti ripetuti</a:t>
            </a:r>
            <a:r>
              <a:rPr lang="it-IT" dirty="0" smtClean="0"/>
              <a:t>: </a:t>
            </a:r>
            <a:r>
              <a:rPr lang="it-IT" sz="2400" dirty="0" smtClean="0"/>
              <a:t>si cerca di riprodurre gli stress meccanici responsabili della sintomatologia del paziente, al fine di individuare la natura della lesione, le strutture coinvolte, la preferenza direzionale. </a:t>
            </a:r>
            <a:r>
              <a:rPr lang="it-IT" sz="2400" dirty="0" err="1" smtClean="0"/>
              <a:t>Periferalizzazione</a:t>
            </a:r>
            <a:r>
              <a:rPr lang="it-IT" sz="2400" dirty="0" smtClean="0"/>
              <a:t> o centralizzazione. </a:t>
            </a:r>
          </a:p>
          <a:p>
            <a:pPr eaLnBrk="1" hangingPunct="1"/>
            <a:r>
              <a:rPr lang="it-IT" sz="2800" b="1" dirty="0" smtClean="0"/>
              <a:t>Esame delle retrazioni e punti di riequilibrio: </a:t>
            </a:r>
            <a:r>
              <a:rPr lang="it-IT" sz="2400" dirty="0" smtClean="0"/>
              <a:t>in carico si ricercano tutte le asimmetrie e le retrazioni muscolari che possono essere significative per la sintomatologia del </a:t>
            </a:r>
            <a:r>
              <a:rPr lang="it-IT" sz="2400" dirty="0" err="1" smtClean="0"/>
              <a:t>paz</a:t>
            </a:r>
            <a:r>
              <a:rPr lang="it-IT" sz="2400" dirty="0" smtClean="0"/>
              <a:t>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pPr eaLnBrk="1" hangingPunct="1"/>
            <a:r>
              <a:rPr lang="it-IT" sz="4000" smtClean="0"/>
              <a:t>… esame obiettivo specifico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543800" cy="5410200"/>
          </a:xfrm>
        </p:spPr>
        <p:txBody>
          <a:bodyPr/>
          <a:lstStyle/>
          <a:p>
            <a:pPr eaLnBrk="1" hangingPunct="1"/>
            <a:r>
              <a:rPr lang="it-IT" sz="2800" b="1" dirty="0" smtClean="0"/>
              <a:t>Test muscolari di attivazione e coordinazione: </a:t>
            </a:r>
            <a:r>
              <a:rPr lang="it-IT" sz="2400" dirty="0" smtClean="0"/>
              <a:t>valutare il deficit dei muscoli stabilizzatori locali (trasverso addominale e multifido).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800" b="1" dirty="0" smtClean="0"/>
              <a:t>Test di </a:t>
            </a:r>
            <a:r>
              <a:rPr lang="it-IT" sz="2800" b="1" dirty="0" err="1" smtClean="0"/>
              <a:t>Kopp</a:t>
            </a:r>
            <a:r>
              <a:rPr lang="it-IT" sz="2800" b="1" dirty="0" smtClean="0"/>
              <a:t>: </a:t>
            </a:r>
            <a:r>
              <a:rPr lang="it-IT" sz="2400" dirty="0" smtClean="0"/>
              <a:t>determinare presenza di protrusione reversibile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16582"/>
            <a:ext cx="3276600" cy="21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6288"/>
            <a:ext cx="3933824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990600"/>
          </a:xfrm>
        </p:spPr>
        <p:txBody>
          <a:bodyPr/>
          <a:lstStyle/>
          <a:p>
            <a:pPr eaLnBrk="1" hangingPunct="1"/>
            <a:r>
              <a:rPr lang="it-IT" sz="4000" u="sng" dirty="0" smtClean="0"/>
              <a:t>Test neurologici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5029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it-IT" sz="2800" b="1" u="sng" dirty="0" smtClean="0"/>
              <a:t>Test di conduttività</a:t>
            </a:r>
            <a:r>
              <a:rPr lang="it-IT" sz="2800" dirty="0" smtClean="0"/>
              <a:t>: </a:t>
            </a:r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smtClean="0"/>
              <a:t>esame della forza muscolare</a:t>
            </a:r>
            <a:r>
              <a:rPr lang="it-IT" dirty="0" smtClean="0"/>
              <a:t>: ileo-psoas L2, quadricipite L3-L4, tibiale anteriore L4, estensore lungo alluce L5, estensore lungo dita S1, Flessore lungo dita S2, tricipite surale S1-S2 </a:t>
            </a:r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smtClean="0"/>
              <a:t>esame dei riflessi</a:t>
            </a:r>
            <a:r>
              <a:rPr lang="it-IT" dirty="0" smtClean="0"/>
              <a:t>: rotuleo L3-L4, achilleo S1-S2, </a:t>
            </a:r>
            <a:r>
              <a:rPr lang="it-IT" dirty="0" err="1" smtClean="0"/>
              <a:t>Babinsky</a:t>
            </a:r>
            <a:r>
              <a:rPr lang="it-IT" dirty="0" smtClean="0"/>
              <a:t> per escludere lesioni midollari</a:t>
            </a:r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smtClean="0"/>
              <a:t>esame della sensibilità</a:t>
            </a:r>
            <a:r>
              <a:rPr lang="it-IT" dirty="0" smtClean="0"/>
              <a:t>: vedere distribuzione </a:t>
            </a:r>
            <a:r>
              <a:rPr lang="it-IT" dirty="0" err="1" smtClean="0"/>
              <a:t>dermatomerica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7638288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it-IT" b="1" u="sng" dirty="0" smtClean="0"/>
              <a:t>Test di </a:t>
            </a:r>
            <a:r>
              <a:rPr lang="it-IT" b="1" u="sng" dirty="0" err="1" smtClean="0"/>
              <a:t>neurodinamicità</a:t>
            </a:r>
            <a:r>
              <a:rPr lang="it-IT" dirty="0" smtClean="0"/>
              <a:t>:</a:t>
            </a:r>
            <a:r>
              <a:rPr lang="it-IT" sz="2800" dirty="0" smtClean="0"/>
              <a:t> ricercano le risposte alla messa in tensione del sistema nervoso.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err="1" smtClean="0"/>
              <a:t>Lasègue</a:t>
            </a:r>
            <a:r>
              <a:rPr lang="it-IT" b="1" dirty="0" smtClean="0"/>
              <a:t> o SRL</a:t>
            </a:r>
            <a:r>
              <a:rPr lang="it-IT" dirty="0" smtClean="0"/>
              <a:t> (</a:t>
            </a:r>
            <a:r>
              <a:rPr lang="it-IT" dirty="0" err="1" smtClean="0"/>
              <a:t>Straight</a:t>
            </a:r>
            <a:r>
              <a:rPr lang="it-IT" dirty="0" smtClean="0"/>
              <a:t> </a:t>
            </a:r>
            <a:r>
              <a:rPr lang="it-IT" dirty="0" err="1" smtClean="0"/>
              <a:t>Leg</a:t>
            </a:r>
            <a:r>
              <a:rPr lang="it-IT" dirty="0" smtClean="0"/>
              <a:t> </a:t>
            </a:r>
            <a:r>
              <a:rPr lang="it-IT" dirty="0" err="1" smtClean="0"/>
              <a:t>Raising</a:t>
            </a:r>
            <a:r>
              <a:rPr lang="it-IT" dirty="0" smtClean="0"/>
              <a:t>) o stiramento della gamba tesa: tensione anomala a carico del nervo ischiatico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smtClean="0"/>
              <a:t>Prone </a:t>
            </a:r>
            <a:r>
              <a:rPr lang="it-IT" b="1" dirty="0" err="1" smtClean="0"/>
              <a:t>Knee</a:t>
            </a:r>
            <a:r>
              <a:rPr lang="it-IT" b="1" dirty="0" smtClean="0"/>
              <a:t> </a:t>
            </a:r>
            <a:r>
              <a:rPr lang="it-IT" b="1" dirty="0" err="1" smtClean="0"/>
              <a:t>Bend</a:t>
            </a:r>
            <a:r>
              <a:rPr lang="it-IT" b="1" dirty="0" smtClean="0"/>
              <a:t> Test</a:t>
            </a:r>
            <a:r>
              <a:rPr lang="it-IT" dirty="0" smtClean="0"/>
              <a:t> o test per il nervo crurale: livello L3-L4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b="1" dirty="0" smtClean="0"/>
              <a:t>Slump Test</a:t>
            </a:r>
            <a:r>
              <a:rPr lang="it-IT" dirty="0" smtClean="0"/>
              <a:t>: più sensibile rispetto ad eventuali simulatori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alutazi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8113"/>
            <a:ext cx="4884738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1579563"/>
            <a:ext cx="2819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Garamond" pitchFamily="18" charset="0"/>
              </a:rPr>
              <a:t>Prima parte</a:t>
            </a:r>
          </a:p>
          <a:p>
            <a:pPr algn="ctr"/>
            <a:r>
              <a:rPr lang="it-IT" sz="2400" b="1">
                <a:latin typeface="Garamond" pitchFamily="18" charset="0"/>
              </a:rPr>
              <a:t>della</a:t>
            </a:r>
          </a:p>
          <a:p>
            <a:pPr algn="ctr"/>
            <a:r>
              <a:rPr lang="it-IT" sz="2400" b="1">
                <a:latin typeface="Garamond" pitchFamily="18" charset="0"/>
              </a:rPr>
              <a:t>Valutazione Clinica:</a:t>
            </a:r>
          </a:p>
          <a:p>
            <a:pPr algn="ctr"/>
            <a:r>
              <a:rPr lang="it-IT" sz="2400" b="1" u="sng">
                <a:latin typeface="Garamond" pitchFamily="18" charset="0"/>
              </a:rPr>
              <a:t>l’anamnesi e l’esame soggettivo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C7FDA-A382-4632-9CCF-8783E4E0710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alutazio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600"/>
            <a:ext cx="4865688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15000" y="2301875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latin typeface="Garamond" pitchFamily="18" charset="0"/>
              </a:rPr>
              <a:t>Seconda parte:</a:t>
            </a:r>
          </a:p>
          <a:p>
            <a:pPr algn="ctr"/>
            <a:r>
              <a:rPr lang="it-IT" sz="2400" b="1" u="sng">
                <a:latin typeface="Garamond" pitchFamily="18" charset="0"/>
              </a:rPr>
              <a:t>l’esame obiettivo</a:t>
            </a:r>
          </a:p>
          <a:p>
            <a:pPr algn="ctr"/>
            <a:r>
              <a:rPr lang="it-IT" sz="2400" b="1" u="sng">
                <a:latin typeface="Garamond" pitchFamily="18" charset="0"/>
              </a:rPr>
              <a:t>e le conclusioni.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C7FDA-A382-4632-9CCF-8783E4E0710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b="1" i="1" dirty="0" smtClean="0"/>
              <a:t>Non esiste “una lombalgia” uguale per tutti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74838"/>
            <a:ext cx="7620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dirty="0" smtClean="0"/>
              <a:t>“</a:t>
            </a:r>
            <a:r>
              <a:rPr lang="it-IT" sz="3600" dirty="0" smtClean="0"/>
              <a:t>Esistono “le lombalgie”! Quindi, per attuare un intervento riabilitativo mirato, non solo non possiamo trattare ogni lombalgia allo stesso modo, ma dobbiamo chiederci qual è la causa prevalente della genesi del dolore, in un dato momento, in uno specifico paziente”. (Vanti, Ferrari)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22338"/>
          </a:xfrm>
        </p:spPr>
        <p:txBody>
          <a:bodyPr/>
          <a:lstStyle/>
          <a:p>
            <a:pPr eaLnBrk="1" hangingPunct="1"/>
            <a:r>
              <a:rPr lang="it-IT" smtClean="0"/>
              <a:t>Obiettivi terapeutici (Negrini)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196975"/>
            <a:ext cx="4038600" cy="4525963"/>
          </a:xfrm>
        </p:spPr>
        <p:txBody>
          <a:bodyPr/>
          <a:lstStyle/>
          <a:p>
            <a:pPr eaLnBrk="1" hangingPunct="1">
              <a:buClr>
                <a:srgbClr val="F10D28"/>
              </a:buClr>
              <a:buFont typeface="Wingdings" pitchFamily="2" charset="2"/>
              <a:buNone/>
            </a:pPr>
            <a:r>
              <a:rPr lang="it-IT" sz="3200" b="1" u="sng" dirty="0" smtClean="0"/>
              <a:t>Nel singolo episodio</a:t>
            </a:r>
            <a:r>
              <a:rPr lang="it-IT" dirty="0" smtClean="0"/>
              <a:t>: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Trattamento attivo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continuazione delle attività professionali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correzione posturale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eliminazione dolore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recupero funzionalità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dirty="0" smtClean="0"/>
              <a:t>Prevenzione recidive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066800"/>
            <a:ext cx="4545013" cy="5530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200" b="1" u="sng" smtClean="0"/>
              <a:t>Nella lombalgia idiopatica</a:t>
            </a:r>
            <a:r>
              <a:rPr lang="it-IT" smtClean="0"/>
              <a:t>: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smtClean="0"/>
              <a:t>apprendimento corretta gestione della colonna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smtClean="0"/>
              <a:t>allenamento funzionale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smtClean="0"/>
              <a:t>presa in carico da parte del paz del suo problema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smtClean="0"/>
              <a:t>riduzione fattori rischio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Ø"/>
            </a:pPr>
            <a:r>
              <a:rPr lang="it-IT" smtClean="0"/>
              <a:t>riequilibrio del sistema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E31ED-94C5-432D-9F44-C12517213C8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020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/>
              <a:t>Conclusioni e principi di trattamento</a:t>
            </a:r>
            <a:endParaRPr lang="it-I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è"/>
            </a:pPr>
            <a:r>
              <a:rPr lang="it-IT" b="1" dirty="0" smtClean="0"/>
              <a:t>Proposte terapeutiche validate: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J"/>
            </a:pPr>
            <a:r>
              <a:rPr lang="it-IT" dirty="0" smtClean="0"/>
              <a:t>riposo a letto più breve possibile 0-2 giorni;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J"/>
            </a:pPr>
            <a:r>
              <a:rPr lang="it-IT" dirty="0" smtClean="0"/>
              <a:t>uso di farmaci come FANS e paracetamolo per la riduzione del dolore;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J"/>
            </a:pPr>
            <a:r>
              <a:rPr lang="it-IT" dirty="0" smtClean="0"/>
              <a:t>informazioni tipo Back </a:t>
            </a:r>
            <a:r>
              <a:rPr lang="it-IT" dirty="0" err="1" smtClean="0"/>
              <a:t>School</a:t>
            </a:r>
            <a:r>
              <a:rPr lang="it-IT" dirty="0" smtClean="0"/>
              <a:t>, preferibilmente sul luogo di lavoro;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J"/>
            </a:pPr>
            <a:r>
              <a:rPr lang="it-IT" dirty="0" smtClean="0"/>
              <a:t>l’attivazione precoce dei pazienti;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J"/>
            </a:pPr>
            <a:r>
              <a:rPr lang="it-IT" dirty="0" smtClean="0"/>
              <a:t>mobilizzazioni e manipolazioni nel primo mese danno risultati migliori del 20% rispetto ai farmaci (</a:t>
            </a:r>
            <a:r>
              <a:rPr lang="it-IT" dirty="0" err="1" smtClean="0"/>
              <a:t>Nachemson</a:t>
            </a:r>
            <a:r>
              <a:rPr lang="it-IT" dirty="0" smtClean="0"/>
              <a:t>, 1996)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valutazione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200400" cy="45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3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3375"/>
            <a:ext cx="7696200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/>
              <a:t>Sintesi obiettivi condivisi in letteratura</a:t>
            </a:r>
            <a:endParaRPr lang="it-IT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73238"/>
            <a:ext cx="7696200" cy="4392612"/>
          </a:xfrm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Lavoro specifico per la genesi meccanica della lombalgia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Trattamento attivo fin dall’inizio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Attenzione alle componenti psico-sociali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Attenzione alla postura del soggetto anche in contesti lavorativi/ricreativi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Prevenire le recidive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Valutare costantemente i risultati per il trattamento</a:t>
            </a: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696200" cy="944563"/>
          </a:xfrm>
        </p:spPr>
        <p:txBody>
          <a:bodyPr/>
          <a:lstStyle/>
          <a:p>
            <a:pPr eaLnBrk="1" hangingPunct="1"/>
            <a:r>
              <a:rPr lang="it-IT" dirty="0" smtClean="0"/>
              <a:t>Obiettivi terapeutici (</a:t>
            </a:r>
            <a:r>
              <a:rPr lang="it-IT" dirty="0" err="1" smtClean="0"/>
              <a:t>Deyo</a:t>
            </a:r>
            <a:r>
              <a:rPr lang="it-IT" dirty="0" smtClean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77200" cy="54102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66FF66"/>
              </a:buClr>
              <a:buFont typeface="Wingdings" pitchFamily="2" charset="2"/>
              <a:buChar char=""/>
            </a:pPr>
            <a:r>
              <a:rPr lang="it-IT" sz="2800" b="1" dirty="0" smtClean="0"/>
              <a:t>Migliorare la distribuzione dei carichi</a:t>
            </a:r>
            <a:r>
              <a:rPr lang="it-IT" dirty="0" smtClean="0"/>
              <a:t>: </a:t>
            </a:r>
            <a:r>
              <a:rPr lang="it-IT" sz="2400" dirty="0" smtClean="0"/>
              <a:t>sia diminuendo l’influenza delle forze esterne che gravano sul segmento doloroso, sia migliorando posizione e atteggiamento funzionale</a:t>
            </a:r>
            <a:endParaRPr lang="it-IT" sz="2800" dirty="0" smtClean="0"/>
          </a:p>
          <a:p>
            <a:pPr eaLnBrk="1" hangingPunct="1">
              <a:buClr>
                <a:srgbClr val="66FF66"/>
              </a:buClr>
              <a:buFont typeface="Wingdings" pitchFamily="2" charset="2"/>
              <a:buChar char=""/>
            </a:pPr>
            <a:r>
              <a:rPr lang="it-IT" sz="2800" b="1" dirty="0" smtClean="0"/>
              <a:t>Ripristinare i corretti automatismi statico-dinamici</a:t>
            </a:r>
            <a:r>
              <a:rPr lang="it-IT" sz="2400" dirty="0" smtClean="0"/>
              <a:t>: l’esercizio attivo fondamentale per non perdere la capacità gestionale della colonna e mantenere accettabili livelli di coordinazione, ricercando quanto prima un equilibrato atteggiamento posturale e l’integrazione delle varie attività dinamiche   </a:t>
            </a:r>
          </a:p>
          <a:p>
            <a:pPr eaLnBrk="1" hangingPunct="1">
              <a:buClr>
                <a:srgbClr val="66FF66"/>
              </a:buClr>
              <a:buFont typeface="Wingdings" pitchFamily="2" charset="2"/>
              <a:buChar char=""/>
            </a:pPr>
            <a:r>
              <a:rPr lang="it-IT" sz="2800" b="1" dirty="0" smtClean="0"/>
              <a:t>Combattere i fattori di rischio</a:t>
            </a:r>
            <a:endParaRPr lang="it-IT" sz="2800" dirty="0" smtClean="0"/>
          </a:p>
          <a:p>
            <a:pPr eaLnBrk="1" hangingPunct="1">
              <a:buClr>
                <a:srgbClr val="66FF66"/>
              </a:buClr>
              <a:buFont typeface="Wingdings" pitchFamily="2" charset="2"/>
              <a:buChar char=""/>
            </a:pPr>
            <a:r>
              <a:rPr lang="it-IT" sz="2800" b="1" dirty="0" smtClean="0"/>
              <a:t>educare il paziente a gestire razionalmente il suo problema</a:t>
            </a: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ricordare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Pergamena 2 4"/>
          <p:cNvSpPr/>
          <p:nvPr/>
        </p:nvSpPr>
        <p:spPr>
          <a:xfrm>
            <a:off x="990600" y="1676400"/>
            <a:ext cx="8001000" cy="46482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Schema della valutazione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Affidabilità indagini strumentali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Significato di </a:t>
            </a:r>
            <a:r>
              <a:rPr lang="it-IT" sz="2400" dirty="0" err="1" smtClean="0">
                <a:solidFill>
                  <a:schemeClr val="tx1"/>
                </a:solidFill>
              </a:rPr>
              <a:t>caricabilità</a:t>
            </a:r>
            <a:r>
              <a:rPr lang="it-IT" sz="2400" dirty="0" smtClean="0">
                <a:solidFill>
                  <a:schemeClr val="tx1"/>
                </a:solidFill>
              </a:rPr>
              <a:t> dell’esame obiettivo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Elementi dell’esame neurologico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chemeClr val="tx1"/>
                </a:solidFill>
              </a:rPr>
              <a:t>Obiettivi terapeutici</a:t>
            </a:r>
            <a:endParaRPr lang="it-IT" dirty="0" smtClean="0"/>
          </a:p>
          <a:p>
            <a:pPr marL="342900" indent="-342900" algn="ctr">
              <a:buFont typeface="+mj-lt"/>
              <a:buAutoNum type="arabicPeriod"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valutazione</a:t>
            </a:r>
            <a:endParaRPr 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"/>
            </a:pPr>
            <a:r>
              <a:rPr lang="it-IT" sz="2800" b="1" dirty="0" smtClean="0"/>
              <a:t>Anamnesi</a:t>
            </a:r>
            <a:r>
              <a:rPr lang="it-IT" sz="2800" dirty="0" smtClean="0"/>
              <a:t>: ha l’obiettivo di giungere ad una diagnosi differenziale, cercando di capire le caratteristiche della sintomatologia e riconoscendo il tipo di disfunzione muscolo-scheletrica o eventuali patologie specifiche.</a:t>
            </a:r>
          </a:p>
          <a:p>
            <a:pPr eaLnBrk="1" hangingPunct="1">
              <a:buFont typeface="Wingdings" pitchFamily="2" charset="2"/>
              <a:buChar char=""/>
            </a:pPr>
            <a:endParaRPr lang="it-IT" sz="2800" dirty="0" smtClean="0"/>
          </a:p>
          <a:p>
            <a:pPr eaLnBrk="1" hangingPunct="1">
              <a:buFont typeface="Wingdings" pitchFamily="2" charset="2"/>
              <a:buChar char=""/>
            </a:pPr>
            <a:r>
              <a:rPr lang="it-IT" sz="2800" b="1" dirty="0" smtClean="0"/>
              <a:t>esame soggettivo</a:t>
            </a:r>
            <a:r>
              <a:rPr lang="it-IT" sz="2800" dirty="0" smtClean="0"/>
              <a:t>: indago ciò che mi riferisce il paziente</a:t>
            </a:r>
          </a:p>
          <a:p>
            <a:pPr eaLnBrk="1" hangingPunct="1">
              <a:buFont typeface="Wingdings" pitchFamily="2" charset="2"/>
              <a:buChar char=""/>
            </a:pPr>
            <a:endParaRPr lang="it-IT" sz="2800" dirty="0" smtClean="0"/>
          </a:p>
          <a:p>
            <a:pPr eaLnBrk="1" hangingPunct="1">
              <a:buFont typeface="Wingdings" pitchFamily="2" charset="2"/>
              <a:buChar char=""/>
            </a:pPr>
            <a:r>
              <a:rPr lang="it-IT" sz="2800" b="1" dirty="0" smtClean="0"/>
              <a:t>esame obiettivo</a:t>
            </a:r>
            <a:r>
              <a:rPr lang="it-IT" sz="2800" dirty="0" smtClean="0"/>
              <a:t>: generale e specifico</a:t>
            </a:r>
          </a:p>
          <a:p>
            <a:pPr eaLnBrk="1" hangingPunct="1">
              <a:buFont typeface="Wingdings" pitchFamily="2" charset="2"/>
              <a:buChar char=""/>
            </a:pPr>
            <a:endParaRPr lang="it-IT" sz="2800" dirty="0" smtClean="0"/>
          </a:p>
          <a:p>
            <a:pPr eaLnBrk="1" hangingPunct="1">
              <a:buFont typeface="Wingdings" pitchFamily="2" charset="2"/>
              <a:buChar char=""/>
            </a:pPr>
            <a:r>
              <a:rPr lang="it-IT" sz="2800" b="1" dirty="0" smtClean="0"/>
              <a:t>conclusioni</a:t>
            </a:r>
            <a:r>
              <a:rPr lang="it-IT" sz="2800" dirty="0" smtClean="0"/>
              <a:t>: ipotesi, obiettivi e strumenti terapeutici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Anamnesi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sz="2800" smtClean="0"/>
              <a:t>E’ il momento dell’ascolto e della raccolta di informazioni che riguardano il paziente e la sua sintomatologia.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Dati anagrafici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occupazione, posture e stress specifici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hobby e tempo libero: posture e stress specifici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in congedo per motivi di salute e da quando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traumi, incidenti, interventi chirurgici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l’insorgenza: possibili cause, sintomi iniziali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trattamenti precedenti, farmaci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2400" smtClean="0"/>
              <a:t>condizioni generali di salute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9"/>
            <a:ext cx="7391400" cy="792162"/>
          </a:xfrm>
        </p:spPr>
        <p:txBody>
          <a:bodyPr/>
          <a:lstStyle/>
          <a:p>
            <a:pPr eaLnBrk="1" hangingPunct="1"/>
            <a:r>
              <a:rPr lang="it-IT" dirty="0" smtClean="0"/>
              <a:t>Esame soggettivo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114800" cy="5105400"/>
          </a:xfrm>
        </p:spPr>
        <p:txBody>
          <a:bodyPr/>
          <a:lstStyle/>
          <a:p>
            <a:pPr eaLnBrk="1" hangingPunct="1"/>
            <a:r>
              <a:rPr lang="it-IT" sz="2400" b="1" dirty="0" smtClean="0"/>
              <a:t>Caratteristiche del dolore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err="1" smtClean="0"/>
              <a:t>pain</a:t>
            </a:r>
            <a:r>
              <a:rPr lang="it-IT" sz="2400" dirty="0" smtClean="0"/>
              <a:t> </a:t>
            </a:r>
            <a:r>
              <a:rPr lang="it-IT" sz="2400" dirty="0" err="1" smtClean="0"/>
              <a:t>drawing</a:t>
            </a:r>
            <a:endParaRPr lang="it-IT" sz="2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VAS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costante o intermittente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come varia al variare delle posizioni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come varia nella giornata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come varia alle variazioni pressorie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t-IT" sz="2400" dirty="0" smtClean="0"/>
              <a:t>il sonno è disturbato?</a:t>
            </a:r>
            <a:endParaRPr lang="it-IT" sz="2400" b="1" dirty="0" smtClean="0"/>
          </a:p>
        </p:txBody>
      </p:sp>
      <p:pic>
        <p:nvPicPr>
          <p:cNvPr id="4100" name="Picture 4" descr="pain dra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05000"/>
            <a:ext cx="3429000" cy="3733800"/>
          </a:xfr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906DE-6A3B-4319-AEF0-B1617352717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09600" y="838200"/>
            <a:ext cx="4038600" cy="5287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sz="3200" b="1" dirty="0" smtClean="0"/>
              <a:t>Evoluzione cronologica</a:t>
            </a:r>
            <a:endParaRPr lang="it-IT" sz="3200" dirty="0" smtClean="0"/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3200" dirty="0" smtClean="0"/>
              <a:t>episodio in corso</a:t>
            </a:r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3200" dirty="0" smtClean="0"/>
              <a:t>numero di episodi precedenti</a:t>
            </a:r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3200" dirty="0" smtClean="0"/>
              <a:t>distanza tra episodi</a:t>
            </a:r>
          </a:p>
          <a:p>
            <a:pPr eaLnBrk="1" hangingPunct="1"/>
            <a:r>
              <a:rPr lang="it-IT" sz="3200" b="1" dirty="0" smtClean="0"/>
              <a:t>Indagini effettuate</a:t>
            </a:r>
            <a:endParaRPr lang="it-IT" sz="3200" dirty="0" smtClean="0"/>
          </a:p>
          <a:p>
            <a:pPr lvl="1" eaLnBrk="1" hangingPunct="1">
              <a:buClr>
                <a:srgbClr val="F10D28"/>
              </a:buClr>
              <a:buFont typeface="Wingdings" pitchFamily="2" charset="2"/>
              <a:buChar char="ü"/>
            </a:pPr>
            <a:r>
              <a:rPr lang="it-IT" sz="3200" dirty="0" err="1" smtClean="0"/>
              <a:t>rx</a:t>
            </a:r>
            <a:r>
              <a:rPr lang="it-IT" sz="3200" dirty="0" smtClean="0"/>
              <a:t>, tac, </a:t>
            </a:r>
            <a:r>
              <a:rPr lang="it-IT" sz="3200" dirty="0" err="1" smtClean="0"/>
              <a:t>rmn</a:t>
            </a:r>
            <a:r>
              <a:rPr lang="it-IT" sz="3200" dirty="0" smtClean="0"/>
              <a:t>, </a:t>
            </a:r>
            <a:r>
              <a:rPr lang="it-IT" sz="3200" dirty="0" err="1" smtClean="0"/>
              <a:t>emg</a:t>
            </a:r>
            <a:r>
              <a:rPr lang="it-IT" sz="3200" dirty="0" smtClean="0"/>
              <a:t>, ecc</a:t>
            </a:r>
            <a:endParaRPr lang="it-I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0600" y="762000"/>
            <a:ext cx="4038600" cy="5364163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10D28"/>
              </a:buClr>
              <a:buFont typeface="Wingdings" pitchFamily="2" charset="2"/>
              <a:buChar char="è"/>
            </a:pPr>
            <a:r>
              <a:rPr lang="it-IT" sz="3600" b="1" dirty="0" smtClean="0">
                <a:solidFill>
                  <a:srgbClr val="F10D28"/>
                </a:solidFill>
              </a:rPr>
              <a:t>Quale è il problema principale del paziente?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è"/>
            </a:pPr>
            <a:endParaRPr lang="it-IT" sz="3600" dirty="0" smtClean="0">
              <a:solidFill>
                <a:srgbClr val="F10D28"/>
              </a:solidFill>
            </a:endParaRP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è"/>
            </a:pPr>
            <a:r>
              <a:rPr lang="it-IT" sz="3600" b="1" dirty="0" smtClean="0">
                <a:solidFill>
                  <a:srgbClr val="F10D28"/>
                </a:solidFill>
              </a:rPr>
              <a:t>Quanto influisce sulle sue attività?</a:t>
            </a:r>
            <a:endParaRPr lang="it-IT" sz="3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E31ED-94C5-432D-9F44-C12517213C8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Affidabilità indagini strumentali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638288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it-IT" sz="2800" b="1" u="sng" dirty="0" smtClean="0"/>
              <a:t>RX</a:t>
            </a:r>
            <a:r>
              <a:rPr lang="it-IT" sz="2800" dirty="0" smtClean="0"/>
              <a:t>: evidenziano l’osteoporosi con riduzione della massa ossea &gt;30%; un’infezione discale anche aggressiva può non mostrare alterazioni per diverse settimane; le metastasi possono richiedere mesi per essere visibili.</a:t>
            </a:r>
          </a:p>
          <a:p>
            <a:pPr eaLnBrk="1" hangingPunct="1">
              <a:buNone/>
            </a:pPr>
            <a:endParaRPr lang="it-IT" sz="2800" dirty="0" smtClean="0"/>
          </a:p>
          <a:p>
            <a:pPr eaLnBrk="1" hangingPunct="1">
              <a:buFont typeface="Wingdings" pitchFamily="2" charset="2"/>
              <a:buChar char="u"/>
            </a:pPr>
            <a:r>
              <a:rPr lang="it-IT" sz="2800" b="1" u="sng" dirty="0" smtClean="0"/>
              <a:t>TC-RM</a:t>
            </a:r>
            <a:r>
              <a:rPr lang="it-IT" sz="2800" dirty="0" smtClean="0"/>
              <a:t>: (</a:t>
            </a:r>
            <a:r>
              <a:rPr lang="it-IT" sz="2800" dirty="0" err="1" smtClean="0"/>
              <a:t>Komori</a:t>
            </a:r>
            <a:r>
              <a:rPr lang="it-IT" sz="2800" dirty="0" smtClean="0"/>
              <a:t>, 1996) 30-50% dell’intera popolazione asintomatica presentava disturbi discali&gt;&gt; Non cadere nel tranello di “trattare i reperti radiografici piuttosto che i pazienti” (</a:t>
            </a:r>
            <a:r>
              <a:rPr lang="it-IT" sz="2800" dirty="0" err="1" smtClean="0"/>
              <a:t>Waddell</a:t>
            </a:r>
            <a:r>
              <a:rPr lang="it-IT" sz="2800" dirty="0" smtClean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Cautela nell’esame fisico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10D28"/>
              </a:buClr>
              <a:buFont typeface="Wingdings" pitchFamily="2" charset="2"/>
              <a:buChar char="L"/>
            </a:pPr>
            <a:r>
              <a:rPr lang="it-IT" sz="3600" smtClean="0"/>
              <a:t>Gravità o irritabilità del problema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L"/>
            </a:pPr>
            <a:r>
              <a:rPr lang="it-IT" sz="3600" smtClean="0"/>
              <a:t>progressione e stabilità del disturbo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L"/>
            </a:pPr>
            <a:r>
              <a:rPr lang="it-IT" sz="3600" smtClean="0"/>
              <a:t>stato generale di buona salute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L"/>
            </a:pPr>
            <a:r>
              <a:rPr lang="it-IT" sz="3600" smtClean="0"/>
              <a:t>presenza di altre patologie</a:t>
            </a:r>
          </a:p>
          <a:p>
            <a:pPr eaLnBrk="1" hangingPunct="1">
              <a:buClr>
                <a:srgbClr val="F10D28"/>
              </a:buClr>
              <a:buFont typeface="Wingdings" pitchFamily="2" charset="2"/>
              <a:buChar char="L"/>
            </a:pPr>
            <a:r>
              <a:rPr lang="it-IT" sz="3600" smtClean="0"/>
              <a:t>farmaci: steroidi, anti-infiammatori, anticoagulanti, antidolorifici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E8E95-AE60-41C9-94B8-99A83C9C594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20000" cy="865188"/>
          </a:xfrm>
        </p:spPr>
        <p:txBody>
          <a:bodyPr/>
          <a:lstStyle/>
          <a:p>
            <a:pPr eaLnBrk="1" hangingPunct="1"/>
            <a:r>
              <a:rPr lang="it-IT" dirty="0" smtClean="0"/>
              <a:t>Esame obiettivo generale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17592" y="1295400"/>
            <a:ext cx="3874008" cy="5334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</a:pPr>
            <a:r>
              <a:rPr lang="it-IT" b="1" dirty="0" smtClean="0"/>
              <a:t>Osservazione della postura eretta</a:t>
            </a:r>
            <a:r>
              <a:rPr lang="it-IT" dirty="0" smtClean="0"/>
              <a:t>: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 smtClean="0"/>
              <a:t>atteggiamento generale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 smtClean="0"/>
              <a:t>visione anteriore, posteriore, laterale</a:t>
            </a:r>
          </a:p>
          <a:p>
            <a:pPr lvl="1" eaLnBrk="1" hangingPunct="1">
              <a:buClr>
                <a:srgbClr val="66FF66"/>
              </a:buClr>
              <a:buNone/>
            </a:pPr>
            <a:endParaRPr lang="it-IT" dirty="0" smtClean="0"/>
          </a:p>
          <a:p>
            <a:pPr eaLnBrk="1" hangingPunct="1">
              <a:buClr>
                <a:schemeClr val="tx2"/>
              </a:buClr>
            </a:pPr>
            <a:r>
              <a:rPr lang="it-IT" b="1" dirty="0" smtClean="0"/>
              <a:t>Osservazione della postura seduta:</a:t>
            </a:r>
            <a:endParaRPr lang="it-IT" dirty="0" smtClean="0"/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 smtClean="0"/>
              <a:t>atteggiamento spontaneo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 smtClean="0"/>
              <a:t>con o senza appoggio</a:t>
            </a:r>
          </a:p>
          <a:p>
            <a:pPr lvl="1" eaLnBrk="1" hangingPunct="1">
              <a:buClr>
                <a:srgbClr val="66FF66"/>
              </a:buClr>
              <a:buFont typeface="Wingdings" pitchFamily="2" charset="2"/>
              <a:buChar char="Ø"/>
            </a:pPr>
            <a:r>
              <a:rPr lang="it-IT" dirty="0" smtClean="0"/>
              <a:t>mantenimento lordosi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E31ED-94C5-432D-9F44-C12517213C8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69873" cy="24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975</Words>
  <Application>Microsoft Office PowerPoint</Application>
  <PresentationFormat>Presentazione su schermo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Solstizio</vt:lpstr>
      <vt:lpstr>Introduzione all’approccio riabilitativo delle lombalgie</vt:lpstr>
      <vt:lpstr>La valutazione </vt:lpstr>
      <vt:lpstr>La valutazione</vt:lpstr>
      <vt:lpstr>Anamnesi</vt:lpstr>
      <vt:lpstr>Esame soggettivo</vt:lpstr>
      <vt:lpstr>Presentazione standard di PowerPoint</vt:lpstr>
      <vt:lpstr>Affidabilità indagini strumentali</vt:lpstr>
      <vt:lpstr>Cautela nell’esame fisico</vt:lpstr>
      <vt:lpstr>Esame obiettivo generale</vt:lpstr>
      <vt:lpstr>Presentazione standard di PowerPoint</vt:lpstr>
      <vt:lpstr>Esame obiettivo specifico</vt:lpstr>
      <vt:lpstr>… esame obiettivo specifico</vt:lpstr>
      <vt:lpstr>Test neurologici</vt:lpstr>
      <vt:lpstr>Presentazione standard di PowerPoint</vt:lpstr>
      <vt:lpstr>Presentazione standard di PowerPoint</vt:lpstr>
      <vt:lpstr>Presentazione standard di PowerPoint</vt:lpstr>
      <vt:lpstr>Non esiste “una lombalgia” uguale per tutti</vt:lpstr>
      <vt:lpstr>Obiettivi terapeutici (Negrini)</vt:lpstr>
      <vt:lpstr>Conclusioni e principi di trattamento</vt:lpstr>
      <vt:lpstr>Sintesi obiettivi condivisi in letteratura</vt:lpstr>
      <vt:lpstr>Obiettivi terapeutici (Deyo)</vt:lpstr>
      <vt:lpstr>Da ricordare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cp:lastModifiedBy>Fisiot24</cp:lastModifiedBy>
  <cp:revision>13</cp:revision>
  <cp:lastPrinted>1601-01-01T00:00:00Z</cp:lastPrinted>
  <dcterms:created xsi:type="dcterms:W3CDTF">2010-09-01T09:28:32Z</dcterms:created>
  <dcterms:modified xsi:type="dcterms:W3CDTF">2020-04-28T05:55:41Z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