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340" r:id="rId3"/>
    <p:sldId id="339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37" r:id="rId14"/>
    <p:sldId id="312" r:id="rId15"/>
    <p:sldId id="313" r:id="rId16"/>
    <p:sldId id="334" r:id="rId17"/>
    <p:sldId id="341" r:id="rId18"/>
    <p:sldId id="338" r:id="rId19"/>
    <p:sldId id="30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7A191-3BF4-4DCD-9735-C6A4690E593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DBDF2F91-19E3-4E04-922F-7A1FD9287D8F}">
      <dgm:prSet phldrT="[Testo]"/>
      <dgm:spPr/>
      <dgm:t>
        <a:bodyPr/>
        <a:lstStyle/>
        <a:p>
          <a:r>
            <a:rPr lang="it-IT" dirty="0" smtClean="0"/>
            <a:t>Genuinità o spontaneità</a:t>
          </a:r>
          <a:endParaRPr lang="it-IT" dirty="0"/>
        </a:p>
      </dgm:t>
    </dgm:pt>
    <dgm:pt modelId="{F2102A34-7720-4F18-8E8D-2873F7CAA06C}" type="parTrans" cxnId="{5D7D0A7D-F682-4BD5-B5BB-30E829E1378F}">
      <dgm:prSet/>
      <dgm:spPr/>
      <dgm:t>
        <a:bodyPr/>
        <a:lstStyle/>
        <a:p>
          <a:endParaRPr lang="it-IT"/>
        </a:p>
      </dgm:t>
    </dgm:pt>
    <dgm:pt modelId="{15FDBC51-CB74-4E40-B08E-4A42ED43FCED}" type="sibTrans" cxnId="{5D7D0A7D-F682-4BD5-B5BB-30E829E1378F}">
      <dgm:prSet/>
      <dgm:spPr/>
      <dgm:t>
        <a:bodyPr/>
        <a:lstStyle/>
        <a:p>
          <a:endParaRPr lang="it-IT"/>
        </a:p>
      </dgm:t>
    </dgm:pt>
    <dgm:pt modelId="{ACEF832A-A833-4A95-862A-3AB22BA6AB61}">
      <dgm:prSet phldrT="[Testo]"/>
      <dgm:spPr/>
      <dgm:t>
        <a:bodyPr/>
        <a:lstStyle/>
        <a:p>
          <a:r>
            <a:rPr lang="it-IT" dirty="0" smtClean="0"/>
            <a:t>Accettazione incondizionata</a:t>
          </a:r>
          <a:endParaRPr lang="it-IT" dirty="0"/>
        </a:p>
      </dgm:t>
    </dgm:pt>
    <dgm:pt modelId="{3B784231-416A-461E-B1A2-A9ABAB338106}" type="parTrans" cxnId="{10D0997F-D429-4F19-8673-5A12EB1AAE4F}">
      <dgm:prSet/>
      <dgm:spPr/>
      <dgm:t>
        <a:bodyPr/>
        <a:lstStyle/>
        <a:p>
          <a:endParaRPr lang="it-IT"/>
        </a:p>
      </dgm:t>
    </dgm:pt>
    <dgm:pt modelId="{F89E8B29-5FC8-4659-9440-AA352D007DBC}" type="sibTrans" cxnId="{10D0997F-D429-4F19-8673-5A12EB1AAE4F}">
      <dgm:prSet/>
      <dgm:spPr/>
      <dgm:t>
        <a:bodyPr/>
        <a:lstStyle/>
        <a:p>
          <a:endParaRPr lang="it-IT"/>
        </a:p>
      </dgm:t>
    </dgm:pt>
    <dgm:pt modelId="{AF448AC2-519A-4D9A-9F03-D64F42220340}">
      <dgm:prSet phldrT="[Testo]"/>
      <dgm:spPr/>
      <dgm:t>
        <a:bodyPr/>
        <a:lstStyle/>
        <a:p>
          <a:r>
            <a:rPr lang="it-IT" dirty="0" smtClean="0"/>
            <a:t>Comprensione empatica</a:t>
          </a:r>
          <a:endParaRPr lang="it-IT" dirty="0"/>
        </a:p>
      </dgm:t>
    </dgm:pt>
    <dgm:pt modelId="{26113731-52DB-4E2A-85A0-D3AE211D2AFA}" type="parTrans" cxnId="{49C8C80E-2201-4AA2-999F-4FC121E39806}">
      <dgm:prSet/>
      <dgm:spPr/>
      <dgm:t>
        <a:bodyPr/>
        <a:lstStyle/>
        <a:p>
          <a:endParaRPr lang="it-IT"/>
        </a:p>
      </dgm:t>
    </dgm:pt>
    <dgm:pt modelId="{383777BE-C89C-41DE-BE00-613C435FCFF4}" type="sibTrans" cxnId="{49C8C80E-2201-4AA2-999F-4FC121E39806}">
      <dgm:prSet/>
      <dgm:spPr/>
      <dgm:t>
        <a:bodyPr/>
        <a:lstStyle/>
        <a:p>
          <a:endParaRPr lang="it-IT"/>
        </a:p>
      </dgm:t>
    </dgm:pt>
    <dgm:pt modelId="{BF867691-3BA3-4E19-BCEA-98E30A782E6C}" type="pres">
      <dgm:prSet presAssocID="{FA87A191-3BF4-4DCD-9735-C6A4690E59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DFEE224-98AE-439A-B47E-EE174417517D}" type="pres">
      <dgm:prSet presAssocID="{DBDF2F91-19E3-4E04-922F-7A1FD9287D8F}" presName="Accent1" presStyleCnt="0"/>
      <dgm:spPr/>
    </dgm:pt>
    <dgm:pt modelId="{0BC7A0D9-5E5F-41EB-A2EF-03ADFF63AC5D}" type="pres">
      <dgm:prSet presAssocID="{DBDF2F91-19E3-4E04-922F-7A1FD9287D8F}" presName="Accent" presStyleLbl="node1" presStyleIdx="0" presStyleCnt="3"/>
      <dgm:spPr/>
    </dgm:pt>
    <dgm:pt modelId="{9A6089B2-A874-4D90-A8A9-DC7B5C6605E0}" type="pres">
      <dgm:prSet presAssocID="{DBDF2F91-19E3-4E04-922F-7A1FD9287D8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76E278-9915-405A-8E34-4CD2D95F8EBD}" type="pres">
      <dgm:prSet presAssocID="{ACEF832A-A833-4A95-862A-3AB22BA6AB61}" presName="Accent2" presStyleCnt="0"/>
      <dgm:spPr/>
    </dgm:pt>
    <dgm:pt modelId="{A0946C5F-E4C7-4324-A212-FF9F1955A5E5}" type="pres">
      <dgm:prSet presAssocID="{ACEF832A-A833-4A95-862A-3AB22BA6AB61}" presName="Accent" presStyleLbl="node1" presStyleIdx="1" presStyleCnt="3"/>
      <dgm:spPr/>
    </dgm:pt>
    <dgm:pt modelId="{403CE1A1-352D-41D0-8447-8518CCDD61C5}" type="pres">
      <dgm:prSet presAssocID="{ACEF832A-A833-4A95-862A-3AB22BA6AB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B7DD36-B0BC-4DFF-B65D-061A72775D26}" type="pres">
      <dgm:prSet presAssocID="{AF448AC2-519A-4D9A-9F03-D64F42220340}" presName="Accent3" presStyleCnt="0"/>
      <dgm:spPr/>
    </dgm:pt>
    <dgm:pt modelId="{7DA60AF2-82E9-4B25-977D-7B87A12CF8B7}" type="pres">
      <dgm:prSet presAssocID="{AF448AC2-519A-4D9A-9F03-D64F42220340}" presName="Accent" presStyleLbl="node1" presStyleIdx="2" presStyleCnt="3"/>
      <dgm:spPr/>
    </dgm:pt>
    <dgm:pt modelId="{A68FC0A0-FD11-4F14-88DA-C290D5322FC1}" type="pres">
      <dgm:prSet presAssocID="{AF448AC2-519A-4D9A-9F03-D64F4222034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A38A39-9D78-4F95-B752-407DAE14227E}" type="presOf" srcId="{DBDF2F91-19E3-4E04-922F-7A1FD9287D8F}" destId="{9A6089B2-A874-4D90-A8A9-DC7B5C6605E0}" srcOrd="0" destOrd="0" presId="urn:microsoft.com/office/officeart/2009/layout/CircleArrowProcess"/>
    <dgm:cxn modelId="{DC0F1400-351F-4390-B079-0A921BF03678}" type="presOf" srcId="{ACEF832A-A833-4A95-862A-3AB22BA6AB61}" destId="{403CE1A1-352D-41D0-8447-8518CCDD61C5}" srcOrd="0" destOrd="0" presId="urn:microsoft.com/office/officeart/2009/layout/CircleArrowProcess"/>
    <dgm:cxn modelId="{10D0997F-D429-4F19-8673-5A12EB1AAE4F}" srcId="{FA87A191-3BF4-4DCD-9735-C6A4690E5933}" destId="{ACEF832A-A833-4A95-862A-3AB22BA6AB61}" srcOrd="1" destOrd="0" parTransId="{3B784231-416A-461E-B1A2-A9ABAB338106}" sibTransId="{F89E8B29-5FC8-4659-9440-AA352D007DBC}"/>
    <dgm:cxn modelId="{27C29603-CC3C-4DD8-A0AF-2D027C6A9857}" type="presOf" srcId="{AF448AC2-519A-4D9A-9F03-D64F42220340}" destId="{A68FC0A0-FD11-4F14-88DA-C290D5322FC1}" srcOrd="0" destOrd="0" presId="urn:microsoft.com/office/officeart/2009/layout/CircleArrowProcess"/>
    <dgm:cxn modelId="{5D7D0A7D-F682-4BD5-B5BB-30E829E1378F}" srcId="{FA87A191-3BF4-4DCD-9735-C6A4690E5933}" destId="{DBDF2F91-19E3-4E04-922F-7A1FD9287D8F}" srcOrd="0" destOrd="0" parTransId="{F2102A34-7720-4F18-8E8D-2873F7CAA06C}" sibTransId="{15FDBC51-CB74-4E40-B08E-4A42ED43FCED}"/>
    <dgm:cxn modelId="{49C8C80E-2201-4AA2-999F-4FC121E39806}" srcId="{FA87A191-3BF4-4DCD-9735-C6A4690E5933}" destId="{AF448AC2-519A-4D9A-9F03-D64F42220340}" srcOrd="2" destOrd="0" parTransId="{26113731-52DB-4E2A-85A0-D3AE211D2AFA}" sibTransId="{383777BE-C89C-41DE-BE00-613C435FCFF4}"/>
    <dgm:cxn modelId="{A625E866-4476-47CF-9BC6-B1B041650207}" type="presOf" srcId="{FA87A191-3BF4-4DCD-9735-C6A4690E5933}" destId="{BF867691-3BA3-4E19-BCEA-98E30A782E6C}" srcOrd="0" destOrd="0" presId="urn:microsoft.com/office/officeart/2009/layout/CircleArrowProcess"/>
    <dgm:cxn modelId="{E11039F6-D614-4CCA-B221-83DD5361CA19}" type="presParOf" srcId="{BF867691-3BA3-4E19-BCEA-98E30A782E6C}" destId="{EDFEE224-98AE-439A-B47E-EE174417517D}" srcOrd="0" destOrd="0" presId="urn:microsoft.com/office/officeart/2009/layout/CircleArrowProcess"/>
    <dgm:cxn modelId="{0DFF0D2F-B7BA-44FC-AE4F-DF7B3ED16836}" type="presParOf" srcId="{EDFEE224-98AE-439A-B47E-EE174417517D}" destId="{0BC7A0D9-5E5F-41EB-A2EF-03ADFF63AC5D}" srcOrd="0" destOrd="0" presId="urn:microsoft.com/office/officeart/2009/layout/CircleArrowProcess"/>
    <dgm:cxn modelId="{8610D66F-9C9A-4CE6-BE94-1ACF54CE4AAA}" type="presParOf" srcId="{BF867691-3BA3-4E19-BCEA-98E30A782E6C}" destId="{9A6089B2-A874-4D90-A8A9-DC7B5C6605E0}" srcOrd="1" destOrd="0" presId="urn:microsoft.com/office/officeart/2009/layout/CircleArrowProcess"/>
    <dgm:cxn modelId="{12661060-F683-4ECC-A4C2-1AF5C8C24BBD}" type="presParOf" srcId="{BF867691-3BA3-4E19-BCEA-98E30A782E6C}" destId="{6476E278-9915-405A-8E34-4CD2D95F8EBD}" srcOrd="2" destOrd="0" presId="urn:microsoft.com/office/officeart/2009/layout/CircleArrowProcess"/>
    <dgm:cxn modelId="{1DE96F25-277E-45D6-B714-803CF492767D}" type="presParOf" srcId="{6476E278-9915-405A-8E34-4CD2D95F8EBD}" destId="{A0946C5F-E4C7-4324-A212-FF9F1955A5E5}" srcOrd="0" destOrd="0" presId="urn:microsoft.com/office/officeart/2009/layout/CircleArrowProcess"/>
    <dgm:cxn modelId="{AC8A8C03-C65E-4F6B-B8A3-841A8328050E}" type="presParOf" srcId="{BF867691-3BA3-4E19-BCEA-98E30A782E6C}" destId="{403CE1A1-352D-41D0-8447-8518CCDD61C5}" srcOrd="3" destOrd="0" presId="urn:microsoft.com/office/officeart/2009/layout/CircleArrowProcess"/>
    <dgm:cxn modelId="{6892A5EB-262A-401E-AD9E-1BA77D60F63F}" type="presParOf" srcId="{BF867691-3BA3-4E19-BCEA-98E30A782E6C}" destId="{93B7DD36-B0BC-4DFF-B65D-061A72775D26}" srcOrd="4" destOrd="0" presId="urn:microsoft.com/office/officeart/2009/layout/CircleArrowProcess"/>
    <dgm:cxn modelId="{BED908C5-7086-4354-9CE0-CA08F732EB79}" type="presParOf" srcId="{93B7DD36-B0BC-4DFF-B65D-061A72775D26}" destId="{7DA60AF2-82E9-4B25-977D-7B87A12CF8B7}" srcOrd="0" destOrd="0" presId="urn:microsoft.com/office/officeart/2009/layout/CircleArrowProcess"/>
    <dgm:cxn modelId="{72DDA2A5-FDEE-46A4-A231-1CFAB9F28EA2}" type="presParOf" srcId="{BF867691-3BA3-4E19-BCEA-98E30A782E6C}" destId="{A68FC0A0-FD11-4F14-88DA-C290D5322FC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7A0D9-5E5F-41EB-A2EF-03ADFF63AC5D}">
      <dsp:nvSpPr>
        <dsp:cNvPr id="0" name=""/>
        <dsp:cNvSpPr/>
      </dsp:nvSpPr>
      <dsp:spPr>
        <a:xfrm>
          <a:off x="2793166" y="0"/>
          <a:ext cx="2634112" cy="26345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89B2-A874-4D90-A8A9-DC7B5C6605E0}">
      <dsp:nvSpPr>
        <dsp:cNvPr id="0" name=""/>
        <dsp:cNvSpPr/>
      </dsp:nvSpPr>
      <dsp:spPr>
        <a:xfrm>
          <a:off x="3375392" y="951139"/>
          <a:ext cx="1463725" cy="731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Genuinità o spontaneità</a:t>
          </a:r>
          <a:endParaRPr lang="it-IT" sz="1800" kern="1200" dirty="0"/>
        </a:p>
      </dsp:txBody>
      <dsp:txXfrm>
        <a:off x="3375392" y="951139"/>
        <a:ext cx="1463725" cy="731687"/>
      </dsp:txXfrm>
    </dsp:sp>
    <dsp:sp modelId="{A0946C5F-E4C7-4324-A212-FF9F1955A5E5}">
      <dsp:nvSpPr>
        <dsp:cNvPr id="0" name=""/>
        <dsp:cNvSpPr/>
      </dsp:nvSpPr>
      <dsp:spPr>
        <a:xfrm>
          <a:off x="2061551" y="1513723"/>
          <a:ext cx="2634112" cy="26345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CE1A1-352D-41D0-8447-8518CCDD61C5}">
      <dsp:nvSpPr>
        <dsp:cNvPr id="0" name=""/>
        <dsp:cNvSpPr/>
      </dsp:nvSpPr>
      <dsp:spPr>
        <a:xfrm>
          <a:off x="2646744" y="2473618"/>
          <a:ext cx="1463725" cy="731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Accettazione incondizionata</a:t>
          </a:r>
          <a:endParaRPr lang="it-IT" sz="1800" kern="1200" dirty="0"/>
        </a:p>
      </dsp:txBody>
      <dsp:txXfrm>
        <a:off x="2646744" y="2473618"/>
        <a:ext cx="1463725" cy="731687"/>
      </dsp:txXfrm>
    </dsp:sp>
    <dsp:sp modelId="{7DA60AF2-82E9-4B25-977D-7B87A12CF8B7}">
      <dsp:nvSpPr>
        <dsp:cNvPr id="0" name=""/>
        <dsp:cNvSpPr/>
      </dsp:nvSpPr>
      <dsp:spPr>
        <a:xfrm>
          <a:off x="2980646" y="3208590"/>
          <a:ext cx="2263110" cy="22640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FC0A0-FD11-4F14-88DA-C290D5322FC1}">
      <dsp:nvSpPr>
        <dsp:cNvPr id="0" name=""/>
        <dsp:cNvSpPr/>
      </dsp:nvSpPr>
      <dsp:spPr>
        <a:xfrm>
          <a:off x="3378855" y="3998287"/>
          <a:ext cx="1463725" cy="731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Comprensione empatica</a:t>
          </a:r>
          <a:endParaRPr lang="it-IT" sz="1800" kern="1200" dirty="0"/>
        </a:p>
      </dsp:txBody>
      <dsp:txXfrm>
        <a:off x="3378855" y="3998287"/>
        <a:ext cx="1463725" cy="731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C0B5A-3EB0-40C7-ACD1-99BC69D8FF09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2F4BC-6221-4654-B2C8-D467DC1157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3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2F4BC-6221-4654-B2C8-D467DC1157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39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458CA9-B27E-4DFA-B6AE-986BDC928922}" type="datetime1">
              <a:rPr lang="it-IT" smtClean="0"/>
              <a:t>29/04/2020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A4DFD-C14A-4268-AE2E-4561193FD481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694A8-3DA4-4E41-BCD0-A169216E97CC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BE11DF-914E-453D-8184-6212B3CD3C8C}" type="datetime1">
              <a:rPr lang="it-IT" smtClean="0"/>
              <a:t>29/04/2020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A82CC-56F3-41DB-B18C-C4A9526140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5C5F1-446A-4539-8E42-8A2D6881BEF9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8593E-44A4-4CAF-B6E5-D57DDCCEFC0D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267BD-079F-41A5-87DF-0C3B72F6E230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A4579-5C2C-4783-A2DE-7B977ED20EE2}" type="datetime1">
              <a:rPr lang="it-IT" smtClean="0"/>
              <a:t>29/04/2020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C1CD6-2EF9-492C-BC83-AF16AA24BFF6}" type="datetime1">
              <a:rPr lang="it-IT" smtClean="0"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2D871-BF3F-43B5-8BF1-25F454FE3202}" type="datetime1">
              <a:rPr lang="it-IT" smtClean="0"/>
              <a:t>29/04/2020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A7875-441F-4DF4-9914-3601A967F313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AB4-7042-4BC9-866D-874A8CF6C637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D2ADFD-E06B-49F1-B754-DB0BD33BD8A2}" type="datetime1">
              <a:rPr lang="it-IT" smtClean="0"/>
              <a:t>29/04/2020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monticco@units.i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8383" y="620688"/>
            <a:ext cx="7344097" cy="25922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/>
              <a:t>La relazione </a:t>
            </a:r>
            <a:br>
              <a:rPr lang="it-IT" altLang="it-IT" dirty="0" smtClean="0"/>
            </a:br>
            <a:r>
              <a:rPr lang="it-IT" altLang="it-IT" dirty="0" smtClean="0"/>
              <a:t>nell’esercizio professionale</a:t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3600" dirty="0" smtClean="0"/>
              <a:t>quarto audio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077072"/>
            <a:ext cx="6624786" cy="21602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800" dirty="0" smtClean="0"/>
              <a:t>Insegnamento di Scienze Umane Cognitive</a:t>
            </a:r>
          </a:p>
          <a:p>
            <a:pPr eaLnBrk="1" hangingPunct="1">
              <a:lnSpc>
                <a:spcPct val="80000"/>
              </a:lnSpc>
            </a:pPr>
            <a:endParaRPr lang="it-IT" altLang="it-IT" sz="28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800" i="1" dirty="0" smtClean="0"/>
              <a:t>Dott.ssa </a:t>
            </a:r>
            <a:r>
              <a:rPr lang="it-IT" altLang="it-IT" sz="2800" i="1" dirty="0" err="1" smtClean="0"/>
              <a:t>Mag</a:t>
            </a:r>
            <a:r>
              <a:rPr lang="it-IT" altLang="it-IT" sz="2800" i="1" dirty="0" smtClean="0"/>
              <a:t>./Ft. Antonella </a:t>
            </a:r>
            <a:r>
              <a:rPr lang="it-IT" altLang="it-IT" sz="2800" i="1" dirty="0" err="1" smtClean="0"/>
              <a:t>Monticco</a:t>
            </a:r>
            <a:endParaRPr lang="it-IT" altLang="it-IT" sz="2800" i="1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800" i="1" dirty="0" smtClean="0"/>
              <a:t>Dott.ssa </a:t>
            </a:r>
            <a:r>
              <a:rPr lang="it-IT" altLang="it-IT" sz="2800" i="1" dirty="0" err="1" smtClean="0"/>
              <a:t>Mag</a:t>
            </a:r>
            <a:r>
              <a:rPr lang="it-IT" altLang="it-IT" sz="2800" i="1" dirty="0" smtClean="0"/>
              <a:t>. /Ft. Paola </a:t>
            </a:r>
            <a:r>
              <a:rPr lang="it-IT" altLang="it-IT" sz="2800" i="1" dirty="0" err="1" smtClean="0"/>
              <a:t>Coschizza</a:t>
            </a:r>
            <a:endParaRPr lang="it-IT" altLang="it-IT" sz="2800" i="1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6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1331640" y="606624"/>
            <a:ext cx="6696744" cy="662136"/>
          </a:xfrm>
        </p:spPr>
        <p:txBody>
          <a:bodyPr>
            <a:normAutofit fontScale="90000"/>
          </a:bodyPr>
          <a:lstStyle/>
          <a:p>
            <a:r>
              <a:rPr lang="it-IT" altLang="it-IT" b="1" dirty="0" smtClean="0"/>
              <a:t>Seconda disposizione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half" idx="1"/>
          </p:nvPr>
        </p:nvSpPr>
        <p:spPr>
          <a:xfrm>
            <a:off x="827584" y="1412776"/>
            <a:ext cx="8136904" cy="2736304"/>
          </a:xfrm>
        </p:spPr>
        <p:txBody>
          <a:bodyPr>
            <a:normAutofit fontScale="92500"/>
          </a:bodyPr>
          <a:lstStyle/>
          <a:p>
            <a:r>
              <a:rPr lang="it-IT" altLang="it-IT" b="1" dirty="0" smtClean="0"/>
              <a:t>Accettazione incondizionata o considerazione positiva incondizionata.</a:t>
            </a:r>
          </a:p>
          <a:p>
            <a:pPr lvl="1"/>
            <a:r>
              <a:rPr lang="it-IT" altLang="it-IT" sz="2100" dirty="0" smtClean="0"/>
              <a:t>Non porre condizioni al fatto di accettare e mantenere una positiva disposizione verso la persona cui il nostro aiuto è rivolto</a:t>
            </a:r>
          </a:p>
          <a:p>
            <a:pPr lvl="1"/>
            <a:r>
              <a:rPr lang="it-IT" altLang="it-IT" sz="2100" dirty="0" smtClean="0"/>
              <a:t>L’</a:t>
            </a:r>
            <a:r>
              <a:rPr lang="it-IT" altLang="it-IT" sz="2100" dirty="0" err="1" smtClean="0"/>
              <a:t>helper</a:t>
            </a:r>
            <a:r>
              <a:rPr lang="it-IT" altLang="it-IT" sz="2100" dirty="0" smtClean="0"/>
              <a:t> deve comunicare al paziente il profondo e sincero interesse per lei/lui come persona, un interesse non contaminato da un giudizio sulle idee, sui sentimenti o sul comportamento del paziente</a:t>
            </a:r>
          </a:p>
          <a:p>
            <a:pPr lvl="1"/>
            <a:r>
              <a:rPr lang="it-IT" altLang="it-IT" sz="2100" dirty="0" smtClean="0"/>
              <a:t>Concretamente si traduce in un atteggiamento affettuoso, non giudicante</a:t>
            </a:r>
          </a:p>
        </p:txBody>
      </p:sp>
      <p:pic>
        <p:nvPicPr>
          <p:cNvPr id="17412" name="Content Placeholder 7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4437112"/>
            <a:ext cx="4548192" cy="2177356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C2A82CC-56F3-41DB-B18C-C4A9526140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980728"/>
            <a:ext cx="4824536" cy="3456384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Il paziente non è motivato </a:t>
            </a:r>
          </a:p>
          <a:p>
            <a:r>
              <a:rPr lang="it-IT" dirty="0" smtClean="0"/>
              <a:t>Il paziente non è collaborante</a:t>
            </a:r>
          </a:p>
          <a:p>
            <a:r>
              <a:rPr lang="it-IT" dirty="0" smtClean="0"/>
              <a:t>Il paziente è depresso</a:t>
            </a:r>
          </a:p>
          <a:p>
            <a:r>
              <a:rPr lang="it-IT" dirty="0" smtClean="0"/>
              <a:t>Il paziente è nervoso</a:t>
            </a:r>
          </a:p>
          <a:p>
            <a:r>
              <a:rPr lang="it-IT" dirty="0" smtClean="0"/>
              <a:t>Il paziente è pigro</a:t>
            </a:r>
          </a:p>
          <a:p>
            <a:r>
              <a:rPr lang="it-IT" dirty="0" smtClean="0"/>
              <a:t>Il paziente è stufo</a:t>
            </a:r>
          </a:p>
          <a:p>
            <a:r>
              <a:rPr lang="it-IT" dirty="0" smtClean="0"/>
              <a:t>Il paziente ha paura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Nuvola 4"/>
          <p:cNvSpPr/>
          <p:nvPr/>
        </p:nvSpPr>
        <p:spPr>
          <a:xfrm>
            <a:off x="4644008" y="3789040"/>
            <a:ext cx="3744416" cy="23042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Pensiero soporifero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1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340768"/>
            <a:ext cx="6768752" cy="438230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Il ricorso al pensiero </a:t>
            </a:r>
            <a:r>
              <a:rPr lang="it-IT" dirty="0" smtClean="0"/>
              <a:t>soporifero </a:t>
            </a:r>
            <a:r>
              <a:rPr lang="it-IT" dirty="0"/>
              <a:t>“assume che la causa di un comportamento sia una parola astratta derivata dal comportamento stesso</a:t>
            </a:r>
            <a:r>
              <a:rPr lang="it-IT" dirty="0" smtClean="0"/>
              <a:t>”. (</a:t>
            </a:r>
            <a:r>
              <a:rPr lang="it-IT" dirty="0" err="1" smtClean="0"/>
              <a:t>G.Bateson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/>
          </a:p>
          <a:p>
            <a:r>
              <a:rPr lang="it-IT" dirty="0"/>
              <a:t>Ed è un problema epistemologico fondamentale in quanto impedisce la raccolta di conoscenze necessarie a dirigere il cambiamento.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1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980728"/>
            <a:ext cx="7602048" cy="5267672"/>
          </a:xfrm>
        </p:spPr>
        <p:txBody>
          <a:bodyPr/>
          <a:lstStyle/>
          <a:p>
            <a:r>
              <a:rPr lang="it-IT" dirty="0" smtClean="0"/>
              <a:t>Sei in grado di riconoscere i tuoi giudizi?</a:t>
            </a:r>
          </a:p>
          <a:p>
            <a:endParaRPr lang="it-IT" dirty="0"/>
          </a:p>
          <a:p>
            <a:r>
              <a:rPr lang="it-IT" dirty="0" smtClean="0"/>
              <a:t>Vuoi provare a trasformare un giudizio in un’osservazione fenomenologica?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861049"/>
            <a:ext cx="2782640" cy="27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9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3613" cy="775419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 smtClean="0"/>
              <a:t>Terza: la comprensione empatica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827584" y="1556791"/>
            <a:ext cx="4210729" cy="46085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it-IT" dirty="0" smtClean="0"/>
              <a:t>Cioè la capacità dell’</a:t>
            </a:r>
            <a:r>
              <a:rPr lang="it-IT" dirty="0" err="1" smtClean="0"/>
              <a:t>helper</a:t>
            </a:r>
            <a:r>
              <a:rPr lang="it-IT" dirty="0" smtClean="0"/>
              <a:t> di </a:t>
            </a:r>
            <a:r>
              <a:rPr lang="it-IT" b="1" dirty="0" smtClean="0"/>
              <a:t>cogliere accuratamente la situazione personale di colui che gli sta di fronte: da ciò che dice (contenuti verbali) e da ciò che è (rivelarsi non verbale)</a:t>
            </a:r>
          </a:p>
          <a:p>
            <a:pPr>
              <a:defRPr/>
            </a:pPr>
            <a:r>
              <a:rPr lang="it-IT" dirty="0" smtClean="0"/>
              <a:t>Per </a:t>
            </a:r>
            <a:r>
              <a:rPr lang="it-IT" dirty="0" err="1" smtClean="0"/>
              <a:t>Rogers</a:t>
            </a:r>
            <a:r>
              <a:rPr lang="it-IT" dirty="0" smtClean="0"/>
              <a:t> è «la capacità di mettersi al posto dell’altro, di vedere il mondo come lo vede costui»</a:t>
            </a:r>
          </a:p>
          <a:p>
            <a:pPr>
              <a:defRPr/>
            </a:pPr>
            <a:r>
              <a:rPr lang="it-IT" dirty="0" smtClean="0"/>
              <a:t>Questo porta ad una comprensione dell’altro nei suoi significati più intimi e personali come se fossero i propri, senza dimenticare che in realtà non lo sono.</a:t>
            </a:r>
            <a:endParaRPr lang="it-IT" dirty="0"/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14" y="2564904"/>
            <a:ext cx="3307989" cy="33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5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500252594"/>
              </p:ext>
            </p:extLst>
          </p:nvPr>
        </p:nvGraphicFramePr>
        <p:xfrm>
          <a:off x="899592" y="692696"/>
          <a:ext cx="748883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5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Terzo esercizio, </a:t>
            </a:r>
            <a:br>
              <a:rPr lang="it-IT" dirty="0" smtClean="0"/>
            </a:br>
            <a:r>
              <a:rPr lang="it-IT" dirty="0" smtClean="0"/>
              <a:t>word caricato su </a:t>
            </a:r>
            <a:r>
              <a:rPr lang="it-IT" dirty="0" err="1" smtClean="0"/>
              <a:t>moodle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71600" y="1700808"/>
            <a:ext cx="7962088" cy="496855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Leggi i 10 </a:t>
            </a:r>
            <a:r>
              <a:rPr lang="it-IT" dirty="0" smtClean="0"/>
              <a:t>dialoghi: </a:t>
            </a:r>
            <a:r>
              <a:rPr lang="it-IT" dirty="0"/>
              <a:t>sono esempi di comunicazione realmente accaduti, in ospedale, a domicilio o comunque all’interno di una relazione terapeutica. </a:t>
            </a:r>
            <a:endParaRPr lang="it-IT" dirty="0" smtClean="0"/>
          </a:p>
          <a:p>
            <a:pPr marL="82296" indent="0">
              <a:buNone/>
            </a:pPr>
            <a:endParaRPr lang="it-IT" dirty="0" smtClean="0"/>
          </a:p>
          <a:p>
            <a:r>
              <a:rPr lang="it-IT" dirty="0" smtClean="0"/>
              <a:t>Ad </a:t>
            </a:r>
            <a:r>
              <a:rPr lang="it-IT" dirty="0"/>
              <a:t>ogni dialogo seguono delle possibili risposte: </a:t>
            </a:r>
            <a:r>
              <a:rPr lang="it-IT" b="1" i="1" dirty="0"/>
              <a:t>scegli quella che più si avvicina a ciò che tu avresti risposto alla persona in quelle circostanze. </a:t>
            </a:r>
            <a:r>
              <a:rPr lang="it-IT" dirty="0"/>
              <a:t>Lasciati portare dalla tua spontaneità, da ciò che sceglieresti senza troppo pensarci sopra. 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42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88640"/>
            <a:ext cx="8100392" cy="6480720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Dialogo 1 - Donna di 75 anni, operata di </a:t>
            </a:r>
            <a:r>
              <a:rPr lang="it-IT" b="1" dirty="0" err="1"/>
              <a:t>artroprotesi</a:t>
            </a:r>
            <a:r>
              <a:rPr lang="it-IT" b="1" dirty="0"/>
              <a:t> d’anca, in RSA per la riabilitazione, voce tranquilla, leggermente </a:t>
            </a:r>
            <a:r>
              <a:rPr lang="it-IT" b="1" dirty="0" smtClean="0"/>
              <a:t>rassegnata</a:t>
            </a:r>
          </a:p>
          <a:p>
            <a:pPr marL="82296" indent="0">
              <a:buNone/>
            </a:pPr>
            <a:endParaRPr lang="it-IT" dirty="0"/>
          </a:p>
          <a:p>
            <a:r>
              <a:rPr lang="it-IT" i="1" dirty="0"/>
              <a:t>“La gamba va meglio, è anche meno gonfia. Se penso all'ultimo periodo: non dormivo più dai dolori! Beh, so che non posso pretendere… ci vorrà del tempo, anche con l'altra gamba è stata lunga. Soprattutto quando mi alzo, i primi passi sono proprio dolorosi, ma al ginocchio però, non all’anca. Sarà ancora l’artrite… mi sa che non è mai finita e che dovrò operarmi anche là</a:t>
            </a:r>
            <a:r>
              <a:rPr lang="it-IT" i="1" dirty="0" smtClean="0"/>
              <a:t>.”</a:t>
            </a:r>
          </a:p>
          <a:p>
            <a:endParaRPr lang="it-IT" i="1" dirty="0" smtClean="0"/>
          </a:p>
          <a:p>
            <a:r>
              <a:rPr lang="it-IT" i="1" dirty="0" smtClean="0"/>
              <a:t>Risposta A…..</a:t>
            </a:r>
          </a:p>
          <a:p>
            <a:r>
              <a:rPr lang="it-IT" i="1" dirty="0" smtClean="0"/>
              <a:t>Risposta B…</a:t>
            </a:r>
          </a:p>
          <a:p>
            <a:r>
              <a:rPr lang="it-IT" i="1" dirty="0" err="1" smtClean="0"/>
              <a:t>ecc</a:t>
            </a:r>
            <a:endParaRPr lang="it-IT" i="1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00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r>
              <a:rPr lang="it-IT" dirty="0" smtClean="0"/>
              <a:t>Costruite una tabella con le vostre risposte e </a:t>
            </a:r>
            <a:r>
              <a:rPr lang="it-IT" dirty="0" smtClean="0"/>
              <a:t>inviatele</a:t>
            </a:r>
          </a:p>
          <a:p>
            <a:endParaRPr lang="it-IT" dirty="0" smtClean="0"/>
          </a:p>
          <a:p>
            <a:r>
              <a:rPr lang="it-IT" dirty="0" smtClean="0"/>
              <a:t>Riceverete la griglia di lettura per comprendere le tipologie di risposte di cui parleremo nella prossima lezione.</a:t>
            </a:r>
          </a:p>
          <a:p>
            <a:endParaRPr lang="it-IT" dirty="0"/>
          </a:p>
          <a:p>
            <a:r>
              <a:rPr lang="it-IT" dirty="0" smtClean="0">
                <a:hlinkClick r:id="rId2"/>
              </a:rPr>
              <a:t>amonticco@units.it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99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Take home </a:t>
            </a:r>
            <a:r>
              <a:rPr lang="it-IT" dirty="0" err="1" smtClean="0"/>
              <a:t>message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sp>
        <p:nvSpPr>
          <p:cNvPr id="5" name="Pergamena 1 4"/>
          <p:cNvSpPr/>
          <p:nvPr/>
        </p:nvSpPr>
        <p:spPr>
          <a:xfrm>
            <a:off x="1115616" y="1556792"/>
            <a:ext cx="7848872" cy="518457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Genuinità, accettazione incondizionata e comprensione empatica sono atteggiamenti che favoriscono</a:t>
            </a:r>
            <a:r>
              <a:rPr lang="it-IT" sz="2400" dirty="0"/>
              <a:t> </a:t>
            </a:r>
            <a:r>
              <a:rPr lang="it-IT" sz="2400" dirty="0" smtClean="0"/>
              <a:t>la costruzione di una buona relazione terapeutica.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Al contrario l’atteggiamento giudicante è molto lesivo dello spazio sicuro di questa relazione. 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Un buon punto di partenza è conoscere e osservare come noi reagiamo in certe situazioni.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3992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87413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Secondo esercizio, prima parte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72816"/>
            <a:ext cx="7992938" cy="475252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latin typeface="Calibri" pitchFamily="34" charset="0"/>
              </a:rPr>
              <a:t>10 caratteristiche della figura del “paziente”</a:t>
            </a:r>
          </a:p>
          <a:p>
            <a:pPr marL="0" indent="0" eaLnBrk="1" hangingPunct="1">
              <a:buFontTx/>
              <a:buNone/>
              <a:defRPr/>
            </a:pPr>
            <a:endParaRPr lang="it-IT" sz="28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Calibri" pitchFamily="34" charset="0"/>
              </a:rPr>
              <a:t>10 caratteristiche della figura del “curante”</a:t>
            </a:r>
          </a:p>
          <a:p>
            <a:pPr eaLnBrk="1" hangingPunct="1">
              <a:buFontTx/>
              <a:buNone/>
              <a:defRPr/>
            </a:pPr>
            <a:endParaRPr lang="it-IT" sz="28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it-IT" sz="2400" dirty="0" smtClean="0">
                <a:latin typeface="Calibri" pitchFamily="34" charset="0"/>
              </a:rPr>
              <a:t>Prendi un foglio di carta e individualmente scrivi 10 caratteristiche che ritieni collegate all’essere «paziente» e all’essere «curante»;</a:t>
            </a:r>
          </a:p>
          <a:p>
            <a:pPr marL="0" indent="0" eaLnBrk="1" hangingPunct="1">
              <a:buFontTx/>
              <a:buNone/>
              <a:defRPr/>
            </a:pPr>
            <a:endParaRPr lang="it-IT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  <a:defRPr/>
            </a:pPr>
            <a:endParaRPr lang="it-IT" sz="2800" dirty="0" smtClean="0"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38138"/>
          </a:xfrm>
        </p:spPr>
        <p:txBody>
          <a:bodyPr>
            <a:normAutofit/>
          </a:bodyPr>
          <a:lstStyle/>
          <a:p>
            <a:r>
              <a:rPr lang="it-IT" dirty="0" smtClean="0"/>
              <a:t>Secondo esercizio, seconda parte</a:t>
            </a:r>
            <a:endParaRPr lang="it-IT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16832"/>
            <a:ext cx="7818072" cy="433156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it-IT" alt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Quali caratteristiche di “terapeuta” e di “paziente” pensi siano funzionali alla “cura” e quali dovuti alle nostre abitudini, alla cultura, a cose che diamo per scontato….???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0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4716463" y="1052513"/>
            <a:ext cx="3599953" cy="4537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endParaRPr lang="it-IT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it-IT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“Il più grande ostacolo nella comunicazione personale è l’incapacità umana di ascoltare con intelligenza, comprensione e abilità ciò che dicono gli altri.”</a:t>
            </a:r>
          </a:p>
          <a:p>
            <a:pPr marL="0" indent="0">
              <a:buFontTx/>
              <a:buNone/>
              <a:defRPr/>
            </a:pPr>
            <a:r>
              <a:rPr lang="it-IT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Carl </a:t>
            </a:r>
            <a:r>
              <a:rPr lang="it-IT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Rogers</a:t>
            </a:r>
            <a:endParaRPr lang="it-IT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84263"/>
            <a:ext cx="339248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4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4294967295"/>
          </p:nvPr>
        </p:nvSpPr>
        <p:spPr>
          <a:xfrm>
            <a:off x="827584" y="980728"/>
            <a:ext cx="4392488" cy="4968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it-IT" dirty="0"/>
              <a:t>F</a:t>
            </a:r>
            <a:r>
              <a:rPr lang="it-IT" dirty="0" smtClean="0"/>
              <a:t>ondò </a:t>
            </a:r>
            <a:r>
              <a:rPr lang="it-IT" dirty="0"/>
              <a:t>la </a:t>
            </a:r>
            <a:r>
              <a:rPr lang="it-IT" b="1" dirty="0"/>
              <a:t>Psicologia Umanistica</a:t>
            </a:r>
            <a:r>
              <a:rPr lang="it-IT" dirty="0"/>
              <a:t>, che pone le sue radici nel valutare positivamente le risorse e le potenzialità presenti in ogni </a:t>
            </a:r>
            <a:r>
              <a:rPr lang="it-IT" dirty="0" smtClean="0"/>
              <a:t>individuo.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Secondo</a:t>
            </a:r>
            <a:r>
              <a:rPr lang="it-IT" dirty="0"/>
              <a:t> </a:t>
            </a:r>
            <a:r>
              <a:rPr lang="it-IT" b="1" dirty="0" err="1"/>
              <a:t>Rogers</a:t>
            </a:r>
            <a:r>
              <a:rPr lang="it-IT" b="1" dirty="0"/>
              <a:t>,</a:t>
            </a:r>
            <a:r>
              <a:rPr lang="it-IT" dirty="0"/>
              <a:t> ognuno possiede un proprio valore e una determinata capacità di </a:t>
            </a:r>
            <a:r>
              <a:rPr lang="it-IT" dirty="0" smtClean="0"/>
              <a:t>autodeterminazione, </a:t>
            </a:r>
            <a:r>
              <a:rPr lang="it-IT" dirty="0"/>
              <a:t>utile a determinare il proprio comportamento per migliorarlo.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436648"/>
            <a:ext cx="3024337" cy="403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9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883226"/>
          </a:xfrm>
        </p:spPr>
        <p:txBody>
          <a:bodyPr>
            <a:normAutofit/>
          </a:bodyPr>
          <a:lstStyle/>
          <a:p>
            <a:r>
              <a:rPr lang="it-IT" dirty="0"/>
              <a:t>La terapia </a:t>
            </a:r>
            <a:r>
              <a:rPr lang="it-IT" dirty="0" smtClean="0"/>
              <a:t>non direttiva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4464496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I</a:t>
            </a:r>
            <a:r>
              <a:rPr lang="it-IT" dirty="0" smtClean="0"/>
              <a:t>deò </a:t>
            </a:r>
            <a:r>
              <a:rPr lang="it-IT" dirty="0"/>
              <a:t>un modello psicoterapeutico definito terapia centrata sul cliente detta anche non </a:t>
            </a:r>
            <a:r>
              <a:rPr lang="it-IT" dirty="0" smtClean="0"/>
              <a:t>direttiva: secondo </a:t>
            </a:r>
            <a:r>
              <a:rPr lang="it-IT" dirty="0"/>
              <a:t>tale approccio non sono le pulsioni istintuali a motivare il soggetto, ma il bisogno di conoscere, e autorealizzarsi.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Rogers</a:t>
            </a:r>
            <a:r>
              <a:rPr lang="it-IT" dirty="0" smtClean="0"/>
              <a:t> superare </a:t>
            </a:r>
            <a:r>
              <a:rPr lang="it-IT" dirty="0"/>
              <a:t>il pessimismo antropologico Freudiano secondo il quale l’uomo risponde agli impulsi non razionali e </a:t>
            </a:r>
            <a:r>
              <a:rPr lang="it-IT" dirty="0" smtClean="0"/>
              <a:t>guarda al comportamento umano come qualcosa di razionale, determinato </a:t>
            </a:r>
            <a:r>
              <a:rPr lang="it-IT" dirty="0"/>
              <a:t>dagli obiettivi che ognuno si prefigge di raggiungere.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Lo </a:t>
            </a:r>
            <a:r>
              <a:rPr lang="it-IT" dirty="0"/>
              <a:t>scopo della </a:t>
            </a:r>
            <a:r>
              <a:rPr lang="it-IT" dirty="0" smtClean="0"/>
              <a:t>psicoterapia </a:t>
            </a:r>
            <a:r>
              <a:rPr lang="it-IT" dirty="0"/>
              <a:t>è quello di consentire alla tendenza attualizzante di agire liberamente, eliminando gli ostacoli che impediscono l’autorealizzazione della persona. L’individuo possiede in se stesso le risorse necessarie per guarire e per questo è esso stesso a dover lavorare in terapia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6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2700" b="1" dirty="0"/>
              <a:t>La terapia centrata sul cliente è determinata dalla relazione che si instaura tra terapeuta e </a:t>
            </a:r>
            <a:r>
              <a:rPr lang="it-IT" sz="2700" b="1" dirty="0" smtClean="0"/>
              <a:t>cliente</a:t>
            </a:r>
            <a:endParaRPr lang="it-IT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81" y="2163763"/>
            <a:ext cx="6096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5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1080120"/>
          </a:xfrm>
        </p:spPr>
        <p:txBody>
          <a:bodyPr/>
          <a:lstStyle/>
          <a:p>
            <a:r>
              <a:rPr lang="it-IT" altLang="it-IT" b="1" dirty="0" smtClean="0"/>
              <a:t>La triade di </a:t>
            </a:r>
            <a:r>
              <a:rPr lang="it-IT" altLang="it-IT" b="1" dirty="0" err="1" smtClean="0"/>
              <a:t>Rogers</a:t>
            </a:r>
            <a:endParaRPr lang="it-IT" altLang="it-I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88840"/>
            <a:ext cx="6840760" cy="403185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2800" b="1" dirty="0" smtClean="0"/>
              <a:t>La genuinità o la spontaneità dell’operatore</a:t>
            </a:r>
          </a:p>
          <a:p>
            <a:pPr marL="0" indent="0">
              <a:buFontTx/>
              <a:buNone/>
              <a:defRPr/>
            </a:pPr>
            <a:endParaRPr lang="it-IT" sz="2800" b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t-IT" sz="2400" dirty="0" smtClean="0"/>
              <a:t>Implica una congruenza tra i livelli psicologici: fra ciò che sento, ciò che penso, ciò che faccio, ciò che sono</a:t>
            </a:r>
          </a:p>
          <a:p>
            <a:pPr marL="457200" lvl="1" indent="0">
              <a:buFontTx/>
              <a:buNone/>
              <a:defRPr/>
            </a:pPr>
            <a:endParaRPr lang="it-IT" sz="2400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t-IT" sz="2400" dirty="0" smtClean="0"/>
              <a:t>L’operatore genuino non nega la propria personalità: la esprime</a:t>
            </a:r>
          </a:p>
          <a:p>
            <a:pPr marL="457200" lvl="1" indent="0">
              <a:buFontTx/>
              <a:buNone/>
              <a:defRPr/>
            </a:pPr>
            <a:endParaRPr lang="it-IT" sz="2400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t-IT" sz="2400" dirty="0" smtClean="0"/>
              <a:t>Concretamente questo porta l’operatore a non innalzarsi sul piedistallo del ruolo di esperto</a:t>
            </a:r>
            <a:endParaRPr lang="it-IT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7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4"/>
          <p:cNvSpPr>
            <a:spLocks noGrp="1"/>
          </p:cNvSpPr>
          <p:nvPr>
            <p:ph type="body" sz="half" idx="2"/>
          </p:nvPr>
        </p:nvSpPr>
        <p:spPr>
          <a:xfrm>
            <a:off x="5580113" y="1196752"/>
            <a:ext cx="3384376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altLang="it-IT" sz="2400" dirty="0" smtClean="0">
                <a:solidFill>
                  <a:schemeClr val="tx1"/>
                </a:solidFill>
              </a:rPr>
              <a:t>Questo richiede che l’operatore sia consapevole e libero da atteggiamenti di tipo distruttivo, che se espressi «genuinamente» bloccherebbero ogni processo terapeutico</a:t>
            </a:r>
          </a:p>
        </p:txBody>
      </p:sp>
      <p:pic>
        <p:nvPicPr>
          <p:cNvPr id="15364" name="Picture 2" descr="Immagine correlata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r="6618"/>
          <a:stretch>
            <a:fillRect/>
          </a:stretch>
        </p:blipFill>
        <p:spPr>
          <a:xfrm rot="21421631">
            <a:off x="948390" y="930179"/>
            <a:ext cx="3209814" cy="4742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7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311</TotalTime>
  <Words>895</Words>
  <Application>Microsoft Office PowerPoint</Application>
  <PresentationFormat>Presentazione su schermo (4:3)</PresentationFormat>
  <Paragraphs>103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Solstizio</vt:lpstr>
      <vt:lpstr>La relazione  nell’esercizio professionale  quarto audio</vt:lpstr>
      <vt:lpstr>Secondo esercizio, prima parte</vt:lpstr>
      <vt:lpstr>Secondo esercizio, seconda parte</vt:lpstr>
      <vt:lpstr>Presentazione standard di PowerPoint</vt:lpstr>
      <vt:lpstr>Presentazione standard di PowerPoint</vt:lpstr>
      <vt:lpstr>La terapia non direttiva</vt:lpstr>
      <vt:lpstr>La terapia centrata sul cliente è determinata dalla relazione che si instaura tra terapeuta e cliente</vt:lpstr>
      <vt:lpstr>La triade di Rogers</vt:lpstr>
      <vt:lpstr>Presentazione standard di PowerPoint</vt:lpstr>
      <vt:lpstr>Seconda disposizione</vt:lpstr>
      <vt:lpstr>Presentazione standard di PowerPoint</vt:lpstr>
      <vt:lpstr>Presentazione standard di PowerPoint</vt:lpstr>
      <vt:lpstr>Presentazione standard di PowerPoint</vt:lpstr>
      <vt:lpstr>Terza: la comprensione empatica</vt:lpstr>
      <vt:lpstr>Presentazione standard di PowerPoint</vt:lpstr>
      <vt:lpstr>Terzo esercizio,  word caricato su moodle</vt:lpstr>
      <vt:lpstr>Presentazione standard di PowerPoint</vt:lpstr>
      <vt:lpstr>Presentazione standard di PowerPoint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gioco di ruoli alla relazione autentica: crescere nella relazione terapeutica</dc:title>
  <dc:creator>Fisiot 52</dc:creator>
  <cp:lastModifiedBy>Fisiot24</cp:lastModifiedBy>
  <cp:revision>31</cp:revision>
  <dcterms:created xsi:type="dcterms:W3CDTF">2018-09-10T07:27:39Z</dcterms:created>
  <dcterms:modified xsi:type="dcterms:W3CDTF">2020-04-29T20:27:56Z</dcterms:modified>
</cp:coreProperties>
</file>