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311" r:id="rId2"/>
    <p:sldId id="345" r:id="rId3"/>
    <p:sldId id="317" r:id="rId4"/>
    <p:sldId id="313" r:id="rId5"/>
    <p:sldId id="314" r:id="rId6"/>
    <p:sldId id="315" r:id="rId7"/>
    <p:sldId id="316" r:id="rId8"/>
    <p:sldId id="257" r:id="rId9"/>
    <p:sldId id="256" r:id="rId10"/>
    <p:sldId id="334" r:id="rId11"/>
    <p:sldId id="335" r:id="rId12"/>
    <p:sldId id="336" r:id="rId13"/>
    <p:sldId id="263" r:id="rId14"/>
    <p:sldId id="337" r:id="rId15"/>
    <p:sldId id="339" r:id="rId16"/>
    <p:sldId id="340" r:id="rId17"/>
    <p:sldId id="267" r:id="rId18"/>
    <p:sldId id="268" r:id="rId19"/>
    <p:sldId id="269" r:id="rId20"/>
    <p:sldId id="342" r:id="rId21"/>
    <p:sldId id="343" r:id="rId22"/>
    <p:sldId id="270" r:id="rId23"/>
    <p:sldId id="271" r:id="rId24"/>
    <p:sldId id="344" r:id="rId25"/>
    <p:sldId id="333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97" r:id="rId34"/>
    <p:sldId id="280" r:id="rId35"/>
    <p:sldId id="283" r:id="rId36"/>
    <p:sldId id="281" r:id="rId37"/>
    <p:sldId id="282" r:id="rId38"/>
    <p:sldId id="284" r:id="rId39"/>
    <p:sldId id="309" r:id="rId40"/>
    <p:sldId id="318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331" r:id="rId49"/>
    <p:sldId id="332" r:id="rId50"/>
    <p:sldId id="292" r:id="rId51"/>
    <p:sldId id="293" r:id="rId52"/>
    <p:sldId id="310" r:id="rId53"/>
    <p:sldId id="294" r:id="rId54"/>
    <p:sldId id="329" r:id="rId55"/>
    <p:sldId id="301" r:id="rId56"/>
    <p:sldId id="298" r:id="rId57"/>
    <p:sldId id="299" r:id="rId58"/>
    <p:sldId id="303" r:id="rId59"/>
    <p:sldId id="304" r:id="rId60"/>
    <p:sldId id="305" r:id="rId61"/>
    <p:sldId id="307" r:id="rId62"/>
    <p:sldId id="308" r:id="rId63"/>
    <p:sldId id="346" r:id="rId64"/>
    <p:sldId id="347" r:id="rId65"/>
    <p:sldId id="348" r:id="rId66"/>
    <p:sldId id="349" r:id="rId67"/>
    <p:sldId id="350" r:id="rId68"/>
    <p:sldId id="351" r:id="rId69"/>
    <p:sldId id="352" r:id="rId70"/>
    <p:sldId id="353" r:id="rId71"/>
    <p:sldId id="354" r:id="rId72"/>
  </p:sldIdLst>
  <p:sldSz cx="9144000" cy="6858000" type="screen4x3"/>
  <p:notesSz cx="7102475" cy="102346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CC0000"/>
    <a:srgbClr val="F8C64A"/>
    <a:srgbClr val="ECFB9F"/>
    <a:srgbClr val="91E7AC"/>
    <a:srgbClr val="BAE4CE"/>
    <a:srgbClr val="A4F0F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66" autoAdjust="0"/>
    <p:restoredTop sz="94660"/>
  </p:normalViewPr>
  <p:slideViewPr>
    <p:cSldViewPr>
      <p:cViewPr varScale="1">
        <p:scale>
          <a:sx n="61" d="100"/>
          <a:sy n="61" d="100"/>
        </p:scale>
        <p:origin x="16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267182027551411"/>
          <c:y val="5.048077895643583E-2"/>
          <c:w val="0.69376693766937669"/>
          <c:h val="0.75721153846153844"/>
        </c:manualLayout>
      </c:layout>
      <c:scatterChart>
        <c:scatterStyle val="lineMarker"/>
        <c:varyColors val="0"/>
        <c:ser>
          <c:idx val="0"/>
          <c:order val="0"/>
          <c:spPr>
            <a:ln w="25522">
              <a:noFill/>
            </a:ln>
          </c:spPr>
          <c:marker>
            <c:symbol val="circle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trendline>
            <c:spPr>
              <a:ln w="2836">
                <a:solidFill>
                  <a:srgbClr val="000000"/>
                </a:solidFill>
                <a:prstDash val="solid"/>
              </a:ln>
            </c:spPr>
            <c:trendlineType val="linear"/>
            <c:backward val="2"/>
            <c:dispRSqr val="0"/>
            <c:dispEq val="0"/>
          </c:trendline>
          <c:xVal>
            <c:numRef>
              <c:f>Foglio1!$B$13:$B$16</c:f>
              <c:numCache>
                <c:formatCode>0.000</c:formatCode>
                <c:ptCount val="4"/>
                <c:pt idx="0">
                  <c:v>1.7930421077041108</c:v>
                </c:pt>
                <c:pt idx="1">
                  <c:v>2.3704429965725815</c:v>
                </c:pt>
                <c:pt idx="2">
                  <c:v>3.0229125028687154</c:v>
                </c:pt>
                <c:pt idx="3">
                  <c:v>5.0626080235388553</c:v>
                </c:pt>
              </c:numCache>
            </c:numRef>
          </c:xVal>
          <c:yVal>
            <c:numRef>
              <c:f>Foglio1!$C$13:$C$16</c:f>
              <c:numCache>
                <c:formatCode>0.0000</c:formatCode>
                <c:ptCount val="4"/>
                <c:pt idx="0">
                  <c:v>0.22559829115565577</c:v>
                </c:pt>
                <c:pt idx="1">
                  <c:v>0.2263264816810312</c:v>
                </c:pt>
                <c:pt idx="2">
                  <c:v>0.22734315450287268</c:v>
                </c:pt>
                <c:pt idx="3">
                  <c:v>0.22997503230763022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76D-4B4B-82DD-4F36765063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1739296"/>
        <c:axId val="191739688"/>
      </c:scatterChart>
      <c:valAx>
        <c:axId val="191739296"/>
        <c:scaling>
          <c:orientation val="minMax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r>
                  <a:rPr lang="it-IT" sz="1200"/>
                  <a:t>rad(m)</a:t>
                </a:r>
              </a:p>
            </c:rich>
          </c:tx>
          <c:layout>
            <c:manualLayout>
              <c:xMode val="edge"/>
              <c:yMode val="edge"/>
              <c:x val="0.4692082373722693"/>
              <c:y val="0.89931172270881043"/>
            </c:manualLayout>
          </c:layout>
          <c:overlay val="0"/>
          <c:spPr>
            <a:noFill/>
            <a:ln w="22686">
              <a:noFill/>
            </a:ln>
          </c:spPr>
        </c:title>
        <c:numFmt formatCode="0.000" sourceLinked="1"/>
        <c:majorTickMark val="out"/>
        <c:minorTickMark val="none"/>
        <c:tickLblPos val="nextTo"/>
        <c:spPr>
          <a:ln w="283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4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it-IT"/>
          </a:p>
        </c:txPr>
        <c:crossAx val="191739688"/>
        <c:crosses val="autoZero"/>
        <c:crossBetween val="midCat"/>
      </c:valAx>
      <c:valAx>
        <c:axId val="191739688"/>
        <c:scaling>
          <c:orientation val="minMax"/>
          <c:min val="0.223"/>
        </c:scaling>
        <c:delete val="0"/>
        <c:axPos val="l"/>
        <c:majorGridlines>
          <c:spPr>
            <a:ln w="2836">
              <a:noFill/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r>
                  <a:rPr lang="it-IT" sz="1200" dirty="0"/>
                  <a:t>E+2RT/F ln(m)</a:t>
                </a:r>
              </a:p>
            </c:rich>
          </c:tx>
          <c:layout>
            <c:manualLayout>
              <c:xMode val="edge"/>
              <c:yMode val="edge"/>
              <c:x val="0"/>
              <c:y val="0.12833081446820432"/>
            </c:manualLayout>
          </c:layout>
          <c:overlay val="0"/>
          <c:spPr>
            <a:noFill/>
            <a:ln w="22686">
              <a:noFill/>
            </a:ln>
          </c:spPr>
        </c:title>
        <c:numFmt formatCode="0.0000" sourceLinked="1"/>
        <c:majorTickMark val="out"/>
        <c:minorTickMark val="none"/>
        <c:tickLblPos val="nextTo"/>
        <c:spPr>
          <a:ln w="283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4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it-IT"/>
          </a:p>
        </c:txPr>
        <c:crossAx val="191739296"/>
        <c:crosses val="autoZero"/>
        <c:crossBetween val="midCat"/>
      </c:valAx>
      <c:spPr>
        <a:solidFill>
          <a:srgbClr val="FFFFFF"/>
        </a:solidFill>
        <a:ln w="11343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2836">
      <a:solidFill>
        <a:srgbClr val="000000"/>
      </a:solidFill>
      <a:prstDash val="solid"/>
    </a:ln>
  </c:spPr>
  <c:txPr>
    <a:bodyPr/>
    <a:lstStyle/>
    <a:p>
      <a:pPr>
        <a:defRPr sz="804" b="0" i="0" u="none" strike="noStrike" baseline="0">
          <a:solidFill>
            <a:srgbClr val="000000"/>
          </a:solidFill>
          <a:latin typeface="Arial Narrow"/>
          <a:ea typeface="Arial Narrow"/>
          <a:cs typeface="Arial Narrow"/>
        </a:defRPr>
      </a:pPr>
      <a:endParaRPr lang="it-IT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image" Target="../media/image69.emf"/><Relationship Id="rId4" Type="http://schemas.openxmlformats.org/officeDocument/2006/relationships/image" Target="../media/image72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emf"/><Relationship Id="rId4" Type="http://schemas.openxmlformats.org/officeDocument/2006/relationships/image" Target="../media/image83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4AC03-D30A-45FD-9881-A0D5E547FA23}" type="datetimeFigureOut">
              <a:rPr lang="it-IT" smtClean="0"/>
              <a:t>29/04/2020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2725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917C4-92A1-49A8-B01B-069272941E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65488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5F4E4-EE28-44F9-8AB3-A129F2356D1A}" type="datetimeFigureOut">
              <a:rPr lang="it-IT" smtClean="0"/>
              <a:t>29/04/2020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2725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2FA87-6019-4CF1-BE7F-DD81E2FC03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50916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it-IT" sz="4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it-IT" sz="3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216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52F63-F325-423A-9725-A17AC49F389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835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AAB87-8DBB-48DC-A262-55F928D9806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827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F5ED5-8D83-432E-A606-8B60BC7D1D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6020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50B8F-4895-423B-B781-E07549CF149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6660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D87B8-F0E2-4B4F-88FA-4B3308A7B0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408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301F4-0C2F-43D1-9D5A-8E665D74E2B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114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F6CA1-8DCD-426C-AC77-B76D45C3EE6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415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B95BF-5A50-4281-A61E-A9536BE11C5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7004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120AF-5F20-4634-BD1F-44EC6DCA25A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4226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E1862-2952-4995-AC88-A29FFD1A360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9855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021E6-85B8-4348-999E-67309B15E66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530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CB1DFC52-EE20-4A0E-BC0C-845C883B46F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3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4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5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6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38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52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54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55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57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49.bin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61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63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6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67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53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70.emf"/><Relationship Id="rId5" Type="http://schemas.openxmlformats.org/officeDocument/2006/relationships/oleObject" Target="../embeddings/oleObject56.bin"/><Relationship Id="rId10" Type="http://schemas.openxmlformats.org/officeDocument/2006/relationships/image" Target="../media/image72.wmf"/><Relationship Id="rId4" Type="http://schemas.openxmlformats.org/officeDocument/2006/relationships/image" Target="../media/image69.emf"/><Relationship Id="rId9" Type="http://schemas.openxmlformats.org/officeDocument/2006/relationships/oleObject" Target="../embeddings/oleObject58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7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74.w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76.wmf"/><Relationship Id="rId4" Type="http://schemas.openxmlformats.org/officeDocument/2006/relationships/image" Target="../media/image73.wmf"/><Relationship Id="rId9" Type="http://schemas.openxmlformats.org/officeDocument/2006/relationships/oleObject" Target="../embeddings/oleObject62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78.wmf"/><Relationship Id="rId4" Type="http://schemas.openxmlformats.org/officeDocument/2006/relationships/oleObject" Target="../embeddings/oleObject6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80.e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67.bin"/><Relationship Id="rId10" Type="http://schemas.openxmlformats.org/officeDocument/2006/relationships/image" Target="../media/image83.wmf"/><Relationship Id="rId4" Type="http://schemas.openxmlformats.org/officeDocument/2006/relationships/image" Target="../media/image80.emf"/><Relationship Id="rId9" Type="http://schemas.openxmlformats.org/officeDocument/2006/relationships/oleObject" Target="../embeddings/oleObject69.bin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84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88.w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87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90.wmf"/><Relationship Id="rId5" Type="http://schemas.openxmlformats.org/officeDocument/2006/relationships/oleObject" Target="../embeddings/oleObject76.bin"/><Relationship Id="rId4" Type="http://schemas.openxmlformats.org/officeDocument/2006/relationships/image" Target="../media/image89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92.w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91.wmf"/><Relationship Id="rId9" Type="http://schemas.openxmlformats.org/officeDocument/2006/relationships/chart" Target="../charts/char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95.w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9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96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9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323850" y="1195477"/>
            <a:ext cx="7705725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 dirty="0">
                <a:latin typeface="+mj-lt"/>
              </a:rPr>
              <a:t>La Teoria degli elettroliti è proposta per la prima volta da </a:t>
            </a:r>
            <a:r>
              <a:rPr lang="it-IT" b="1" dirty="0" err="1">
                <a:latin typeface="+mj-lt"/>
              </a:rPr>
              <a:t>Arrhenius</a:t>
            </a:r>
            <a:r>
              <a:rPr lang="it-IT" b="1" dirty="0">
                <a:latin typeface="+mj-lt"/>
              </a:rPr>
              <a:t> nel 1887</a:t>
            </a:r>
            <a:r>
              <a:rPr lang="it-IT" dirty="0">
                <a:latin typeface="+mj-lt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it-IT" sz="1400" dirty="0">
                <a:latin typeface="+mj-lt"/>
              </a:rPr>
              <a:t>S. </a:t>
            </a:r>
            <a:r>
              <a:rPr lang="en-GB" sz="1400" dirty="0">
                <a:latin typeface="+mj-lt"/>
              </a:rPr>
              <a:t>Arrhenius, </a:t>
            </a:r>
            <a:r>
              <a:rPr lang="en-GB" sz="1400" i="1" dirty="0">
                <a:latin typeface="+mj-lt"/>
              </a:rPr>
              <a:t>On the Dissociation of </a:t>
            </a:r>
            <a:r>
              <a:rPr lang="en-GB" sz="1400" i="1" dirty="0" smtClean="0">
                <a:latin typeface="+mj-lt"/>
              </a:rPr>
              <a:t>Substances </a:t>
            </a:r>
            <a:r>
              <a:rPr lang="en-GB" sz="1400" i="1" dirty="0">
                <a:latin typeface="+mj-lt"/>
              </a:rPr>
              <a:t>Dissolved in Water, Z. </a:t>
            </a:r>
            <a:r>
              <a:rPr lang="en-GB" sz="1400" i="1" dirty="0" err="1">
                <a:latin typeface="+mj-lt"/>
              </a:rPr>
              <a:t>Phisyk</a:t>
            </a:r>
            <a:r>
              <a:rPr lang="en-GB" sz="1400" i="1" dirty="0">
                <a:latin typeface="+mj-lt"/>
              </a:rPr>
              <a:t>. </a:t>
            </a:r>
            <a:r>
              <a:rPr lang="en-GB" sz="1400" i="1" dirty="0" err="1">
                <a:latin typeface="+mj-lt"/>
              </a:rPr>
              <a:t>Chem</a:t>
            </a:r>
            <a:r>
              <a:rPr lang="en-GB" sz="1400" i="1" dirty="0">
                <a:latin typeface="+mj-lt"/>
              </a:rPr>
              <a:t>.,</a:t>
            </a:r>
            <a:r>
              <a:rPr lang="en-GB" sz="1400" dirty="0">
                <a:latin typeface="+mj-lt"/>
              </a:rPr>
              <a:t>1, 631, 1887</a:t>
            </a:r>
            <a:r>
              <a:rPr lang="it-IT" sz="1400" dirty="0">
                <a:latin typeface="+mj-lt"/>
              </a:rPr>
              <a:t> </a:t>
            </a: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2548732" y="369888"/>
            <a:ext cx="404653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it-IT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INTERAZIONE IONE-IONE</a:t>
            </a:r>
            <a:r>
              <a:rPr lang="it-IT" dirty="0">
                <a:latin typeface="Arial" charset="0"/>
              </a:rPr>
              <a:t> </a:t>
            </a:r>
          </a:p>
          <a:p>
            <a:pPr algn="ctr">
              <a:defRPr/>
            </a:pPr>
            <a:r>
              <a:rPr lang="it-IT" sz="1400" dirty="0">
                <a:latin typeface="Arial" charset="0"/>
              </a:rPr>
              <a:t>(</a:t>
            </a:r>
            <a:r>
              <a:rPr lang="it-IT" sz="1400" dirty="0" err="1">
                <a:latin typeface="Arial" charset="0"/>
              </a:rPr>
              <a:t>Atkins</a:t>
            </a:r>
            <a:r>
              <a:rPr lang="it-IT" sz="1400" dirty="0">
                <a:latin typeface="Arial" charset="0"/>
              </a:rPr>
              <a:t> + Bianchi </a:t>
            </a:r>
            <a:r>
              <a:rPr lang="it-IT" sz="1400" dirty="0" err="1">
                <a:latin typeface="Arial" charset="0"/>
              </a:rPr>
              <a:t>Mussini</a:t>
            </a:r>
            <a:r>
              <a:rPr lang="it-IT" sz="1400" dirty="0">
                <a:latin typeface="Arial" charset="0"/>
              </a:rPr>
              <a:t> + </a:t>
            </a:r>
            <a:r>
              <a:rPr lang="it-IT" sz="1400" dirty="0" err="1">
                <a:latin typeface="Arial" charset="0"/>
              </a:rPr>
              <a:t>Bockris-Reddy</a:t>
            </a:r>
            <a:r>
              <a:rPr lang="it-IT" sz="1400" dirty="0">
                <a:latin typeface="Arial" charset="0"/>
              </a:rPr>
              <a:t>)</a:t>
            </a:r>
          </a:p>
          <a:p>
            <a:pPr algn="ctr">
              <a:defRPr/>
            </a:pPr>
            <a:r>
              <a:rPr lang="it-IT" sz="1400" smtClean="0">
                <a:solidFill>
                  <a:srgbClr val="FF0000"/>
                </a:solidFill>
                <a:latin typeface="Arial" charset="0"/>
              </a:rPr>
              <a:t>ver 28.04.20</a:t>
            </a:r>
            <a:endParaRPr lang="it-IT" sz="1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323850" y="2565400"/>
            <a:ext cx="84963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2000" b="1" dirty="0">
                <a:latin typeface="+mj-lt"/>
              </a:rPr>
              <a:t>On the </a:t>
            </a:r>
            <a:r>
              <a:rPr lang="it-IT" sz="2000" b="1" dirty="0" err="1">
                <a:latin typeface="+mj-lt"/>
              </a:rPr>
              <a:t>Dissociation</a:t>
            </a:r>
            <a:r>
              <a:rPr lang="it-IT" sz="2000" b="1" dirty="0">
                <a:latin typeface="+mj-lt"/>
              </a:rPr>
              <a:t> of </a:t>
            </a:r>
            <a:r>
              <a:rPr lang="it-IT" sz="2000" b="1" dirty="0" err="1">
                <a:latin typeface="+mj-lt"/>
              </a:rPr>
              <a:t>Substances</a:t>
            </a:r>
            <a:r>
              <a:rPr lang="it-IT" sz="2000" b="1" dirty="0">
                <a:latin typeface="+mj-lt"/>
              </a:rPr>
              <a:t> </a:t>
            </a:r>
            <a:r>
              <a:rPr lang="it-IT" sz="2000" b="1" dirty="0" err="1">
                <a:latin typeface="+mj-lt"/>
              </a:rPr>
              <a:t>Dissolved</a:t>
            </a:r>
            <a:r>
              <a:rPr lang="it-IT" sz="2000" b="1" dirty="0">
                <a:latin typeface="+mj-lt"/>
              </a:rPr>
              <a:t> in Water</a:t>
            </a:r>
          </a:p>
          <a:p>
            <a:pPr eaLnBrk="1" hangingPunct="1"/>
            <a:r>
              <a:rPr lang="it-IT" sz="2000" b="1" dirty="0">
                <a:latin typeface="+mj-lt"/>
              </a:rPr>
              <a:t>by </a:t>
            </a:r>
            <a:r>
              <a:rPr lang="it-IT" sz="2000" b="1" dirty="0" err="1">
                <a:latin typeface="+mj-lt"/>
              </a:rPr>
              <a:t>Svante</a:t>
            </a:r>
            <a:r>
              <a:rPr lang="it-IT" sz="2000" b="1" dirty="0">
                <a:latin typeface="+mj-lt"/>
              </a:rPr>
              <a:t> </a:t>
            </a:r>
            <a:r>
              <a:rPr lang="it-IT" sz="2000" b="1" dirty="0" err="1">
                <a:latin typeface="+mj-lt"/>
              </a:rPr>
              <a:t>Arrhenius</a:t>
            </a:r>
            <a:endParaRPr lang="it-IT" sz="2000" b="1" dirty="0">
              <a:latin typeface="+mj-lt"/>
            </a:endParaRPr>
          </a:p>
          <a:p>
            <a:pPr eaLnBrk="1" hangingPunct="1"/>
            <a:r>
              <a:rPr lang="it-IT" sz="2000" i="1" dirty="0" err="1">
                <a:latin typeface="+mj-lt"/>
              </a:rPr>
              <a:t>Zeitschrift</a:t>
            </a:r>
            <a:r>
              <a:rPr lang="it-IT" sz="2000" i="1" dirty="0">
                <a:latin typeface="+mj-lt"/>
              </a:rPr>
              <a:t> </a:t>
            </a:r>
            <a:r>
              <a:rPr lang="it-IT" sz="2000" i="1" dirty="0" err="1">
                <a:latin typeface="+mj-lt"/>
              </a:rPr>
              <a:t>fur</a:t>
            </a:r>
            <a:r>
              <a:rPr lang="it-IT" sz="2000" i="1" dirty="0">
                <a:latin typeface="+mj-lt"/>
              </a:rPr>
              <a:t> </a:t>
            </a:r>
            <a:r>
              <a:rPr lang="it-IT" sz="2000" i="1" dirty="0" err="1">
                <a:latin typeface="+mj-lt"/>
              </a:rPr>
              <a:t>physikalische</a:t>
            </a:r>
            <a:r>
              <a:rPr lang="it-IT" sz="2000" i="1" dirty="0">
                <a:latin typeface="+mj-lt"/>
              </a:rPr>
              <a:t> </a:t>
            </a:r>
            <a:r>
              <a:rPr lang="it-IT" sz="2000" i="1" dirty="0" err="1">
                <a:latin typeface="+mj-lt"/>
              </a:rPr>
              <a:t>Chemie</a:t>
            </a:r>
            <a:r>
              <a:rPr lang="it-IT" sz="2000" dirty="0">
                <a:latin typeface="+mj-lt"/>
              </a:rPr>
              <a:t>, I, 631, 1887</a:t>
            </a:r>
            <a:br>
              <a:rPr lang="it-IT" sz="2000" dirty="0">
                <a:latin typeface="+mj-lt"/>
              </a:rPr>
            </a:br>
            <a:r>
              <a:rPr lang="it-IT" sz="2000" dirty="0" err="1">
                <a:latin typeface="+mj-lt"/>
              </a:rPr>
              <a:t>Translated</a:t>
            </a:r>
            <a:r>
              <a:rPr lang="it-IT" sz="2000" dirty="0">
                <a:latin typeface="+mj-lt"/>
              </a:rPr>
              <a:t> by H.C. </a:t>
            </a:r>
            <a:r>
              <a:rPr lang="it-IT" sz="2000" dirty="0" smtClean="0">
                <a:latin typeface="+mj-lt"/>
              </a:rPr>
              <a:t>Jones</a:t>
            </a:r>
            <a:endParaRPr lang="it-IT" sz="2000" dirty="0">
              <a:latin typeface="+mj-lt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1862-2952-4995-AC88-A29FFD1A360E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620688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Per un </a:t>
            </a:r>
            <a:r>
              <a:rPr lang="it-IT" dirty="0" smtClean="0">
                <a:solidFill>
                  <a:srgbClr val="FF0000"/>
                </a:solidFill>
              </a:rPr>
              <a:t>soluto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non elettrolitico</a:t>
            </a:r>
            <a:r>
              <a:rPr lang="it-IT" dirty="0" smtClean="0"/>
              <a:t> anche a concentrazioni relativamente elevate, fino a circa 0.1 M</a:t>
            </a:r>
            <a:endParaRPr lang="it-IT" dirty="0"/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307675"/>
              </p:ext>
            </p:extLst>
          </p:nvPr>
        </p:nvGraphicFramePr>
        <p:xfrm>
          <a:off x="611560" y="1876559"/>
          <a:ext cx="3081337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90" name="Equation" r:id="rId3" imgW="1396800" imgH="266400" progId="Equation.DSMT4">
                  <p:embed/>
                </p:oleObj>
              </mc:Choice>
              <mc:Fallback>
                <p:oleObj name="Equation" r:id="rId3" imgW="13968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1876559"/>
                        <a:ext cx="3081337" cy="588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90268"/>
              </p:ext>
            </p:extLst>
          </p:nvPr>
        </p:nvGraphicFramePr>
        <p:xfrm>
          <a:off x="641350" y="2618665"/>
          <a:ext cx="7286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91" name="Equation" r:id="rId5" imgW="330120" imgH="241200" progId="Equation.DSMT4">
                  <p:embed/>
                </p:oleObj>
              </mc:Choice>
              <mc:Fallback>
                <p:oleObj name="Equation" r:id="rId5" imgW="3301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1350" y="2618665"/>
                        <a:ext cx="728663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370013" y="2618665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potenziale standard</a:t>
            </a:r>
            <a:endParaRPr lang="it-IT" dirty="0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67095"/>
              </p:ext>
            </p:extLst>
          </p:nvPr>
        </p:nvGraphicFramePr>
        <p:xfrm>
          <a:off x="641350" y="3730083"/>
          <a:ext cx="3052763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92" name="Equation" r:id="rId7" imgW="1384200" imgH="266400" progId="Equation.DSMT4">
                  <p:embed/>
                </p:oleObj>
              </mc:Choice>
              <mc:Fallback>
                <p:oleObj name="Equation" r:id="rId7" imgW="13842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1350" y="3730083"/>
                        <a:ext cx="3052763" cy="588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3995936" y="3793731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soluzioni ideali: le molecole di soluto non interagiscono significativamente tra loro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1862-2952-4995-AC88-A29FFD1A360E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72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404664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Dati sperimentali dimostrano che per </a:t>
            </a:r>
            <a:r>
              <a:rPr lang="it-IT" dirty="0" smtClean="0">
                <a:solidFill>
                  <a:srgbClr val="FF0000"/>
                </a:solidFill>
              </a:rPr>
              <a:t>soluti elettrolitici</a:t>
            </a:r>
            <a:r>
              <a:rPr lang="it-IT" dirty="0" smtClean="0"/>
              <a:t> anche a concentrazioni diluite </a:t>
            </a:r>
            <a:endParaRPr lang="it-IT" dirty="0"/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948739"/>
              </p:ext>
            </p:extLst>
          </p:nvPr>
        </p:nvGraphicFramePr>
        <p:xfrm>
          <a:off x="467544" y="1556792"/>
          <a:ext cx="24368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95" name="Equation" r:id="rId3" imgW="1104840" imgH="241200" progId="Equation.DSMT4">
                  <p:embed/>
                </p:oleObj>
              </mc:Choice>
              <mc:Fallback>
                <p:oleObj name="Equation" r:id="rId3" imgW="11048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556792"/>
                        <a:ext cx="2436813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4644008" y="1592659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soluzioni non ideali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67544" y="3140968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Lewis propose un termine correttivo </a:t>
            </a:r>
            <a:r>
              <a:rPr lang="el-GR" dirty="0" smtClean="0"/>
              <a:t>γ</a:t>
            </a:r>
            <a:r>
              <a:rPr lang="it-IT" baseline="-25000" dirty="0" smtClean="0"/>
              <a:t>i</a:t>
            </a:r>
            <a:endParaRPr lang="it-IT" dirty="0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910625"/>
              </p:ext>
            </p:extLst>
          </p:nvPr>
        </p:nvGraphicFramePr>
        <p:xfrm>
          <a:off x="467544" y="3728799"/>
          <a:ext cx="26606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96" name="Equation" r:id="rId5" imgW="1206360" imgH="241200" progId="Equation.DSMT4">
                  <p:embed/>
                </p:oleObj>
              </mc:Choice>
              <mc:Fallback>
                <p:oleObj name="Equation" r:id="rId5" imgW="12063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7544" y="3728799"/>
                        <a:ext cx="266065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tangolo 7"/>
          <p:cNvSpPr/>
          <p:nvPr/>
        </p:nvSpPr>
        <p:spPr>
          <a:xfrm>
            <a:off x="473314" y="4524910"/>
            <a:ext cx="6840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it-IT" dirty="0" smtClean="0">
                <a:cs typeface="Times New Roman" panose="02020603050405020304" pitchFamily="18" charset="0"/>
              </a:rPr>
              <a:t>a</a:t>
            </a:r>
            <a:r>
              <a:rPr lang="it-IT" baseline="-25000" dirty="0" smtClean="0">
                <a:cs typeface="Times New Roman" panose="02020603050405020304" pitchFamily="18" charset="0"/>
              </a:rPr>
              <a:t>i</a:t>
            </a:r>
            <a:r>
              <a:rPr lang="it-IT" dirty="0" smtClean="0">
                <a:cs typeface="Times New Roman" panose="02020603050405020304" pitchFamily="18" charset="0"/>
              </a:rPr>
              <a:t> </a:t>
            </a:r>
            <a:r>
              <a:rPr lang="it-IT" dirty="0">
                <a:cs typeface="Times New Roman" panose="02020603050405020304" pitchFamily="18" charset="0"/>
              </a:rPr>
              <a:t>= x</a:t>
            </a:r>
            <a:r>
              <a:rPr lang="it-IT" baseline="-25000" dirty="0">
                <a:cs typeface="Times New Roman" panose="02020603050405020304" pitchFamily="18" charset="0"/>
              </a:rPr>
              <a:t>i</a:t>
            </a:r>
            <a:r>
              <a:rPr lang="el-GR" dirty="0" smtClean="0">
                <a:cs typeface="Times New Roman" panose="02020603050405020304" pitchFamily="18" charset="0"/>
              </a:rPr>
              <a:t>γ</a:t>
            </a:r>
            <a:r>
              <a:rPr lang="it-IT" baseline="-25000" dirty="0" smtClean="0">
                <a:cs typeface="Times New Roman" panose="02020603050405020304" pitchFamily="18" charset="0"/>
              </a:rPr>
              <a:t>i</a:t>
            </a:r>
            <a:endParaRPr lang="it-IT" dirty="0" smtClean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it-IT" dirty="0" smtClean="0">
                <a:cs typeface="Times New Roman" panose="02020603050405020304" pitchFamily="18" charset="0"/>
              </a:rPr>
              <a:t>a</a:t>
            </a:r>
            <a:r>
              <a:rPr lang="it-IT" baseline="-25000" dirty="0" smtClean="0">
                <a:cs typeface="Times New Roman" panose="02020603050405020304" pitchFamily="18" charset="0"/>
              </a:rPr>
              <a:t>i</a:t>
            </a:r>
            <a:r>
              <a:rPr lang="it-IT" dirty="0" smtClean="0">
                <a:cs typeface="Times New Roman" panose="02020603050405020304" pitchFamily="18" charset="0"/>
              </a:rPr>
              <a:t> </a:t>
            </a:r>
            <a:r>
              <a:rPr lang="it-IT" dirty="0">
                <a:cs typeface="Times New Roman" panose="02020603050405020304" pitchFamily="18" charset="0"/>
                <a:sym typeface="Symbol" pitchFamily="18" charset="2"/>
              </a:rPr>
              <a:t></a:t>
            </a:r>
            <a:r>
              <a:rPr lang="it-IT" dirty="0">
                <a:cs typeface="Times New Roman" panose="02020603050405020304" pitchFamily="18" charset="0"/>
              </a:rPr>
              <a:t> </a:t>
            </a:r>
            <a:r>
              <a:rPr lang="it-IT" dirty="0" smtClean="0">
                <a:cs typeface="Times New Roman" panose="02020603050405020304" pitchFamily="18" charset="0"/>
              </a:rPr>
              <a:t>x</a:t>
            </a:r>
            <a:r>
              <a:rPr lang="it-IT" baseline="-25000" dirty="0" smtClean="0">
                <a:cs typeface="Times New Roman" panose="02020603050405020304" pitchFamily="18" charset="0"/>
              </a:rPr>
              <a:t>i</a:t>
            </a:r>
            <a:r>
              <a:rPr lang="it-IT" dirty="0" smtClean="0">
                <a:cs typeface="Times New Roman" panose="02020603050405020304" pitchFamily="18" charset="0"/>
              </a:rPr>
              <a:t>  se    </a:t>
            </a:r>
            <a:r>
              <a:rPr lang="el-GR" dirty="0" smtClean="0">
                <a:cs typeface="Times New Roman" panose="02020603050405020304" pitchFamily="18" charset="0"/>
              </a:rPr>
              <a:t>γ</a:t>
            </a:r>
            <a:r>
              <a:rPr lang="it-IT" baseline="-25000" dirty="0">
                <a:cs typeface="Times New Roman" panose="02020603050405020304" pitchFamily="18" charset="0"/>
              </a:rPr>
              <a:t>i</a:t>
            </a:r>
            <a:r>
              <a:rPr lang="it-IT" dirty="0" smtClean="0">
                <a:cs typeface="Times New Roman" panose="02020603050405020304" pitchFamily="18" charset="0"/>
              </a:rPr>
              <a:t> </a:t>
            </a:r>
            <a:r>
              <a:rPr lang="it-IT" dirty="0">
                <a:cs typeface="Times New Roman" panose="02020603050405020304" pitchFamily="18" charset="0"/>
                <a:sym typeface="Symbol" pitchFamily="18" charset="2"/>
              </a:rPr>
              <a:t></a:t>
            </a:r>
            <a:r>
              <a:rPr lang="it-IT" dirty="0">
                <a:cs typeface="Times New Roman" panose="02020603050405020304" pitchFamily="18" charset="0"/>
              </a:rPr>
              <a:t> </a:t>
            </a:r>
            <a:r>
              <a:rPr lang="it-IT" dirty="0" smtClean="0">
                <a:cs typeface="Times New Roman" panose="02020603050405020304" pitchFamily="18" charset="0"/>
              </a:rPr>
              <a:t>1</a:t>
            </a:r>
            <a:endParaRPr lang="it-IT" dirty="0">
              <a:cs typeface="Times New Roman" panose="02020603050405020304" pitchFamily="18" charset="0"/>
            </a:endParaRPr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345786"/>
              </p:ext>
            </p:extLst>
          </p:nvPr>
        </p:nvGraphicFramePr>
        <p:xfrm>
          <a:off x="346880" y="5859042"/>
          <a:ext cx="37814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97" name="Equation" r:id="rId7" imgW="1714320" imgH="241200" progId="Equation.DSMT4">
                  <p:embed/>
                </p:oleObj>
              </mc:Choice>
              <mc:Fallback>
                <p:oleObj name="Equation" r:id="rId7" imgW="17143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6880" y="5859042"/>
                        <a:ext cx="378142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4490431" y="5631853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soluzioni reali: gli ioni del soluto interagiscono tra loro</a:t>
            </a:r>
            <a:endParaRPr lang="it-IT" dirty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1862-2952-4995-AC88-A29FFD1A360E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167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765115"/>
              </p:ext>
            </p:extLst>
          </p:nvPr>
        </p:nvGraphicFramePr>
        <p:xfrm>
          <a:off x="539552" y="578024"/>
          <a:ext cx="3081337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29" name="Equation" r:id="rId3" imgW="1396800" imgH="266400" progId="Equation.DSMT4">
                  <p:embed/>
                </p:oleObj>
              </mc:Choice>
              <mc:Fallback>
                <p:oleObj name="Equation" r:id="rId3" imgW="13968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578024"/>
                        <a:ext cx="3081337" cy="588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2374"/>
              </p:ext>
            </p:extLst>
          </p:nvPr>
        </p:nvGraphicFramePr>
        <p:xfrm>
          <a:off x="539552" y="1340768"/>
          <a:ext cx="436880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30" name="Equation" r:id="rId5" imgW="1981080" imgH="266400" progId="Equation.DSMT4">
                  <p:embed/>
                </p:oleObj>
              </mc:Choice>
              <mc:Fallback>
                <p:oleObj name="Equation" r:id="rId5" imgW="19810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552" y="1340768"/>
                        <a:ext cx="4368800" cy="588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487050" y="2780928"/>
            <a:ext cx="2256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µ</a:t>
            </a:r>
            <a:r>
              <a:rPr lang="it-IT" baseline="-25000" dirty="0" smtClean="0"/>
              <a:t>i(reale)</a:t>
            </a:r>
            <a:r>
              <a:rPr lang="it-IT" dirty="0" smtClean="0"/>
              <a:t>  - µ</a:t>
            </a:r>
            <a:r>
              <a:rPr lang="it-IT" baseline="-25000" dirty="0" smtClean="0"/>
              <a:t>i(ideale)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723952" y="2924944"/>
            <a:ext cx="5952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= </a:t>
            </a:r>
            <a:r>
              <a:rPr lang="el-GR" dirty="0" smtClean="0"/>
              <a:t>Δµ</a:t>
            </a:r>
            <a:r>
              <a:rPr lang="it-IT" baseline="-25000" dirty="0" smtClean="0"/>
              <a:t>i-I</a:t>
            </a:r>
            <a:r>
              <a:rPr lang="it-IT" dirty="0" smtClean="0"/>
              <a:t> dovuto alla presenza delle interazioni tra ioni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1862-2952-4995-AC88-A29FFD1A360E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699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468313" y="620713"/>
            <a:ext cx="76327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it-IT" sz="2000" b="1">
                <a:latin typeface="Arial" charset="0"/>
              </a:rPr>
              <a:t>ATTIVITA’ IONICA</a:t>
            </a:r>
            <a:endParaRPr lang="it-IT" sz="2000">
              <a:latin typeface="Arial" charset="0"/>
            </a:endParaRPr>
          </a:p>
          <a:p>
            <a:pPr eaLnBrk="1" hangingPunct="1"/>
            <a:r>
              <a:rPr lang="it-IT" sz="2000">
                <a:latin typeface="Arial" charset="0"/>
              </a:rPr>
              <a:t>INTERAZIONI TRA </a:t>
            </a:r>
            <a:r>
              <a:rPr lang="it-IT" sz="2000">
                <a:solidFill>
                  <a:srgbClr val="FF0000"/>
                </a:solidFill>
                <a:latin typeface="Arial" charset="0"/>
              </a:rPr>
              <a:t>IONI </a:t>
            </a:r>
            <a:r>
              <a:rPr lang="it-IT" sz="2000">
                <a:latin typeface="Arial" charset="0"/>
              </a:rPr>
              <a:t>MOLTO + FORTI DELLE INTERAZIONI TRA SPECIE </a:t>
            </a:r>
            <a:r>
              <a:rPr lang="it-IT" sz="2000">
                <a:solidFill>
                  <a:schemeClr val="accent2"/>
                </a:solidFill>
                <a:latin typeface="Arial" charset="0"/>
              </a:rPr>
              <a:t>NON IONICHE</a:t>
            </a:r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468313" y="1989138"/>
            <a:ext cx="6915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2000">
                <a:solidFill>
                  <a:srgbClr val="FF0000"/>
                </a:solidFill>
                <a:latin typeface="Arial" charset="0"/>
              </a:rPr>
              <a:t>IONICO 			F = f (1/r</a:t>
            </a:r>
            <a:r>
              <a:rPr lang="it-IT" sz="2000" baseline="30000">
                <a:solidFill>
                  <a:srgbClr val="FF0000"/>
                </a:solidFill>
                <a:latin typeface="Arial" charset="0"/>
              </a:rPr>
              <a:t>2</a:t>
            </a:r>
            <a:r>
              <a:rPr lang="it-IT" sz="2000">
                <a:solidFill>
                  <a:srgbClr val="FF0000"/>
                </a:solidFill>
                <a:latin typeface="Arial" charset="0"/>
              </a:rPr>
              <a:t>)</a:t>
            </a:r>
          </a:p>
          <a:p>
            <a:pPr eaLnBrk="1" hangingPunct="1"/>
            <a:r>
              <a:rPr lang="it-IT" sz="2000">
                <a:solidFill>
                  <a:schemeClr val="accent2"/>
                </a:solidFill>
                <a:latin typeface="Arial" charset="0"/>
              </a:rPr>
              <a:t>NON IONICO			F = f (1/r</a:t>
            </a:r>
            <a:r>
              <a:rPr lang="it-IT" sz="2000" baseline="30000">
                <a:solidFill>
                  <a:schemeClr val="accent2"/>
                </a:solidFill>
                <a:latin typeface="Arial" charset="0"/>
              </a:rPr>
              <a:t>6</a:t>
            </a:r>
            <a:r>
              <a:rPr lang="it-IT" sz="2000">
                <a:solidFill>
                  <a:schemeClr val="accent2"/>
                </a:solidFill>
                <a:latin typeface="Arial" charset="0"/>
              </a:rPr>
              <a:t>)</a:t>
            </a:r>
            <a:r>
              <a:rPr lang="it-IT" sz="2000">
                <a:latin typeface="Arial" charset="0"/>
              </a:rPr>
              <a:t> </a:t>
            </a: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684213" y="3429000"/>
            <a:ext cx="6192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sz="2000">
              <a:latin typeface="Arial" charset="0"/>
            </a:endParaRPr>
          </a:p>
        </p:txBody>
      </p:sp>
      <p:sp>
        <p:nvSpPr>
          <p:cNvPr id="16389" name="Text Box 12"/>
          <p:cNvSpPr txBox="1">
            <a:spLocks noChangeArrowheads="1"/>
          </p:cNvSpPr>
          <p:nvPr/>
        </p:nvSpPr>
        <p:spPr bwMode="auto">
          <a:xfrm>
            <a:off x="1187450" y="3357563"/>
            <a:ext cx="4032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sz="2000">
              <a:latin typeface="Arial" charset="0"/>
            </a:endParaRPr>
          </a:p>
        </p:txBody>
      </p:sp>
      <p:sp>
        <p:nvSpPr>
          <p:cNvPr id="16390" name="Text Box 14"/>
          <p:cNvSpPr txBox="1">
            <a:spLocks noChangeArrowheads="1"/>
          </p:cNvSpPr>
          <p:nvPr/>
        </p:nvSpPr>
        <p:spPr bwMode="auto">
          <a:xfrm>
            <a:off x="1331913" y="3213100"/>
            <a:ext cx="5184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sz="2000">
              <a:latin typeface="Arial" charset="0"/>
            </a:endParaRPr>
          </a:p>
        </p:txBody>
      </p:sp>
      <p:sp>
        <p:nvSpPr>
          <p:cNvPr id="16391" name="Text Box 17"/>
          <p:cNvSpPr txBox="1">
            <a:spLocks noChangeArrowheads="1"/>
          </p:cNvSpPr>
          <p:nvPr/>
        </p:nvSpPr>
        <p:spPr bwMode="auto">
          <a:xfrm>
            <a:off x="611188" y="3644900"/>
            <a:ext cx="7345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sz="2000"/>
          </a:p>
        </p:txBody>
      </p:sp>
      <p:sp>
        <p:nvSpPr>
          <p:cNvPr id="16392" name="Text Box 19"/>
          <p:cNvSpPr txBox="1">
            <a:spLocks noChangeArrowheads="1"/>
          </p:cNvSpPr>
          <p:nvPr/>
        </p:nvSpPr>
        <p:spPr bwMode="auto">
          <a:xfrm>
            <a:off x="684213" y="3357563"/>
            <a:ext cx="7559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sz="2000"/>
          </a:p>
        </p:txBody>
      </p:sp>
      <p:graphicFrame>
        <p:nvGraphicFramePr>
          <p:cNvPr id="16393" name="Object 20"/>
          <p:cNvGraphicFramePr>
            <a:graphicFrameLocks noChangeAspect="1"/>
          </p:cNvGraphicFramePr>
          <p:nvPr/>
        </p:nvGraphicFramePr>
        <p:xfrm>
          <a:off x="2195513" y="2997200"/>
          <a:ext cx="4464050" cy="337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6" name="Grafico" r:id="rId3" imgW="5686275" imgH="4305300" progId="Excel.Chart.8">
                  <p:embed/>
                </p:oleObj>
              </mc:Choice>
              <mc:Fallback>
                <p:oleObj name="Grafico" r:id="rId3" imgW="5686275" imgH="4305300" progId="Excel.Chart.8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2997200"/>
                        <a:ext cx="4464050" cy="337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1862-2952-4995-AC88-A29FFD1A360E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331172" y="2699476"/>
            <a:ext cx="2232249" cy="6758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466610" y="404664"/>
            <a:ext cx="6553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Non è possibile misurare </a:t>
            </a:r>
            <a:r>
              <a:rPr lang="el-GR" dirty="0" smtClean="0">
                <a:solidFill>
                  <a:srgbClr val="FF0000"/>
                </a:solidFill>
              </a:rPr>
              <a:t>γ</a:t>
            </a:r>
            <a:r>
              <a:rPr lang="it-IT" baseline="-25000" dirty="0" smtClean="0">
                <a:solidFill>
                  <a:srgbClr val="FF0000"/>
                </a:solidFill>
              </a:rPr>
              <a:t>i</a:t>
            </a:r>
            <a:r>
              <a:rPr lang="it-IT" dirty="0" smtClean="0">
                <a:solidFill>
                  <a:srgbClr val="FF0000"/>
                </a:solidFill>
              </a:rPr>
              <a:t> ionico individuale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67544" y="191683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dato un sale MA           M</a:t>
            </a:r>
            <a:r>
              <a:rPr lang="it-IT" baseline="30000" dirty="0" smtClean="0"/>
              <a:t>+</a:t>
            </a:r>
            <a:r>
              <a:rPr lang="it-IT" dirty="0" smtClean="0"/>
              <a:t> + A</a:t>
            </a:r>
            <a:r>
              <a:rPr lang="it-IT" baseline="30000" dirty="0" smtClean="0"/>
              <a:t>-</a:t>
            </a:r>
            <a:endParaRPr lang="it-IT" baseline="30000" dirty="0"/>
          </a:p>
        </p:txBody>
      </p:sp>
      <p:cxnSp>
        <p:nvCxnSpPr>
          <p:cNvPr id="5" name="Connettore 2 4"/>
          <p:cNvCxnSpPr/>
          <p:nvPr/>
        </p:nvCxnSpPr>
        <p:spPr>
          <a:xfrm>
            <a:off x="2771800" y="2132856"/>
            <a:ext cx="432048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110305"/>
              </p:ext>
            </p:extLst>
          </p:nvPr>
        </p:nvGraphicFramePr>
        <p:xfrm>
          <a:off x="466725" y="2781300"/>
          <a:ext cx="4789488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79" name="Equation" r:id="rId3" imgW="2171520" imgH="241200" progId="Equation.DSMT4">
                  <p:embed/>
                </p:oleObj>
              </mc:Choice>
              <mc:Fallback>
                <p:oleObj name="Equation" r:id="rId3" imgW="21715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6725" y="2781300"/>
                        <a:ext cx="4789488" cy="531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888064"/>
              </p:ext>
            </p:extLst>
          </p:nvPr>
        </p:nvGraphicFramePr>
        <p:xfrm>
          <a:off x="466610" y="3312740"/>
          <a:ext cx="45085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80" name="Equation" r:id="rId5" imgW="2044440" imgH="241200" progId="Equation.DSMT4">
                  <p:embed/>
                </p:oleObj>
              </mc:Choice>
              <mc:Fallback>
                <p:oleObj name="Equation" r:id="rId5" imgW="2044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6610" y="3312740"/>
                        <a:ext cx="4508500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466610" y="1196752"/>
            <a:ext cx="6193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si definisce quindi </a:t>
            </a:r>
            <a:r>
              <a:rPr lang="el-GR" dirty="0" smtClean="0">
                <a:solidFill>
                  <a:srgbClr val="FF0000"/>
                </a:solidFill>
              </a:rPr>
              <a:t>γ</a:t>
            </a:r>
            <a:r>
              <a:rPr lang="it-IT" baseline="-25000" dirty="0" smtClean="0">
                <a:solidFill>
                  <a:srgbClr val="FF0000"/>
                </a:solidFill>
              </a:rPr>
              <a:t>±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endParaRPr lang="it-IT" dirty="0">
              <a:solidFill>
                <a:srgbClr val="FF0000"/>
              </a:solidFill>
            </a:endParaRPr>
          </a:p>
        </p:txBody>
      </p:sp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327242"/>
              </p:ext>
            </p:extLst>
          </p:nvPr>
        </p:nvGraphicFramePr>
        <p:xfrm>
          <a:off x="470594" y="4267845"/>
          <a:ext cx="7839076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81" name="Equation" r:id="rId7" imgW="3555720" imgH="241200" progId="Equation.DSMT4">
                  <p:embed/>
                </p:oleObj>
              </mc:Choice>
              <mc:Fallback>
                <p:oleObj name="Equation" r:id="rId7" imgW="35557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0594" y="4267845"/>
                        <a:ext cx="7839076" cy="531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109564"/>
              </p:ext>
            </p:extLst>
          </p:nvPr>
        </p:nvGraphicFramePr>
        <p:xfrm>
          <a:off x="395536" y="5171057"/>
          <a:ext cx="828675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82" name="Equation" r:id="rId9" imgW="3759120" imgH="419040" progId="Equation.DSMT4">
                  <p:embed/>
                </p:oleObj>
              </mc:Choice>
              <mc:Fallback>
                <p:oleObj name="Equation" r:id="rId9" imgW="37591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5536" y="5171057"/>
                        <a:ext cx="8286750" cy="92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Connettore 2 12"/>
          <p:cNvCxnSpPr/>
          <p:nvPr/>
        </p:nvCxnSpPr>
        <p:spPr>
          <a:xfrm flipV="1">
            <a:off x="3563421" y="1988840"/>
            <a:ext cx="2880787" cy="710636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6680150" y="1527175"/>
            <a:ext cx="1944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parte ideale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845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040581"/>
              </p:ext>
            </p:extLst>
          </p:nvPr>
        </p:nvGraphicFramePr>
        <p:xfrm>
          <a:off x="822499" y="1042062"/>
          <a:ext cx="2209800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52" name="Equation" r:id="rId3" imgW="1002960" imgH="393480" progId="Equation.DSMT4">
                  <p:embed/>
                </p:oleObj>
              </mc:Choice>
              <mc:Fallback>
                <p:oleObj name="Equation" r:id="rId3" imgW="1002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2499" y="1042062"/>
                        <a:ext cx="2209800" cy="868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441091"/>
              </p:ext>
            </p:extLst>
          </p:nvPr>
        </p:nvGraphicFramePr>
        <p:xfrm>
          <a:off x="3486795" y="975846"/>
          <a:ext cx="24638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53" name="Equation" r:id="rId5" imgW="1117440" imgH="419040" progId="Equation.DSMT4">
                  <p:embed/>
                </p:oleObj>
              </mc:Choice>
              <mc:Fallback>
                <p:oleObj name="Equation" r:id="rId5" imgW="11174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86795" y="975846"/>
                        <a:ext cx="2463800" cy="92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515999"/>
              </p:ext>
            </p:extLst>
          </p:nvPr>
        </p:nvGraphicFramePr>
        <p:xfrm>
          <a:off x="792031" y="1910424"/>
          <a:ext cx="2071688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54" name="Equation" r:id="rId7" imgW="939600" imgH="342720" progId="Equation.DSMT4">
                  <p:embed/>
                </p:oleObj>
              </mc:Choice>
              <mc:Fallback>
                <p:oleObj name="Equation" r:id="rId7" imgW="9396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2031" y="1910424"/>
                        <a:ext cx="2071688" cy="75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088876"/>
              </p:ext>
            </p:extLst>
          </p:nvPr>
        </p:nvGraphicFramePr>
        <p:xfrm>
          <a:off x="3851920" y="1916832"/>
          <a:ext cx="20986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55" name="Equation" r:id="rId9" imgW="952200" imgH="342720" progId="Equation.DSMT4">
                  <p:embed/>
                </p:oleObj>
              </mc:Choice>
              <mc:Fallback>
                <p:oleObj name="Equation" r:id="rId9" imgW="9522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51920" y="1916832"/>
                        <a:ext cx="2098675" cy="75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755576" y="260648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 si definiscono</a:t>
            </a:r>
            <a:endParaRPr lang="it-IT" dirty="0"/>
          </a:p>
        </p:txBody>
      </p:sp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26276"/>
              </p:ext>
            </p:extLst>
          </p:nvPr>
        </p:nvGraphicFramePr>
        <p:xfrm>
          <a:off x="822499" y="4149080"/>
          <a:ext cx="3968751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56" name="Equation" r:id="rId11" imgW="1803240" imgH="241200" progId="Equation.DSMT4">
                  <p:embed/>
                </p:oleObj>
              </mc:Choice>
              <mc:Fallback>
                <p:oleObj name="Equation" r:id="rId11" imgW="18032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22499" y="4149080"/>
                        <a:ext cx="3968751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eccia in giù 10"/>
          <p:cNvSpPr/>
          <p:nvPr/>
        </p:nvSpPr>
        <p:spPr>
          <a:xfrm>
            <a:off x="3032299" y="3068960"/>
            <a:ext cx="171549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816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2123729" y="4797152"/>
            <a:ext cx="1800200" cy="6758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2 8"/>
          <p:cNvCxnSpPr/>
          <p:nvPr/>
        </p:nvCxnSpPr>
        <p:spPr>
          <a:xfrm flipV="1">
            <a:off x="4124843" y="3987537"/>
            <a:ext cx="2880787" cy="710636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7164288" y="3624851"/>
            <a:ext cx="1876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parte ideale</a:t>
            </a:r>
            <a:endParaRPr lang="it-IT" dirty="0"/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403648" y="620688"/>
            <a:ext cx="65527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 smtClean="0">
                <a:cs typeface="Times New Roman" panose="02020603050405020304" pitchFamily="18" charset="0"/>
              </a:rPr>
              <a:t>anche per </a:t>
            </a:r>
            <a:r>
              <a:rPr lang="it-IT" dirty="0">
                <a:cs typeface="Times New Roman" panose="02020603050405020304" pitchFamily="18" charset="0"/>
              </a:rPr>
              <a:t>un sale generico </a:t>
            </a:r>
            <a:r>
              <a:rPr lang="it-IT" dirty="0" err="1">
                <a:cs typeface="Times New Roman" panose="02020603050405020304" pitchFamily="18" charset="0"/>
              </a:rPr>
              <a:t>M</a:t>
            </a:r>
            <a:r>
              <a:rPr lang="it-IT" baseline="-25000" dirty="0" err="1">
                <a:cs typeface="Times New Roman" panose="02020603050405020304" pitchFamily="18" charset="0"/>
              </a:rPr>
              <a:t>p</a:t>
            </a:r>
            <a:r>
              <a:rPr lang="it-IT" dirty="0" err="1">
                <a:cs typeface="Times New Roman" panose="02020603050405020304" pitchFamily="18" charset="0"/>
              </a:rPr>
              <a:t>X</a:t>
            </a:r>
            <a:r>
              <a:rPr lang="it-IT" baseline="-25000" dirty="0" err="1">
                <a:cs typeface="Times New Roman" panose="02020603050405020304" pitchFamily="18" charset="0"/>
              </a:rPr>
              <a:t>q</a:t>
            </a:r>
            <a:r>
              <a:rPr lang="it-IT" baseline="-25000" dirty="0">
                <a:cs typeface="Times New Roman" panose="02020603050405020304" pitchFamily="18" charset="0"/>
              </a:rPr>
              <a:t> </a:t>
            </a:r>
            <a:r>
              <a:rPr lang="it-IT" baseline="-25000" dirty="0" smtClean="0">
                <a:cs typeface="Times New Roman" panose="02020603050405020304" pitchFamily="18" charset="0"/>
              </a:rPr>
              <a:t>            </a:t>
            </a:r>
            <a:r>
              <a:rPr lang="it-IT" dirty="0" err="1" smtClean="0">
                <a:cs typeface="Times New Roman" panose="02020603050405020304" pitchFamily="18" charset="0"/>
              </a:rPr>
              <a:t>pM</a:t>
            </a:r>
            <a:r>
              <a:rPr lang="it-IT" baseline="30000" dirty="0" err="1" smtClean="0">
                <a:cs typeface="Times New Roman" panose="02020603050405020304" pitchFamily="18" charset="0"/>
              </a:rPr>
              <a:t>a</a:t>
            </a:r>
            <a:r>
              <a:rPr lang="it-IT" baseline="30000" dirty="0">
                <a:cs typeface="Times New Roman" panose="02020603050405020304" pitchFamily="18" charset="0"/>
              </a:rPr>
              <a:t>+</a:t>
            </a:r>
            <a:r>
              <a:rPr lang="it-IT" dirty="0">
                <a:cs typeface="Times New Roman" panose="02020603050405020304" pitchFamily="18" charset="0"/>
              </a:rPr>
              <a:t> + </a:t>
            </a:r>
            <a:r>
              <a:rPr lang="it-IT" dirty="0" err="1">
                <a:cs typeface="Times New Roman" panose="02020603050405020304" pitchFamily="18" charset="0"/>
              </a:rPr>
              <a:t>qX</a:t>
            </a:r>
            <a:r>
              <a:rPr lang="it-IT" baseline="30000" dirty="0" err="1">
                <a:cs typeface="Times New Roman" panose="02020603050405020304" pitchFamily="18" charset="0"/>
              </a:rPr>
              <a:t>b</a:t>
            </a:r>
            <a:r>
              <a:rPr lang="it-IT" baseline="30000" dirty="0"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403648" y="1556792"/>
            <a:ext cx="59769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dirty="0" err="1">
                <a:cs typeface="Times New Roman" panose="02020603050405020304" pitchFamily="18" charset="0"/>
              </a:rPr>
              <a:t>G</a:t>
            </a:r>
            <a:r>
              <a:rPr lang="it-IT" sz="2000" baseline="-25000" dirty="0" err="1">
                <a:cs typeface="Times New Roman" panose="02020603050405020304" pitchFamily="18" charset="0"/>
              </a:rPr>
              <a:t>m</a:t>
            </a:r>
            <a:r>
              <a:rPr lang="it-IT" sz="2000" dirty="0">
                <a:cs typeface="Times New Roman" panose="02020603050405020304" pitchFamily="18" charset="0"/>
              </a:rPr>
              <a:t> = </a:t>
            </a:r>
            <a:r>
              <a:rPr lang="it-IT" sz="2000" dirty="0" smtClean="0">
                <a:cs typeface="Times New Roman" panose="02020603050405020304" pitchFamily="18" charset="0"/>
              </a:rPr>
              <a:t>p µ</a:t>
            </a:r>
            <a:r>
              <a:rPr lang="it-IT" sz="2000" baseline="-25000" dirty="0" smtClean="0">
                <a:cs typeface="Times New Roman" panose="02020603050405020304" pitchFamily="18" charset="0"/>
              </a:rPr>
              <a:t>+</a:t>
            </a:r>
            <a:r>
              <a:rPr lang="it-IT" sz="2000" dirty="0" smtClean="0">
                <a:cs typeface="Times New Roman" panose="02020603050405020304" pitchFamily="18" charset="0"/>
              </a:rPr>
              <a:t> </a:t>
            </a:r>
            <a:r>
              <a:rPr lang="it-IT" sz="2000" dirty="0">
                <a:cs typeface="Times New Roman" panose="02020603050405020304" pitchFamily="18" charset="0"/>
              </a:rPr>
              <a:t>+ q µ </a:t>
            </a:r>
            <a:r>
              <a:rPr lang="it-IT" sz="2000" baseline="-25000" dirty="0" smtClean="0">
                <a:cs typeface="Times New Roman" panose="02020603050405020304" pitchFamily="18" charset="0"/>
              </a:rPr>
              <a:t>-</a:t>
            </a:r>
            <a:r>
              <a:rPr lang="it-IT" sz="2000" dirty="0" smtClean="0">
                <a:cs typeface="Times New Roman" panose="02020603050405020304" pitchFamily="18" charset="0"/>
              </a:rPr>
              <a:t> </a:t>
            </a:r>
            <a:r>
              <a:rPr lang="it-IT" sz="2000" dirty="0">
                <a:cs typeface="Times New Roman" panose="02020603050405020304" pitchFamily="18" charset="0"/>
              </a:rPr>
              <a:t>= </a:t>
            </a:r>
            <a:r>
              <a:rPr lang="it-IT" sz="2000" dirty="0" err="1">
                <a:cs typeface="Times New Roman" panose="02020603050405020304" pitchFamily="18" charset="0"/>
              </a:rPr>
              <a:t>G</a:t>
            </a:r>
            <a:r>
              <a:rPr lang="it-IT" sz="2000" baseline="-25000" dirty="0" err="1">
                <a:cs typeface="Times New Roman" panose="02020603050405020304" pitchFamily="18" charset="0"/>
              </a:rPr>
              <a:t>m</a:t>
            </a:r>
            <a:r>
              <a:rPr lang="it-IT" sz="2000" baseline="30000" dirty="0" err="1">
                <a:cs typeface="Times New Roman" panose="02020603050405020304" pitchFamily="18" charset="0"/>
              </a:rPr>
              <a:t>id</a:t>
            </a:r>
            <a:r>
              <a:rPr lang="it-IT" sz="2000" dirty="0">
                <a:cs typeface="Times New Roman" panose="02020603050405020304" pitchFamily="18" charset="0"/>
              </a:rPr>
              <a:t> + </a:t>
            </a:r>
            <a:r>
              <a:rPr lang="it-IT" sz="2000" dirty="0" err="1" smtClean="0">
                <a:cs typeface="Times New Roman" panose="02020603050405020304" pitchFamily="18" charset="0"/>
              </a:rPr>
              <a:t>RT</a:t>
            </a:r>
            <a:r>
              <a:rPr lang="it-IT" sz="2000" dirty="0" smtClean="0">
                <a:cs typeface="Times New Roman" panose="02020603050405020304" pitchFamily="18" charset="0"/>
              </a:rPr>
              <a:t> </a:t>
            </a:r>
            <a:r>
              <a:rPr lang="it-IT" sz="2000" dirty="0">
                <a:cs typeface="Times New Roman" panose="02020603050405020304" pitchFamily="18" charset="0"/>
              </a:rPr>
              <a:t>ln </a:t>
            </a:r>
            <a:r>
              <a:rPr lang="el-GR" sz="2000" dirty="0" smtClean="0">
                <a:cs typeface="Times New Roman" panose="02020603050405020304" pitchFamily="18" charset="0"/>
              </a:rPr>
              <a:t>γ</a:t>
            </a:r>
            <a:r>
              <a:rPr lang="it-IT" sz="2000" baseline="-25000" dirty="0" smtClean="0">
                <a:cs typeface="Times New Roman" panose="02020603050405020304" pitchFamily="18" charset="0"/>
              </a:rPr>
              <a:t>+</a:t>
            </a:r>
            <a:r>
              <a:rPr lang="it-IT" sz="2000" baseline="30000" dirty="0" smtClean="0">
                <a:cs typeface="Times New Roman" panose="02020603050405020304" pitchFamily="18" charset="0"/>
              </a:rPr>
              <a:t>p</a:t>
            </a:r>
            <a:r>
              <a:rPr lang="it-IT" sz="2000" dirty="0" smtClean="0">
                <a:cs typeface="Times New Roman" panose="02020603050405020304" pitchFamily="18" charset="0"/>
              </a:rPr>
              <a:t> + </a:t>
            </a:r>
            <a:r>
              <a:rPr lang="it-IT" sz="2000" dirty="0" err="1" smtClean="0">
                <a:cs typeface="Times New Roman" panose="02020603050405020304" pitchFamily="18" charset="0"/>
              </a:rPr>
              <a:t>RT</a:t>
            </a:r>
            <a:r>
              <a:rPr lang="it-IT" sz="2000" dirty="0" smtClean="0">
                <a:cs typeface="Times New Roman" panose="02020603050405020304" pitchFamily="18" charset="0"/>
              </a:rPr>
              <a:t> </a:t>
            </a:r>
            <a:r>
              <a:rPr lang="it-IT" sz="2000" dirty="0">
                <a:cs typeface="Times New Roman" panose="02020603050405020304" pitchFamily="18" charset="0"/>
              </a:rPr>
              <a:t>ln </a:t>
            </a:r>
            <a:r>
              <a:rPr lang="el-GR" sz="2000" dirty="0" smtClean="0">
                <a:cs typeface="Times New Roman" panose="02020603050405020304" pitchFamily="18" charset="0"/>
              </a:rPr>
              <a:t>γ</a:t>
            </a:r>
            <a:r>
              <a:rPr lang="it-IT" sz="2000" baseline="-25000" dirty="0" smtClean="0">
                <a:cs typeface="Times New Roman" panose="02020603050405020304" pitchFamily="18" charset="0"/>
              </a:rPr>
              <a:t>-</a:t>
            </a:r>
            <a:r>
              <a:rPr lang="it-IT" sz="2000" baseline="30000" dirty="0" smtClean="0">
                <a:cs typeface="Times New Roman" panose="02020603050405020304" pitchFamily="18" charset="0"/>
              </a:rPr>
              <a:t>q</a:t>
            </a:r>
            <a:endParaRPr lang="it-IT" sz="2000" baseline="-25000" dirty="0">
              <a:cs typeface="Times New Roman" panose="02020603050405020304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383537" y="2488667"/>
            <a:ext cx="5470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>
                <a:cs typeface="Times New Roman" panose="02020603050405020304" pitchFamily="18" charset="0"/>
              </a:rPr>
              <a:t>se si definisce il </a:t>
            </a:r>
            <a:r>
              <a:rPr lang="it-IT" dirty="0" err="1">
                <a:cs typeface="Times New Roman" panose="02020603050405020304" pitchFamily="18" charset="0"/>
              </a:rPr>
              <a:t>coeff</a:t>
            </a:r>
            <a:r>
              <a:rPr lang="it-IT" dirty="0">
                <a:cs typeface="Times New Roman" panose="02020603050405020304" pitchFamily="18" charset="0"/>
              </a:rPr>
              <a:t>. attività </a:t>
            </a:r>
            <a:r>
              <a:rPr lang="it-IT" dirty="0" smtClean="0">
                <a:cs typeface="Times New Roman" panose="02020603050405020304" pitchFamily="18" charset="0"/>
              </a:rPr>
              <a:t>media</a:t>
            </a:r>
            <a:endParaRPr lang="it-IT" dirty="0">
              <a:cs typeface="Times New Roman" panose="02020603050405020304" pitchFamily="18" charset="0"/>
            </a:endParaRP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724729"/>
              </p:ext>
            </p:extLst>
          </p:nvPr>
        </p:nvGraphicFramePr>
        <p:xfrm>
          <a:off x="1403648" y="4797152"/>
          <a:ext cx="3968751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52" name="Equation" r:id="rId3" imgW="1803240" imgH="241200" progId="Equation.DSMT4">
                  <p:embed/>
                </p:oleObj>
              </mc:Choice>
              <mc:Fallback>
                <p:oleObj name="Equation" r:id="rId3" imgW="18032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648" y="4797152"/>
                        <a:ext cx="3968751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999711"/>
              </p:ext>
            </p:extLst>
          </p:nvPr>
        </p:nvGraphicFramePr>
        <p:xfrm>
          <a:off x="1547664" y="3082107"/>
          <a:ext cx="2068513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53" name="Equation" r:id="rId5" imgW="939600" imgH="368280" progId="Equation.DSMT4">
                  <p:embed/>
                </p:oleObj>
              </mc:Choice>
              <mc:Fallback>
                <p:oleObj name="Equation" r:id="rId5" imgW="93960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7664" y="3082107"/>
                        <a:ext cx="2068513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Connettore 2 12"/>
          <p:cNvCxnSpPr/>
          <p:nvPr/>
        </p:nvCxnSpPr>
        <p:spPr>
          <a:xfrm>
            <a:off x="5508104" y="836712"/>
            <a:ext cx="504056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16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4"/>
          <p:cNvSpPr>
            <a:spLocks noChangeArrowheads="1" noChangeShapeType="1" noTextEdit="1"/>
          </p:cNvSpPr>
          <p:nvPr/>
        </p:nvSpPr>
        <p:spPr bwMode="auto">
          <a:xfrm>
            <a:off x="1839118" y="332480"/>
            <a:ext cx="5249863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8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TEORIA DI DEBYE-HÜCKEL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684213" y="1137790"/>
            <a:ext cx="7273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2000" dirty="0"/>
              <a:t>P. </a:t>
            </a:r>
            <a:r>
              <a:rPr lang="de-DE" sz="2000" dirty="0"/>
              <a:t>Debye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E.Hückel</a:t>
            </a:r>
            <a:r>
              <a:rPr lang="de-DE" sz="2000" dirty="0"/>
              <a:t>, </a:t>
            </a:r>
            <a:r>
              <a:rPr lang="de-DE" sz="2000" i="1" dirty="0" err="1"/>
              <a:t>Phisik</a:t>
            </a:r>
            <a:r>
              <a:rPr lang="de-DE" sz="2000" i="1" dirty="0"/>
              <a:t>. </a:t>
            </a:r>
            <a:r>
              <a:rPr lang="it-IT" sz="2000" i="1" dirty="0" err="1"/>
              <a:t>Chem</a:t>
            </a:r>
            <a:r>
              <a:rPr lang="it-IT" sz="2000" i="1" dirty="0"/>
              <a:t>.</a:t>
            </a:r>
            <a:r>
              <a:rPr lang="it-IT" sz="2000" dirty="0"/>
              <a:t>, 24, 185 (1923)</a:t>
            </a:r>
            <a:endParaRPr lang="it-IT" sz="2000" dirty="0">
              <a:latin typeface="Arial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42954" y="1631621"/>
            <a:ext cx="77771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2000" b="1" dirty="0" smtClean="0">
                <a:latin typeface="Arial" charset="0"/>
              </a:rPr>
              <a:t>MODELLO</a:t>
            </a:r>
            <a:endParaRPr lang="it-IT" sz="2000" b="1" dirty="0">
              <a:latin typeface="Arial" charset="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42954" y="4201532"/>
            <a:ext cx="784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sz="2000" b="1" dirty="0" smtClean="0">
                <a:latin typeface="Arial" charset="0"/>
              </a:rPr>
              <a:t>4)</a:t>
            </a:r>
            <a:r>
              <a:rPr lang="it-IT" sz="2000" dirty="0" smtClean="0">
                <a:latin typeface="Arial" charset="0"/>
              </a:rPr>
              <a:t> </a:t>
            </a:r>
            <a:r>
              <a:rPr lang="it-IT" sz="2000" dirty="0">
                <a:latin typeface="Arial" charset="0"/>
              </a:rPr>
              <a:t>ioni di carica ≠ si attraggono, ioni di carica = si respingono ma esiste un moto ionico termico che tende a distruggere l’ordine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42954" y="5643482"/>
            <a:ext cx="81359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sz="2000" b="1" dirty="0" smtClean="0">
                <a:latin typeface="Arial" charset="0"/>
              </a:rPr>
              <a:t>6)</a:t>
            </a:r>
            <a:r>
              <a:rPr lang="it-IT" sz="2000" dirty="0" smtClean="0">
                <a:latin typeface="Arial" charset="0"/>
              </a:rPr>
              <a:t>  </a:t>
            </a:r>
            <a:r>
              <a:rPr lang="it-IT" sz="2000" dirty="0">
                <a:latin typeface="Arial" charset="0"/>
              </a:rPr>
              <a:t>se si applica un campo elettrico esterno gli ioni di carica ≠ si muovono in direzioni opposte.</a:t>
            </a:r>
          </a:p>
        </p:txBody>
      </p:sp>
      <p:sp>
        <p:nvSpPr>
          <p:cNvPr id="2" name="Rettangolo 1"/>
          <p:cNvSpPr/>
          <p:nvPr/>
        </p:nvSpPr>
        <p:spPr>
          <a:xfrm>
            <a:off x="442954" y="4919401"/>
            <a:ext cx="77755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it-IT" sz="2000" b="1" dirty="0" smtClean="0">
                <a:latin typeface="Arial" charset="0"/>
              </a:rPr>
              <a:t>5)</a:t>
            </a:r>
            <a:r>
              <a:rPr lang="it-IT" sz="2000" dirty="0" smtClean="0">
                <a:latin typeface="Arial" charset="0"/>
              </a:rPr>
              <a:t> </a:t>
            </a:r>
            <a:r>
              <a:rPr lang="it-IT" sz="2000" dirty="0">
                <a:latin typeface="Arial" charset="0"/>
              </a:rPr>
              <a:t>gli ioni sono solvatati in H</a:t>
            </a:r>
            <a:r>
              <a:rPr lang="it-IT" sz="2000" baseline="-25000" dirty="0">
                <a:latin typeface="Arial" charset="0"/>
              </a:rPr>
              <a:t>2</a:t>
            </a:r>
            <a:r>
              <a:rPr lang="it-IT" sz="2000" dirty="0">
                <a:latin typeface="Arial" charset="0"/>
              </a:rPr>
              <a:t>O che è un continuo con </a:t>
            </a:r>
            <a:r>
              <a:rPr lang="it-IT" sz="2000" b="1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</a:t>
            </a:r>
            <a:r>
              <a:rPr lang="it-IT" sz="2000" dirty="0">
                <a:latin typeface="Arial" charset="0"/>
              </a:rPr>
              <a:t> costante e carica totale 0 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42954" y="2047925"/>
            <a:ext cx="77771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sz="2000" b="1" dirty="0" smtClean="0">
                <a:latin typeface="Arial" charset="0"/>
              </a:rPr>
              <a:t>1)</a:t>
            </a:r>
            <a:r>
              <a:rPr lang="it-IT" sz="2000" dirty="0" smtClean="0">
                <a:latin typeface="Arial" charset="0"/>
              </a:rPr>
              <a:t> </a:t>
            </a:r>
            <a:r>
              <a:rPr lang="it-IT" sz="2000" dirty="0">
                <a:latin typeface="Arial" charset="0"/>
              </a:rPr>
              <a:t>si sceglie uno ione centrale a cui si conferisce carattere di </a:t>
            </a:r>
            <a:r>
              <a:rPr lang="it-IT" sz="2000" dirty="0" smtClean="0">
                <a:latin typeface="Arial" charset="0"/>
              </a:rPr>
              <a:t>individualità</a:t>
            </a:r>
            <a:endParaRPr lang="it-IT" sz="2000" dirty="0">
              <a:latin typeface="Arial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42954" y="2765794"/>
            <a:ext cx="784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sz="2000" b="1" dirty="0" smtClean="0">
                <a:latin typeface="Arial" charset="0"/>
              </a:rPr>
              <a:t>2)</a:t>
            </a:r>
            <a:r>
              <a:rPr lang="it-IT" sz="2000" dirty="0" smtClean="0">
                <a:latin typeface="Arial" charset="0"/>
              </a:rPr>
              <a:t> </a:t>
            </a:r>
            <a:r>
              <a:rPr lang="it-IT" sz="2000" dirty="0">
                <a:latin typeface="Arial" charset="0"/>
              </a:rPr>
              <a:t>gli altri ioni formano una nuvola ionica (atmosfera ionica) con distribuzione continua di carica </a:t>
            </a:r>
            <a:r>
              <a:rPr lang="it-IT" sz="2000" dirty="0" smtClean="0">
                <a:latin typeface="Arial" charset="0"/>
              </a:rPr>
              <a:t>attorno allo ione centrale</a:t>
            </a:r>
            <a:endParaRPr lang="it-IT" sz="2000" dirty="0">
              <a:latin typeface="Arial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442954" y="3483663"/>
            <a:ext cx="79200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sz="2000" b="1" dirty="0" smtClean="0">
                <a:latin typeface="Arial" charset="0"/>
              </a:rPr>
              <a:t>3)</a:t>
            </a:r>
            <a:r>
              <a:rPr lang="it-IT" sz="2000" dirty="0" smtClean="0">
                <a:latin typeface="Arial" charset="0"/>
              </a:rPr>
              <a:t> </a:t>
            </a:r>
            <a:r>
              <a:rPr lang="it-IT" sz="2000" dirty="0">
                <a:latin typeface="Arial" charset="0"/>
              </a:rPr>
              <a:t>l’atmosfera ionica ha uguale carica in valore assoluto dello ione centrale ma segno opposto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1862-2952-4995-AC88-A29FFD1A360E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  <p:bldP spid="13320" grpId="0"/>
      <p:bldP spid="2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4813"/>
            <a:ext cx="2390775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3636963" y="2349500"/>
            <a:ext cx="3670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atmosfera ionica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547813" y="4076700"/>
            <a:ext cx="6121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2000" b="1" dirty="0">
                <a:latin typeface="Arial" charset="0"/>
              </a:rPr>
              <a:t>STATO INIZIALE</a:t>
            </a:r>
            <a:r>
              <a:rPr lang="it-IT" sz="2000" dirty="0">
                <a:latin typeface="Arial" charset="0"/>
              </a:rPr>
              <a:t>: nessuna interazione tra ioni</a:t>
            </a:r>
            <a:endParaRPr lang="it-IT" sz="2000" b="1" dirty="0">
              <a:latin typeface="Arial" charset="0"/>
            </a:endParaRPr>
          </a:p>
          <a:p>
            <a:pPr eaLnBrk="1" hangingPunct="1"/>
            <a:r>
              <a:rPr lang="it-IT" sz="2000" b="1" dirty="0">
                <a:latin typeface="Arial" charset="0"/>
              </a:rPr>
              <a:t>STATO FINALE</a:t>
            </a:r>
            <a:r>
              <a:rPr lang="it-IT" sz="2000" dirty="0">
                <a:latin typeface="Arial" charset="0"/>
              </a:rPr>
              <a:t>:    gli ioni interagiscono tra loro </a:t>
            </a: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3492500" y="765175"/>
            <a:ext cx="51117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sz="2000" dirty="0">
                <a:solidFill>
                  <a:srgbClr val="FF0000"/>
                </a:solidFill>
                <a:latin typeface="Arial" charset="0"/>
              </a:rPr>
              <a:t>la soluzione </a:t>
            </a:r>
            <a:r>
              <a:rPr lang="it-IT" sz="2000" dirty="0" err="1">
                <a:solidFill>
                  <a:srgbClr val="FF0000"/>
                </a:solidFill>
                <a:latin typeface="Arial" charset="0"/>
              </a:rPr>
              <a:t>e’</a:t>
            </a:r>
            <a:r>
              <a:rPr lang="it-IT" sz="2000" dirty="0">
                <a:solidFill>
                  <a:srgbClr val="FF0000"/>
                </a:solidFill>
                <a:latin typeface="Arial" charset="0"/>
              </a:rPr>
              <a:t> neutra nel suo insieme</a:t>
            </a:r>
            <a:r>
              <a:rPr lang="it-IT" sz="2000" dirty="0">
                <a:latin typeface="Arial" charset="0"/>
              </a:rPr>
              <a:t>  </a:t>
            </a:r>
            <a:r>
              <a:rPr lang="it-IT" sz="2000" dirty="0">
                <a:solidFill>
                  <a:srgbClr val="0000FF"/>
                </a:solidFill>
                <a:latin typeface="Arial" charset="0"/>
              </a:rPr>
              <a:t>ma vicino ad ogni ione esiste un eccesso di carica di segno opposto</a:t>
            </a:r>
            <a:r>
              <a:rPr lang="it-IT" sz="2000" dirty="0">
                <a:latin typeface="Arial" charset="0"/>
              </a:rPr>
              <a:t>. </a:t>
            </a:r>
          </a:p>
        </p:txBody>
      </p:sp>
      <p:pic>
        <p:nvPicPr>
          <p:cNvPr id="2151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916113"/>
            <a:ext cx="20955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804395" y="5277703"/>
            <a:ext cx="7345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L'energia e quindi il µ di ogni ione sono diminuiti a causa della presenza dell'atmosfera ionica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1862-2952-4995-AC88-A29FFD1A360E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395288" y="476250"/>
            <a:ext cx="80645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2000">
                <a:solidFill>
                  <a:srgbClr val="FF0000"/>
                </a:solidFill>
                <a:latin typeface="Arial" charset="0"/>
              </a:rPr>
              <a:t>CALCOLI DI NATURA ELETTROSTATICA E CHIMICA</a:t>
            </a:r>
          </a:p>
          <a:p>
            <a:pPr eaLnBrk="1" hangingPunct="1"/>
            <a:endParaRPr lang="it-IT" sz="2000">
              <a:latin typeface="Arial" charset="0"/>
            </a:endParaRPr>
          </a:p>
          <a:p>
            <a:pPr eaLnBrk="1" hangingPunct="1"/>
            <a:r>
              <a:rPr lang="it-IT" sz="2000">
                <a:latin typeface="Arial" charset="0"/>
              </a:rPr>
              <a:t>1) calcolo della dipendenza della densità di carica dal potenziale elettrico in vicinanza ad uno ione </a:t>
            </a:r>
          </a:p>
          <a:p>
            <a:pPr eaLnBrk="1" hangingPunct="1"/>
            <a:endParaRPr lang="it-IT" sz="2000">
              <a:latin typeface="Arial" charset="0"/>
            </a:endParaRPr>
          </a:p>
          <a:p>
            <a:pPr eaLnBrk="1" hangingPunct="1"/>
            <a:r>
              <a:rPr lang="it-IT" sz="2000">
                <a:latin typeface="Arial" charset="0"/>
              </a:rPr>
              <a:t>2) introduzione dell’equazione di Boltzmann</a:t>
            </a:r>
          </a:p>
          <a:p>
            <a:pPr eaLnBrk="1" hangingPunct="1"/>
            <a:endParaRPr lang="it-IT" sz="2000">
              <a:latin typeface="Arial" charset="0"/>
            </a:endParaRPr>
          </a:p>
          <a:p>
            <a:pPr eaLnBrk="1" hangingPunct="1"/>
            <a:r>
              <a:rPr lang="it-IT" sz="2000">
                <a:latin typeface="Arial" charset="0"/>
              </a:rPr>
              <a:t>3) influenza dell’atmosfera ionica sullo ione centrale</a:t>
            </a:r>
          </a:p>
          <a:p>
            <a:pPr eaLnBrk="1" hangingPunct="1"/>
            <a:endParaRPr lang="it-IT" sz="2000">
              <a:latin typeface="Arial" charset="0"/>
            </a:endParaRPr>
          </a:p>
          <a:p>
            <a:pPr eaLnBrk="1" hangingPunct="1"/>
            <a:r>
              <a:rPr lang="it-IT" sz="2000">
                <a:latin typeface="Arial" charset="0"/>
              </a:rPr>
              <a:t>4) il potenziale chimico dovuto alle interazioni ione-ione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539750" y="4581525"/>
            <a:ext cx="81359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Il potenziale chimico reale di ogni ione &lt; del teorico a causa dell’influenza dell’atmosfera ionica.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1862-2952-4995-AC88-A29FFD1A360E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620688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it-IT" dirty="0"/>
              <a:t>In a </a:t>
            </a:r>
            <a:r>
              <a:rPr lang="it-IT" dirty="0" err="1"/>
              <a:t>paper</a:t>
            </a:r>
            <a:r>
              <a:rPr lang="it-IT" dirty="0"/>
              <a:t> </a:t>
            </a:r>
            <a:r>
              <a:rPr lang="it-IT" dirty="0" err="1"/>
              <a:t>submitted</a:t>
            </a:r>
            <a:r>
              <a:rPr lang="it-IT" dirty="0"/>
              <a:t> to the </a:t>
            </a:r>
            <a:r>
              <a:rPr lang="it-IT" dirty="0" err="1"/>
              <a:t>Swedish</a:t>
            </a:r>
            <a:r>
              <a:rPr lang="it-IT" dirty="0"/>
              <a:t> Academy of </a:t>
            </a:r>
            <a:r>
              <a:rPr lang="it-IT" dirty="0" err="1"/>
              <a:t>Sciences</a:t>
            </a:r>
            <a:r>
              <a:rPr lang="it-IT" dirty="0"/>
              <a:t>, on the </a:t>
            </a:r>
            <a:r>
              <a:rPr lang="it-IT" dirty="0" err="1"/>
              <a:t>14th</a:t>
            </a:r>
            <a:r>
              <a:rPr lang="it-IT" dirty="0"/>
              <a:t> of </a:t>
            </a:r>
            <a:r>
              <a:rPr lang="it-IT" dirty="0" err="1"/>
              <a:t>October</a:t>
            </a:r>
            <a:r>
              <a:rPr lang="it-IT" dirty="0"/>
              <a:t>, 1895, </a:t>
            </a:r>
            <a:r>
              <a:rPr lang="it-IT" b="1" dirty="0" err="1"/>
              <a:t>Van't</a:t>
            </a:r>
            <a:r>
              <a:rPr lang="it-IT" b="1" dirty="0"/>
              <a:t> </a:t>
            </a:r>
            <a:r>
              <a:rPr lang="it-IT" b="1" dirty="0" err="1"/>
              <a:t>Hoff</a:t>
            </a:r>
            <a:r>
              <a:rPr lang="it-IT" b="1" dirty="0"/>
              <a:t> </a:t>
            </a:r>
            <a:r>
              <a:rPr lang="it-IT" dirty="0" err="1"/>
              <a:t>proved</a:t>
            </a:r>
            <a:r>
              <a:rPr lang="it-IT" dirty="0"/>
              <a:t> </a:t>
            </a:r>
            <a:r>
              <a:rPr lang="it-IT" dirty="0" err="1"/>
              <a:t>experimentally</a:t>
            </a:r>
            <a:r>
              <a:rPr lang="it-IT" dirty="0"/>
              <a:t>,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well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theoretically</a:t>
            </a:r>
            <a:r>
              <a:rPr lang="it-IT" dirty="0"/>
              <a:t>, the </a:t>
            </a:r>
            <a:r>
              <a:rPr lang="it-IT" dirty="0" err="1"/>
              <a:t>following</a:t>
            </a:r>
            <a:r>
              <a:rPr lang="it-IT" dirty="0"/>
              <a:t> </a:t>
            </a:r>
            <a:r>
              <a:rPr lang="it-IT" dirty="0" err="1"/>
              <a:t>unusually</a:t>
            </a:r>
            <a:r>
              <a:rPr lang="it-IT" dirty="0"/>
              <a:t> </a:t>
            </a:r>
            <a:r>
              <a:rPr lang="it-IT" dirty="0" err="1"/>
              <a:t>significant</a:t>
            </a:r>
            <a:r>
              <a:rPr lang="it-IT" dirty="0"/>
              <a:t> </a:t>
            </a:r>
            <a:r>
              <a:rPr lang="it-IT" dirty="0" err="1"/>
              <a:t>generalization</a:t>
            </a:r>
            <a:r>
              <a:rPr lang="it-IT" dirty="0"/>
              <a:t> of </a:t>
            </a:r>
            <a:r>
              <a:rPr lang="it-IT" dirty="0" err="1"/>
              <a:t>Avogadro's</a:t>
            </a:r>
            <a:r>
              <a:rPr lang="it-IT" dirty="0"/>
              <a:t> law:</a:t>
            </a:r>
          </a:p>
          <a:p>
            <a:pPr eaLnBrk="1" hangingPunct="1"/>
            <a:r>
              <a:rPr lang="it-IT" dirty="0"/>
              <a:t>"The pressure </a:t>
            </a:r>
            <a:r>
              <a:rPr lang="it-IT" dirty="0" err="1"/>
              <a:t>which</a:t>
            </a:r>
            <a:r>
              <a:rPr lang="it-IT" dirty="0"/>
              <a:t> a gas </a:t>
            </a:r>
            <a:r>
              <a:rPr lang="it-IT" dirty="0" err="1"/>
              <a:t>exerts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a </a:t>
            </a:r>
            <a:r>
              <a:rPr lang="it-IT" dirty="0" err="1"/>
              <a:t>given</a:t>
            </a:r>
            <a:r>
              <a:rPr lang="it-IT" dirty="0"/>
              <a:t> temperature, </a:t>
            </a:r>
            <a:r>
              <a:rPr lang="it-IT" dirty="0" err="1"/>
              <a:t>if</a:t>
            </a:r>
            <a:r>
              <a:rPr lang="it-IT" dirty="0"/>
              <a:t> a definite </a:t>
            </a:r>
            <a:r>
              <a:rPr lang="it-IT" dirty="0" err="1"/>
              <a:t>number</a:t>
            </a:r>
            <a:r>
              <a:rPr lang="it-IT" dirty="0"/>
              <a:t> of </a:t>
            </a:r>
            <a:r>
              <a:rPr lang="it-IT" dirty="0" err="1"/>
              <a:t>molecules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contained</a:t>
            </a:r>
            <a:r>
              <a:rPr lang="it-IT" dirty="0"/>
              <a:t> in a definite volume,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equal</a:t>
            </a:r>
            <a:r>
              <a:rPr lang="it-IT" dirty="0"/>
              <a:t> to the </a:t>
            </a:r>
            <a:r>
              <a:rPr lang="it-IT" dirty="0" err="1"/>
              <a:t>osmotic</a:t>
            </a:r>
            <a:r>
              <a:rPr lang="it-IT" dirty="0"/>
              <a:t> pressure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produced</a:t>
            </a:r>
            <a:r>
              <a:rPr lang="it-IT" dirty="0"/>
              <a:t> by </a:t>
            </a:r>
            <a:r>
              <a:rPr lang="it-IT" dirty="0" err="1"/>
              <a:t>most</a:t>
            </a:r>
            <a:r>
              <a:rPr lang="it-IT" dirty="0"/>
              <a:t> </a:t>
            </a:r>
            <a:r>
              <a:rPr lang="it-IT" dirty="0" err="1"/>
              <a:t>substances</a:t>
            </a:r>
            <a:r>
              <a:rPr lang="it-IT" dirty="0"/>
              <a:t> under the </a:t>
            </a:r>
            <a:r>
              <a:rPr lang="it-IT" dirty="0" err="1"/>
              <a:t>same</a:t>
            </a:r>
            <a:r>
              <a:rPr lang="it-IT" dirty="0"/>
              <a:t> </a:t>
            </a:r>
            <a:r>
              <a:rPr lang="it-IT" dirty="0" err="1"/>
              <a:t>conditions</a:t>
            </a:r>
            <a:r>
              <a:rPr lang="it-IT" dirty="0"/>
              <a:t>,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they</a:t>
            </a:r>
            <a:r>
              <a:rPr lang="it-IT" dirty="0"/>
              <a:t> are </a:t>
            </a:r>
            <a:r>
              <a:rPr lang="it-IT" dirty="0" err="1"/>
              <a:t>dissolved</a:t>
            </a:r>
            <a:r>
              <a:rPr lang="it-IT" dirty="0"/>
              <a:t> in </a:t>
            </a:r>
            <a:r>
              <a:rPr lang="it-IT" dirty="0" err="1"/>
              <a:t>any</a:t>
            </a:r>
            <a:r>
              <a:rPr lang="it-IT" dirty="0"/>
              <a:t> </a:t>
            </a:r>
            <a:r>
              <a:rPr lang="it-IT" dirty="0" err="1"/>
              <a:t>given</a:t>
            </a:r>
            <a:r>
              <a:rPr lang="it-IT" dirty="0"/>
              <a:t> </a:t>
            </a:r>
            <a:r>
              <a:rPr lang="it-IT" dirty="0" err="1"/>
              <a:t>liquid</a:t>
            </a:r>
            <a:r>
              <a:rPr lang="it-IT" dirty="0"/>
              <a:t>." </a:t>
            </a:r>
            <a:r>
              <a:rPr lang="it-IT" dirty="0" err="1"/>
              <a:t>Van't</a:t>
            </a:r>
            <a:r>
              <a:rPr lang="it-IT" dirty="0"/>
              <a:t> </a:t>
            </a:r>
            <a:r>
              <a:rPr lang="it-IT" dirty="0" err="1"/>
              <a:t>Hoff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proved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law in a </a:t>
            </a:r>
            <a:r>
              <a:rPr lang="it-IT" dirty="0" err="1"/>
              <a:t>manner</a:t>
            </a:r>
            <a:r>
              <a:rPr lang="it-IT" dirty="0"/>
              <a:t>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scarcely</a:t>
            </a:r>
            <a:r>
              <a:rPr lang="it-IT" dirty="0"/>
              <a:t> </a:t>
            </a:r>
            <a:r>
              <a:rPr lang="it-IT" dirty="0" err="1"/>
              <a:t>leaves</a:t>
            </a:r>
            <a:r>
              <a:rPr lang="it-IT" dirty="0"/>
              <a:t> </a:t>
            </a:r>
            <a:r>
              <a:rPr lang="it-IT" dirty="0" err="1"/>
              <a:t>any</a:t>
            </a:r>
            <a:r>
              <a:rPr lang="it-IT" dirty="0"/>
              <a:t> </a:t>
            </a:r>
            <a:r>
              <a:rPr lang="it-IT" dirty="0" err="1"/>
              <a:t>doubt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to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absolute</a:t>
            </a:r>
            <a:r>
              <a:rPr lang="it-IT" dirty="0"/>
              <a:t> </a:t>
            </a:r>
            <a:r>
              <a:rPr lang="it-IT" dirty="0" err="1"/>
              <a:t>correctness</a:t>
            </a:r>
            <a:r>
              <a:rPr lang="it-IT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5047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3"/>
          <p:cNvSpPr>
            <a:spLocks noChangeArrowheads="1"/>
          </p:cNvSpPr>
          <p:nvPr/>
        </p:nvSpPr>
        <p:spPr bwMode="auto">
          <a:xfrm>
            <a:off x="3237631" y="1438321"/>
            <a:ext cx="3095923" cy="94694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2447614" y="165726"/>
            <a:ext cx="453650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it-IT" sz="2800" b="1" dirty="0">
                <a:latin typeface="Arial" charset="0"/>
              </a:rPr>
              <a:t>PER SOLUZIONI </a:t>
            </a:r>
            <a:r>
              <a:rPr lang="it-IT" sz="2800" b="1" dirty="0" smtClean="0">
                <a:latin typeface="Arial" charset="0"/>
              </a:rPr>
              <a:t>DILUITE</a:t>
            </a:r>
          </a:p>
          <a:p>
            <a:pPr algn="ctr" eaLnBrk="1" hangingPunct="1"/>
            <a:endParaRPr lang="it-IT" sz="2000" dirty="0">
              <a:latin typeface="Arial" charset="0"/>
            </a:endParaRPr>
          </a:p>
          <a:p>
            <a:pPr algn="ctr" eaLnBrk="1" hangingPunct="1"/>
            <a:r>
              <a:rPr lang="it-IT" sz="2000" b="1" dirty="0">
                <a:latin typeface="Arial" charset="0"/>
              </a:rPr>
              <a:t>legge limite di </a:t>
            </a:r>
            <a:r>
              <a:rPr lang="it-IT" sz="2000" b="1" dirty="0" err="1">
                <a:latin typeface="Arial" charset="0"/>
              </a:rPr>
              <a:t>Debye</a:t>
            </a:r>
            <a:r>
              <a:rPr lang="it-IT" sz="2000" b="1" dirty="0">
                <a:latin typeface="Arial" charset="0"/>
              </a:rPr>
              <a:t> - </a:t>
            </a:r>
            <a:r>
              <a:rPr lang="it-IT" sz="2000" b="1" dirty="0" err="1">
                <a:latin typeface="Arial" charset="0"/>
              </a:rPr>
              <a:t>Hückel</a:t>
            </a:r>
            <a:endParaRPr lang="it-IT" sz="2000" b="1" dirty="0">
              <a:latin typeface="Arial" charset="0"/>
            </a:endParaRPr>
          </a:p>
          <a:p>
            <a:pPr algn="ctr" eaLnBrk="1" hangingPunct="1"/>
            <a:endParaRPr lang="it-IT" sz="2000" b="1" dirty="0">
              <a:latin typeface="Arial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827285" y="2513438"/>
            <a:ext cx="6697043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dirty="0">
                <a:latin typeface="Arial" charset="0"/>
              </a:rPr>
              <a:t>z = n° di cariche ioniche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 dirty="0">
                <a:latin typeface="Arial" charset="0"/>
              </a:rPr>
              <a:t>A = costante se T costante = prodotto di costanti (N, </a:t>
            </a:r>
            <a:r>
              <a:rPr lang="it-IT" sz="2000" dirty="0" err="1">
                <a:latin typeface="Arial" charset="0"/>
              </a:rPr>
              <a:t>e</a:t>
            </a:r>
            <a:r>
              <a:rPr lang="it-IT" sz="2000" baseline="-25000" dirty="0" err="1">
                <a:latin typeface="Arial" charset="0"/>
              </a:rPr>
              <a:t>0</a:t>
            </a:r>
            <a:r>
              <a:rPr lang="it-IT" sz="2000" dirty="0">
                <a:latin typeface="Arial" charset="0"/>
              </a:rPr>
              <a:t>, </a:t>
            </a:r>
            <a:r>
              <a:rPr lang="it-IT" sz="2000" dirty="0">
                <a:latin typeface="Symbol" pitchFamily="18" charset="2"/>
              </a:rPr>
              <a:t>p</a:t>
            </a:r>
            <a:r>
              <a:rPr lang="it-IT" sz="2000" dirty="0">
                <a:latin typeface="Arial" charset="0"/>
              </a:rPr>
              <a:t>, k(</a:t>
            </a:r>
            <a:r>
              <a:rPr lang="it-IT" sz="2000" dirty="0" err="1">
                <a:latin typeface="Arial" charset="0"/>
              </a:rPr>
              <a:t>Boltzmann</a:t>
            </a:r>
            <a:r>
              <a:rPr lang="it-IT" sz="2000" dirty="0">
                <a:latin typeface="Arial" charset="0"/>
              </a:rPr>
              <a:t>), R, T, </a:t>
            </a:r>
            <a:r>
              <a:rPr lang="it-IT" sz="2000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</a:t>
            </a:r>
            <a:r>
              <a:rPr lang="it-IT" sz="2000" dirty="0">
                <a:latin typeface="Arial" charset="0"/>
              </a:rPr>
              <a:t>, D,.. ) del solvente</a:t>
            </a:r>
          </a:p>
        </p:txBody>
      </p:sp>
      <p:graphicFrame>
        <p:nvGraphicFramePr>
          <p:cNvPr id="17510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15991"/>
              </p:ext>
            </p:extLst>
          </p:nvPr>
        </p:nvGraphicFramePr>
        <p:xfrm>
          <a:off x="6300192" y="4455744"/>
          <a:ext cx="1871662" cy="2160587"/>
        </p:xfrm>
        <a:graphic>
          <a:graphicData uri="http://schemas.openxmlformats.org/drawingml/2006/table">
            <a:tbl>
              <a:tblPr/>
              <a:tblGrid>
                <a:gridCol w="898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3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 °C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6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0.4918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28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0.507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0.5115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30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0.5373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30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0.6086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492" name="AutoShape 84"/>
          <p:cNvSpPr>
            <a:spLocks noChangeArrowheads="1"/>
          </p:cNvSpPr>
          <p:nvPr/>
        </p:nvSpPr>
        <p:spPr bwMode="auto">
          <a:xfrm>
            <a:off x="1885703" y="1081531"/>
            <a:ext cx="933450" cy="719137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33821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734183"/>
              </p:ext>
            </p:extLst>
          </p:nvPr>
        </p:nvGraphicFramePr>
        <p:xfrm>
          <a:off x="3419872" y="1488724"/>
          <a:ext cx="2731442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03" name="Equation" r:id="rId3" imgW="1434960" imgH="444240" progId="Equation.DSMT4">
                  <p:embed/>
                </p:oleObj>
              </mc:Choice>
              <mc:Fallback>
                <p:oleObj name="Equation" r:id="rId3" imgW="14349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1488724"/>
                        <a:ext cx="2731442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94" name="Text Box 86"/>
          <p:cNvSpPr txBox="1">
            <a:spLocks noChangeArrowheads="1"/>
          </p:cNvSpPr>
          <p:nvPr/>
        </p:nvSpPr>
        <p:spPr bwMode="auto">
          <a:xfrm>
            <a:off x="5725517" y="3590557"/>
            <a:ext cx="31686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variazione di A per l’acqua come f(T)</a:t>
            </a:r>
          </a:p>
        </p:txBody>
      </p:sp>
      <p:pic>
        <p:nvPicPr>
          <p:cNvPr id="33823" name="Picture 1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17" y="3879482"/>
            <a:ext cx="43211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1862-2952-4995-AC88-A29FFD1A360E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60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utoUpdateAnimBg="0"/>
      <p:bldP spid="17492" grpId="0" animBg="1"/>
      <p:bldP spid="1749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9"/>
          <p:cNvSpPr txBox="1">
            <a:spLocks noChangeArrowheads="1"/>
          </p:cNvSpPr>
          <p:nvPr/>
        </p:nvSpPr>
        <p:spPr bwMode="auto">
          <a:xfrm>
            <a:off x="721277" y="1395312"/>
            <a:ext cx="7127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2000" dirty="0">
                <a:cs typeface="Times New Roman" pitchFamily="18" charset="0"/>
              </a:rPr>
              <a:t>I</a:t>
            </a:r>
            <a:r>
              <a:rPr lang="it-IT" sz="2000" dirty="0">
                <a:latin typeface="Arial" charset="0"/>
              </a:rPr>
              <a:t> =    FORZA IONICA</a:t>
            </a:r>
          </a:p>
          <a:p>
            <a:pPr eaLnBrk="1" hangingPunct="1"/>
            <a:r>
              <a:rPr lang="it-IT" sz="2000" dirty="0">
                <a:latin typeface="Arial" charset="0"/>
              </a:rPr>
              <a:t>(definizione di Lewis)</a:t>
            </a:r>
          </a:p>
        </p:txBody>
      </p:sp>
      <p:sp>
        <p:nvSpPr>
          <p:cNvPr id="34819" name="Rectangle 17"/>
          <p:cNvSpPr>
            <a:spLocks noChangeArrowheads="1"/>
          </p:cNvSpPr>
          <p:nvPr/>
        </p:nvSpPr>
        <p:spPr bwMode="auto">
          <a:xfrm>
            <a:off x="0" y="3167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34820" name="Text Box 18"/>
          <p:cNvSpPr txBox="1">
            <a:spLocks noChangeArrowheads="1"/>
          </p:cNvSpPr>
          <p:nvPr/>
        </p:nvSpPr>
        <p:spPr bwMode="auto">
          <a:xfrm>
            <a:off x="1532835" y="2276375"/>
            <a:ext cx="59769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solidFill>
                  <a:srgbClr val="0000FF"/>
                </a:solidFill>
              </a:rPr>
              <a:t>I</a:t>
            </a:r>
            <a:r>
              <a:rPr lang="it-IT" sz="2000">
                <a:latin typeface="Arial" charset="0"/>
              </a:rPr>
              <a:t> ENFATIZZA LA CARICA IONICA </a:t>
            </a:r>
            <a:r>
              <a:rPr lang="it-IT" sz="2000">
                <a:solidFill>
                  <a:srgbClr val="FF0000"/>
                </a:solidFill>
                <a:latin typeface="Arial" charset="0"/>
              </a:rPr>
              <a:t>Z</a:t>
            </a:r>
          </a:p>
        </p:txBody>
      </p:sp>
      <p:sp>
        <p:nvSpPr>
          <p:cNvPr id="34821" name="Text Box 19"/>
          <p:cNvSpPr txBox="1">
            <a:spLocks noChangeArrowheads="1"/>
          </p:cNvSpPr>
          <p:nvPr/>
        </p:nvSpPr>
        <p:spPr bwMode="auto">
          <a:xfrm>
            <a:off x="597798" y="3860700"/>
            <a:ext cx="655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sz="2000">
              <a:latin typeface="Arial" charset="0"/>
            </a:endParaRPr>
          </a:p>
        </p:txBody>
      </p:sp>
      <p:graphicFrame>
        <p:nvGraphicFramePr>
          <p:cNvPr id="34822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21848"/>
              </p:ext>
            </p:extLst>
          </p:nvPr>
        </p:nvGraphicFramePr>
        <p:xfrm>
          <a:off x="1101035" y="2997100"/>
          <a:ext cx="6837363" cy="201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33" name="Documento" r:id="rId3" imgW="6958449" imgH="2034550" progId="Word.Document.8">
                  <p:embed/>
                </p:oleObj>
              </mc:Choice>
              <mc:Fallback>
                <p:oleObj name="Documento" r:id="rId3" imgW="6958449" imgH="203455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035" y="2997100"/>
                        <a:ext cx="6837363" cy="201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3" name="Text Box 61"/>
          <p:cNvSpPr txBox="1">
            <a:spLocks noChangeArrowheads="1"/>
          </p:cNvSpPr>
          <p:nvPr/>
        </p:nvSpPr>
        <p:spPr bwMode="auto">
          <a:xfrm>
            <a:off x="885135" y="5013225"/>
            <a:ext cx="7200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VALORI PER I QUALI DEVE ESSERE MOLTIPLICATA LA </a:t>
            </a:r>
            <a:r>
              <a:rPr lang="it-IT" sz="2000">
                <a:solidFill>
                  <a:srgbClr val="FF00FF"/>
                </a:solidFill>
                <a:latin typeface="Arial" charset="0"/>
              </a:rPr>
              <a:t>CONCENTRAZIONE</a:t>
            </a:r>
            <a:r>
              <a:rPr lang="it-IT" sz="2000">
                <a:latin typeface="Arial" charset="0"/>
              </a:rPr>
              <a:t> PER RICAVARE </a:t>
            </a:r>
            <a:r>
              <a:rPr lang="it-IT" sz="2000" b="1">
                <a:solidFill>
                  <a:srgbClr val="0000FF"/>
                </a:solidFill>
              </a:rPr>
              <a:t>I</a:t>
            </a:r>
          </a:p>
        </p:txBody>
      </p:sp>
      <p:sp>
        <p:nvSpPr>
          <p:cNvPr id="34824" name="Text Box 62"/>
          <p:cNvSpPr txBox="1">
            <a:spLocks noChangeArrowheads="1"/>
          </p:cNvSpPr>
          <p:nvPr/>
        </p:nvSpPr>
        <p:spPr bwMode="auto">
          <a:xfrm>
            <a:off x="885135" y="6021288"/>
            <a:ext cx="698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Per sali 1:1 (Es. NaCl) m = I</a:t>
            </a:r>
          </a:p>
        </p:txBody>
      </p:sp>
      <p:graphicFrame>
        <p:nvGraphicFramePr>
          <p:cNvPr id="3482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574580"/>
              </p:ext>
            </p:extLst>
          </p:nvPr>
        </p:nvGraphicFramePr>
        <p:xfrm>
          <a:off x="4216952" y="1249262"/>
          <a:ext cx="1414462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34" name="Equation" r:id="rId5" imgW="850531" imgH="393529" progId="Equation.DSMT4">
                  <p:embed/>
                </p:oleObj>
              </mc:Choice>
              <mc:Fallback>
                <p:oleObj name="Equation" r:id="rId5" imgW="85053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6952" y="1249262"/>
                        <a:ext cx="1414462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6" name="Text Box 13"/>
          <p:cNvSpPr txBox="1">
            <a:spLocks noChangeArrowheads="1"/>
          </p:cNvSpPr>
          <p:nvPr/>
        </p:nvSpPr>
        <p:spPr bwMode="auto">
          <a:xfrm>
            <a:off x="5833027" y="1322287"/>
            <a:ext cx="223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/>
              <a:t>è adimensionale</a:t>
            </a: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154539"/>
              </p:ext>
            </p:extLst>
          </p:nvPr>
        </p:nvGraphicFramePr>
        <p:xfrm>
          <a:off x="721277" y="217290"/>
          <a:ext cx="2987675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35" name="Equation" r:id="rId7" imgW="1434960" imgH="444240" progId="Equation.DSMT4">
                  <p:embed/>
                </p:oleObj>
              </mc:Choice>
              <mc:Fallback>
                <p:oleObj name="Equation" r:id="rId7" imgW="14349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277" y="217290"/>
                        <a:ext cx="2987675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1862-2952-4995-AC88-A29FFD1A360E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345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684213" y="549275"/>
            <a:ext cx="6769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sz="2000">
              <a:latin typeface="Arial" charset="0"/>
            </a:endParaRPr>
          </a:p>
        </p:txBody>
      </p:sp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32772" name="Object 5"/>
          <p:cNvGraphicFramePr>
            <a:graphicFrameLocks noChangeAspect="1"/>
          </p:cNvGraphicFramePr>
          <p:nvPr/>
        </p:nvGraphicFramePr>
        <p:xfrm>
          <a:off x="3205163" y="476250"/>
          <a:ext cx="24003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7" name="Equation" r:id="rId3" imgW="977476" imgH="203112" progId="Equation.DSMT4">
                  <p:embed/>
                </p:oleObj>
              </mc:Choice>
              <mc:Fallback>
                <p:oleObj name="Equation" r:id="rId3" imgW="977476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5163" y="476250"/>
                        <a:ext cx="24003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827088" y="1341438"/>
            <a:ext cx="75612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LA DIFFERENZA È DOVUTA ALLA NON IDEALITÀ DELLA SOLUZIONE CIOÈ A       </a:t>
            </a:r>
            <a:r>
              <a:rPr lang="it-IT" sz="2000">
                <a:solidFill>
                  <a:srgbClr val="FF0000"/>
                </a:solidFill>
                <a:latin typeface="Arial" charset="0"/>
              </a:rPr>
              <a:t>RT ln </a:t>
            </a:r>
            <a:r>
              <a:rPr lang="it-IT" sz="2000">
                <a:solidFill>
                  <a:srgbClr val="FF0000"/>
                </a:solidFill>
                <a:latin typeface="Arial" charset="0"/>
                <a:sym typeface="Symbol" pitchFamily="18" charset="2"/>
              </a:rPr>
              <a:t></a:t>
            </a:r>
            <a:r>
              <a:rPr lang="it-IT" sz="2000" baseline="-25000">
                <a:solidFill>
                  <a:srgbClr val="FF0000"/>
                </a:solidFill>
                <a:latin typeface="Arial" charset="0"/>
              </a:rPr>
              <a:t>i</a:t>
            </a:r>
          </a:p>
        </p:txBody>
      </p:sp>
      <p:sp>
        <p:nvSpPr>
          <p:cNvPr id="32774" name="Text Box 8"/>
          <p:cNvSpPr txBox="1">
            <a:spLocks noChangeArrowheads="1"/>
          </p:cNvSpPr>
          <p:nvPr/>
        </p:nvSpPr>
        <p:spPr bwMode="auto">
          <a:xfrm>
            <a:off x="611188" y="3068638"/>
            <a:ext cx="76327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NON È POSSIBILE DETERMINARE SPERIMENTALMENTE </a:t>
            </a:r>
            <a:r>
              <a:rPr lang="it-IT" sz="2000">
                <a:latin typeface="Arial" charset="0"/>
                <a:sym typeface="Symbol" pitchFamily="18" charset="2"/>
              </a:rPr>
              <a:t></a:t>
            </a:r>
            <a:r>
              <a:rPr lang="it-IT" sz="2000" baseline="-25000">
                <a:latin typeface="Arial" charset="0"/>
              </a:rPr>
              <a:t>i</a:t>
            </a:r>
            <a:r>
              <a:rPr lang="it-IT" sz="2000">
                <a:latin typeface="Arial" charset="0"/>
              </a:rPr>
              <a:t>  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--&gt; SI INTRODUCE </a:t>
            </a:r>
            <a:r>
              <a:rPr lang="it-IT" sz="2000" b="1">
                <a:latin typeface="Arial" charset="0"/>
                <a:sym typeface="Symbol" pitchFamily="18" charset="2"/>
              </a:rPr>
              <a:t></a:t>
            </a:r>
            <a:r>
              <a:rPr lang="it-IT" sz="2000" b="1" baseline="-25000">
                <a:latin typeface="Arial" charset="0"/>
                <a:sym typeface="Symbol" pitchFamily="18" charset="2"/>
              </a:rPr>
              <a:t>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1862-2952-4995-AC88-A29FFD1A360E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3"/>
          <p:cNvSpPr>
            <a:spLocks noChangeArrowheads="1"/>
          </p:cNvSpPr>
          <p:nvPr/>
        </p:nvSpPr>
        <p:spPr bwMode="auto">
          <a:xfrm>
            <a:off x="2987824" y="1905338"/>
            <a:ext cx="3184079" cy="94759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684213" y="333375"/>
            <a:ext cx="80645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it-IT" sz="2800" b="1" dirty="0">
                <a:latin typeface="Arial" charset="0"/>
              </a:rPr>
              <a:t>PER SOLUZIONI </a:t>
            </a:r>
            <a:r>
              <a:rPr lang="it-IT" sz="2800" b="1" dirty="0" smtClean="0">
                <a:latin typeface="Arial" charset="0"/>
              </a:rPr>
              <a:t>DILUITE</a:t>
            </a:r>
          </a:p>
          <a:p>
            <a:pPr algn="ctr" eaLnBrk="1" hangingPunct="1"/>
            <a:endParaRPr lang="it-IT" sz="2000" dirty="0">
              <a:latin typeface="Arial" charset="0"/>
            </a:endParaRPr>
          </a:p>
          <a:p>
            <a:pPr algn="ctr" eaLnBrk="1" hangingPunct="1"/>
            <a:r>
              <a:rPr lang="it-IT" sz="2000" b="1" dirty="0">
                <a:latin typeface="Arial" charset="0"/>
              </a:rPr>
              <a:t>legge limite di </a:t>
            </a:r>
            <a:r>
              <a:rPr lang="it-IT" sz="2000" b="1" dirty="0" err="1">
                <a:latin typeface="Arial" charset="0"/>
              </a:rPr>
              <a:t>Debye</a:t>
            </a:r>
            <a:r>
              <a:rPr lang="it-IT" sz="2000" b="1" dirty="0">
                <a:latin typeface="Arial" charset="0"/>
              </a:rPr>
              <a:t> - </a:t>
            </a:r>
            <a:r>
              <a:rPr lang="it-IT" sz="2000" b="1" dirty="0" err="1">
                <a:latin typeface="Arial" charset="0"/>
              </a:rPr>
              <a:t>Hückel</a:t>
            </a:r>
            <a:endParaRPr lang="it-IT" sz="2000" b="1" dirty="0">
              <a:latin typeface="Arial" charset="0"/>
            </a:endParaRPr>
          </a:p>
          <a:p>
            <a:pPr algn="ctr" eaLnBrk="1" hangingPunct="1"/>
            <a:endParaRPr lang="it-IT" sz="2000" b="1" dirty="0">
              <a:latin typeface="Arial" charset="0"/>
            </a:endParaRPr>
          </a:p>
        </p:txBody>
      </p:sp>
      <p:sp>
        <p:nvSpPr>
          <p:cNvPr id="17492" name="AutoShape 84"/>
          <p:cNvSpPr>
            <a:spLocks noChangeArrowheads="1"/>
          </p:cNvSpPr>
          <p:nvPr/>
        </p:nvSpPr>
        <p:spPr bwMode="auto">
          <a:xfrm>
            <a:off x="1853903" y="1473538"/>
            <a:ext cx="933450" cy="719137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33821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792851"/>
              </p:ext>
            </p:extLst>
          </p:nvPr>
        </p:nvGraphicFramePr>
        <p:xfrm>
          <a:off x="3086025" y="1916380"/>
          <a:ext cx="2987675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37" name="Equation" r:id="rId3" imgW="1434960" imgH="444240" progId="Equation.DSMT4">
                  <p:embed/>
                </p:oleObj>
              </mc:Choice>
              <mc:Fallback>
                <p:oleObj name="Equation" r:id="rId3" imgW="1434960" imgH="444240" progId="Equation.DSMT4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025" y="1916380"/>
                        <a:ext cx="2987675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1862-2952-4995-AC88-A29FFD1A360E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9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899592" y="908720"/>
            <a:ext cx="7777163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dirty="0">
                <a:latin typeface="Arial" charset="0"/>
              </a:rPr>
              <a:t>z = n° di cariche ioniche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 dirty="0">
                <a:latin typeface="Arial" charset="0"/>
              </a:rPr>
              <a:t>A = costante se T costante = prodotto di costanti (N, </a:t>
            </a:r>
            <a:r>
              <a:rPr lang="it-IT" sz="2000" dirty="0" err="1">
                <a:latin typeface="Arial" charset="0"/>
              </a:rPr>
              <a:t>e</a:t>
            </a:r>
            <a:r>
              <a:rPr lang="it-IT" sz="2000" baseline="-25000" dirty="0" err="1">
                <a:latin typeface="Arial" charset="0"/>
              </a:rPr>
              <a:t>0</a:t>
            </a:r>
            <a:r>
              <a:rPr lang="it-IT" sz="2000" dirty="0">
                <a:latin typeface="Arial" charset="0"/>
              </a:rPr>
              <a:t>, </a:t>
            </a:r>
            <a:r>
              <a:rPr lang="it-IT" sz="2000" dirty="0">
                <a:latin typeface="Symbol" pitchFamily="18" charset="2"/>
              </a:rPr>
              <a:t>p</a:t>
            </a:r>
            <a:r>
              <a:rPr lang="it-IT" sz="2000" dirty="0">
                <a:latin typeface="Arial" charset="0"/>
              </a:rPr>
              <a:t>, k(</a:t>
            </a:r>
            <a:r>
              <a:rPr lang="it-IT" sz="2000" dirty="0" err="1">
                <a:latin typeface="Arial" charset="0"/>
              </a:rPr>
              <a:t>Boltzmann</a:t>
            </a:r>
            <a:r>
              <a:rPr lang="it-IT" sz="2000" dirty="0">
                <a:latin typeface="Arial" charset="0"/>
              </a:rPr>
              <a:t>), R, T, </a:t>
            </a:r>
            <a:r>
              <a:rPr lang="it-IT" sz="2000" dirty="0">
                <a:latin typeface="Arial" charset="0"/>
                <a:sym typeface="Symbol" pitchFamily="18" charset="2"/>
              </a:rPr>
              <a:t></a:t>
            </a:r>
            <a:r>
              <a:rPr lang="it-IT" sz="2000" dirty="0">
                <a:latin typeface="Arial" charset="0"/>
              </a:rPr>
              <a:t>, D,.. ) del solvente</a:t>
            </a:r>
          </a:p>
        </p:txBody>
      </p:sp>
      <p:graphicFrame>
        <p:nvGraphicFramePr>
          <p:cNvPr id="4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326803"/>
              </p:ext>
            </p:extLst>
          </p:nvPr>
        </p:nvGraphicFramePr>
        <p:xfrm>
          <a:off x="5436096" y="3645024"/>
          <a:ext cx="1871662" cy="2160587"/>
        </p:xfrm>
        <a:graphic>
          <a:graphicData uri="http://schemas.openxmlformats.org/drawingml/2006/table">
            <a:tbl>
              <a:tblPr/>
              <a:tblGrid>
                <a:gridCol w="898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3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 °C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6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0.4918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28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0.507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0.5115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30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0.5373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30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0.6086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 Box 86"/>
          <p:cNvSpPr txBox="1">
            <a:spLocks noChangeArrowheads="1"/>
          </p:cNvSpPr>
          <p:nvPr/>
        </p:nvSpPr>
        <p:spPr bwMode="auto">
          <a:xfrm>
            <a:off x="5364088" y="2780928"/>
            <a:ext cx="31686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dirty="0">
                <a:latin typeface="Arial" charset="0"/>
              </a:rPr>
              <a:t>variazione di A per l’acqua come f(T)</a:t>
            </a:r>
          </a:p>
        </p:txBody>
      </p:sp>
      <p:pic>
        <p:nvPicPr>
          <p:cNvPr id="6" name="Picture 1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43211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78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5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980728"/>
            <a:ext cx="828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it-IT" sz="28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teoria è valida se è in buon accordo con i dati sperimentali!!! </a:t>
            </a:r>
            <a:endParaRPr lang="it-IT" sz="2800" b="1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39552" y="3573016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8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Ciò è vero per la D-H limite?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1862-2952-4995-AC88-A29FFD1A360E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022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WordArt 8"/>
          <p:cNvSpPr>
            <a:spLocks noChangeArrowheads="1" noChangeShapeType="1" noTextEdit="1"/>
          </p:cNvSpPr>
          <p:nvPr/>
        </p:nvSpPr>
        <p:spPr bwMode="auto">
          <a:xfrm>
            <a:off x="1133564" y="443135"/>
            <a:ext cx="652462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Previsioni DELLA LEGGE LIMITE DI D-H</a:t>
            </a:r>
          </a:p>
        </p:txBody>
      </p:sp>
      <p:sp>
        <p:nvSpPr>
          <p:cNvPr id="35844" name="Rectangle 12"/>
          <p:cNvSpPr>
            <a:spLocks noChangeArrowheads="1"/>
          </p:cNvSpPr>
          <p:nvPr/>
        </p:nvSpPr>
        <p:spPr bwMode="auto">
          <a:xfrm>
            <a:off x="0" y="3171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35846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3584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837457"/>
              </p:ext>
            </p:extLst>
          </p:nvPr>
        </p:nvGraphicFramePr>
        <p:xfrm>
          <a:off x="323528" y="2220603"/>
          <a:ext cx="60293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85" name="Equation" r:id="rId3" imgW="3111480" imgH="253800" progId="Equation.DSMT4">
                  <p:embed/>
                </p:oleObj>
              </mc:Choice>
              <mc:Fallback>
                <p:oleObj name="Equation" r:id="rId3" imgW="3111480" imgH="2538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220603"/>
                        <a:ext cx="602932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9" name="Text Box 18"/>
          <p:cNvSpPr txBox="1">
            <a:spLocks noChangeArrowheads="1"/>
          </p:cNvSpPr>
          <p:nvPr/>
        </p:nvSpPr>
        <p:spPr bwMode="auto">
          <a:xfrm>
            <a:off x="6917273" y="2348880"/>
            <a:ext cx="3238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sz="2000">
              <a:latin typeface="Arial" charset="0"/>
            </a:endParaRPr>
          </a:p>
        </p:txBody>
      </p:sp>
      <p:graphicFrame>
        <p:nvGraphicFramePr>
          <p:cNvPr id="1947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220789"/>
              </p:ext>
            </p:extLst>
          </p:nvPr>
        </p:nvGraphicFramePr>
        <p:xfrm>
          <a:off x="323528" y="3293202"/>
          <a:ext cx="797718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86" name="Equation" r:id="rId5" imgW="4114800" imgH="253800" progId="Equation.DSMT4">
                  <p:embed/>
                </p:oleObj>
              </mc:Choice>
              <mc:Fallback>
                <p:oleObj name="Equation" r:id="rId5" imgW="4114800" imgH="2538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293202"/>
                        <a:ext cx="7977188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323528" y="4292580"/>
            <a:ext cx="82089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b="1" dirty="0">
                <a:latin typeface="Arial" charset="0"/>
              </a:rPr>
              <a:t>3)</a:t>
            </a:r>
            <a:r>
              <a:rPr lang="it-IT" sz="2000" dirty="0">
                <a:latin typeface="Arial" charset="0"/>
              </a:rPr>
              <a:t> PENDENZA DELLA RETTA PUÒ ESSERE CALCOLATA TEORICAMENTE IN MODO NON AMBIGUO DA COSTANTI FISICHE</a:t>
            </a: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323528" y="5551889"/>
            <a:ext cx="79232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2000" b="1">
                <a:latin typeface="Arial" charset="0"/>
              </a:rPr>
              <a:t>4)</a:t>
            </a:r>
            <a:r>
              <a:rPr lang="it-IT" sz="2000">
                <a:latin typeface="Arial" charset="0"/>
              </a:rPr>
              <a:t> PENDENZA DELLA RETTA INDIPENDENTE DALLA NATURA DELL’ELETTROLITA A PARITÀ DEL TIPO DI STECHIOMETRIA </a:t>
            </a:r>
          </a:p>
          <a:p>
            <a:pPr eaLnBrk="1" hangingPunct="1"/>
            <a:r>
              <a:rPr lang="it-IT" sz="2000">
                <a:latin typeface="Arial" charset="0"/>
              </a:rPr>
              <a:t>(Es: NaCl = KBr OPPURE CaCl</a:t>
            </a:r>
            <a:r>
              <a:rPr lang="it-IT" sz="2000" baseline="-25000">
                <a:latin typeface="Arial" charset="0"/>
              </a:rPr>
              <a:t>2</a:t>
            </a:r>
            <a:r>
              <a:rPr lang="it-IT" sz="2000">
                <a:latin typeface="Arial" charset="0"/>
              </a:rPr>
              <a:t> = MgI</a:t>
            </a:r>
            <a:r>
              <a:rPr lang="it-IT" sz="2000" baseline="-25000">
                <a:latin typeface="Arial" charset="0"/>
              </a:rPr>
              <a:t>2</a:t>
            </a:r>
            <a:r>
              <a:rPr lang="it-IT" sz="2000">
                <a:latin typeface="Arial" charset="0"/>
              </a:rPr>
              <a:t>).</a:t>
            </a:r>
          </a:p>
        </p:txBody>
      </p:sp>
      <p:graphicFrame>
        <p:nvGraphicFramePr>
          <p:cNvPr id="35853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952178"/>
              </p:ext>
            </p:extLst>
          </p:nvPr>
        </p:nvGraphicFramePr>
        <p:xfrm>
          <a:off x="2790825" y="928688"/>
          <a:ext cx="2987675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87" name="Equation" r:id="rId7" imgW="1434960" imgH="444240" progId="Equation.DSMT4">
                  <p:embed/>
                </p:oleObj>
              </mc:Choice>
              <mc:Fallback>
                <p:oleObj name="Equation" r:id="rId7" imgW="1434960" imgH="44424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0825" y="928688"/>
                        <a:ext cx="2987675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Connettore 2 3"/>
          <p:cNvCxnSpPr/>
          <p:nvPr/>
        </p:nvCxnSpPr>
        <p:spPr>
          <a:xfrm flipH="1" flipV="1">
            <a:off x="7524328" y="1306856"/>
            <a:ext cx="10206" cy="79209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>
            <a:off x="7524328" y="1699383"/>
            <a:ext cx="1071736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7524328" y="1699383"/>
            <a:ext cx="855712" cy="521220"/>
          </a:xfrm>
          <a:prstGeom prst="line">
            <a:avLst/>
          </a:prstGeom>
          <a:ln w="15875">
            <a:solidFill>
              <a:srgbClr val="FF00FF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6865334" y="1348416"/>
            <a:ext cx="792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Log</a:t>
            </a:r>
            <a:r>
              <a:rPr lang="it-IT" sz="1600" dirty="0" smtClean="0">
                <a:sym typeface="Symbol"/>
              </a:rPr>
              <a:t>±</a:t>
            </a:r>
            <a:endParaRPr lang="it-IT" sz="1600" dirty="0"/>
          </a:p>
        </p:txBody>
      </p:sp>
      <p:graphicFrame>
        <p:nvGraphicFramePr>
          <p:cNvPr id="14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271236"/>
              </p:ext>
            </p:extLst>
          </p:nvPr>
        </p:nvGraphicFramePr>
        <p:xfrm>
          <a:off x="8417658" y="1782210"/>
          <a:ext cx="288351" cy="286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88" name="Equation" r:id="rId9" imgW="215640" imgH="215640" progId="Equation.DSMT4">
                  <p:embed/>
                </p:oleObj>
              </mc:Choice>
              <mc:Fallback>
                <p:oleObj name="Equation" r:id="rId9" imgW="215640" imgH="21564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7658" y="1782210"/>
                        <a:ext cx="288351" cy="286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1862-2952-4995-AC88-A29FFD1A360E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7" grpId="0"/>
      <p:bldP spid="1947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2268538" y="2349500"/>
            <a:ext cx="457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 sz="2000">
              <a:latin typeface="Arial" charset="0"/>
            </a:endParaRPr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395288" y="1196975"/>
            <a:ext cx="8137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b="1">
                <a:latin typeface="Arial" charset="0"/>
              </a:rPr>
              <a:t>5)</a:t>
            </a:r>
            <a:r>
              <a:rPr lang="it-IT" sz="2000">
                <a:latin typeface="Arial" charset="0"/>
              </a:rPr>
              <a:t> PENDENZA DELLA RETTA DIPENDE DALLA STECHIOMETRIA ED AUMENTA CON LA CARICA 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95288" y="2565400"/>
            <a:ext cx="741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2000" b="1">
                <a:latin typeface="Arial" charset="0"/>
              </a:rPr>
              <a:t>6)</a:t>
            </a:r>
            <a:r>
              <a:rPr lang="it-IT" sz="2000">
                <a:latin typeface="Arial" charset="0"/>
              </a:rPr>
              <a:t> A DILUIZIONE INFINITA </a:t>
            </a:r>
          </a:p>
          <a:p>
            <a:pPr eaLnBrk="1" hangingPunct="1"/>
            <a:r>
              <a:rPr lang="it-IT" sz="2000">
                <a:latin typeface="Arial" charset="0"/>
              </a:rPr>
              <a:t>Log </a:t>
            </a:r>
            <a:r>
              <a:rPr lang="it-IT" sz="2000">
                <a:latin typeface="Arial" charset="0"/>
                <a:sym typeface="Symbol" pitchFamily="18" charset="2"/>
              </a:rPr>
              <a:t></a:t>
            </a:r>
            <a:r>
              <a:rPr lang="it-IT" sz="2000" baseline="-25000">
                <a:latin typeface="Arial" charset="0"/>
                <a:sym typeface="Symbol" pitchFamily="18" charset="2"/>
              </a:rPr>
              <a:t></a:t>
            </a:r>
            <a:r>
              <a:rPr lang="it-IT" sz="2000">
                <a:latin typeface="Arial" charset="0"/>
              </a:rPr>
              <a:t> = 0 </a:t>
            </a:r>
            <a:r>
              <a:rPr lang="it-IT" sz="2000">
                <a:latin typeface="Arial" charset="0"/>
                <a:sym typeface="Symbol" pitchFamily="18" charset="2"/>
              </a:rPr>
              <a:t></a:t>
            </a:r>
            <a:r>
              <a:rPr lang="it-IT" sz="2000">
                <a:latin typeface="Arial" charset="0"/>
              </a:rPr>
              <a:t>     </a:t>
            </a:r>
            <a:r>
              <a:rPr lang="it-IT" sz="2000">
                <a:latin typeface="Arial" charset="0"/>
                <a:sym typeface="Symbol" pitchFamily="18" charset="2"/>
              </a:rPr>
              <a:t></a:t>
            </a:r>
            <a:r>
              <a:rPr lang="it-IT" sz="2000" baseline="-25000">
                <a:latin typeface="Arial" charset="0"/>
                <a:sym typeface="Symbol" pitchFamily="18" charset="2"/>
              </a:rPr>
              <a:t></a:t>
            </a:r>
            <a:r>
              <a:rPr lang="it-IT" sz="2000">
                <a:latin typeface="Arial" charset="0"/>
              </a:rPr>
              <a:t> = 1  </a:t>
            </a:r>
            <a:r>
              <a:rPr lang="it-IT" sz="2000">
                <a:latin typeface="Arial" charset="0"/>
                <a:sym typeface="Symbol" pitchFamily="18" charset="2"/>
              </a:rPr>
              <a:t></a:t>
            </a:r>
            <a:r>
              <a:rPr lang="it-IT" sz="2000">
                <a:latin typeface="Arial" charset="0"/>
              </a:rPr>
              <a:t>  a</a:t>
            </a:r>
            <a:r>
              <a:rPr lang="it-IT" sz="2000" baseline="-25000">
                <a:latin typeface="Arial" charset="0"/>
                <a:sym typeface="Symbol" pitchFamily="18" charset="2"/>
              </a:rPr>
              <a:t></a:t>
            </a:r>
            <a:r>
              <a:rPr lang="it-IT" sz="2000">
                <a:latin typeface="Arial" charset="0"/>
              </a:rPr>
              <a:t> = C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7122721" y="2780920"/>
            <a:ext cx="0" cy="100812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>
            <a:off x="7122321" y="3458122"/>
            <a:ext cx="1071736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7141371" y="3462364"/>
            <a:ext cx="855712" cy="521220"/>
          </a:xfrm>
          <a:prstGeom prst="line">
            <a:avLst/>
          </a:prstGeom>
          <a:ln w="15875">
            <a:solidFill>
              <a:srgbClr val="FF00FF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6356058" y="2780920"/>
            <a:ext cx="792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Log</a:t>
            </a:r>
            <a:r>
              <a:rPr lang="it-IT" sz="1600" dirty="0" smtClean="0">
                <a:sym typeface="Symbol"/>
              </a:rPr>
              <a:t>±</a:t>
            </a:r>
            <a:endParaRPr lang="it-IT" sz="1600" dirty="0"/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47851"/>
              </p:ext>
            </p:extLst>
          </p:nvPr>
        </p:nvGraphicFramePr>
        <p:xfrm>
          <a:off x="7689682" y="3488293"/>
          <a:ext cx="288351" cy="286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26" name="Equation" r:id="rId3" imgW="215640" imgH="215640" progId="Equation.DSMT4">
                  <p:embed/>
                </p:oleObj>
              </mc:Choice>
              <mc:Fallback>
                <p:oleObj name="Equation" r:id="rId3" imgW="2156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9682" y="3488293"/>
                        <a:ext cx="288351" cy="286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Connettore 2 3"/>
          <p:cNvCxnSpPr/>
          <p:nvPr/>
        </p:nvCxnSpPr>
        <p:spPr>
          <a:xfrm flipV="1">
            <a:off x="6660232" y="3445616"/>
            <a:ext cx="391555" cy="1274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6307267" y="3443112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0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1862-2952-4995-AC88-A29FFD1A360E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fig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68413"/>
            <a:ext cx="5257800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2051050" y="404813"/>
            <a:ext cx="4897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sz="2000">
              <a:latin typeface="Arial" charset="0"/>
            </a:endParaRPr>
          </a:p>
        </p:txBody>
      </p:sp>
      <p:sp>
        <p:nvSpPr>
          <p:cNvPr id="37892" name="WordArt 6"/>
          <p:cNvSpPr>
            <a:spLocks noChangeArrowheads="1" noChangeShapeType="1" noTextEdit="1"/>
          </p:cNvSpPr>
          <p:nvPr/>
        </p:nvSpPr>
        <p:spPr bwMode="auto">
          <a:xfrm>
            <a:off x="3636963" y="476250"/>
            <a:ext cx="13716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spc="7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TRIONFI</a:t>
            </a:r>
          </a:p>
        </p:txBody>
      </p:sp>
      <p:graphicFrame>
        <p:nvGraphicFramePr>
          <p:cNvPr id="3789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225795"/>
              </p:ext>
            </p:extLst>
          </p:nvPr>
        </p:nvGraphicFramePr>
        <p:xfrm>
          <a:off x="5422900" y="1935163"/>
          <a:ext cx="2986088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6" name="Equation" r:id="rId4" imgW="1434960" imgH="444240" progId="Equation.DSMT4">
                  <p:embed/>
                </p:oleObj>
              </mc:Choice>
              <mc:Fallback>
                <p:oleObj name="Equation" r:id="rId4" imgW="1434960" imgH="4442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2900" y="1935163"/>
                        <a:ext cx="2986088" cy="92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1862-2952-4995-AC88-A29FFD1A360E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fig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04813"/>
            <a:ext cx="4029075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280649"/>
              </p:ext>
            </p:extLst>
          </p:nvPr>
        </p:nvGraphicFramePr>
        <p:xfrm>
          <a:off x="5145088" y="1556792"/>
          <a:ext cx="2986088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9" name="Equation" r:id="rId4" imgW="1434960" imgH="444240" progId="Equation.DSMT4">
                  <p:embed/>
                </p:oleObj>
              </mc:Choice>
              <mc:Fallback>
                <p:oleObj name="Equation" r:id="rId4" imgW="14349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088" y="1556792"/>
                        <a:ext cx="2986088" cy="92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1862-2952-4995-AC88-A29FFD1A360E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179512" y="692150"/>
            <a:ext cx="85693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2000" dirty="0">
                <a:latin typeface="+mj-lt"/>
              </a:rPr>
              <a:t>A </a:t>
            </a:r>
            <a:r>
              <a:rPr lang="it-IT" sz="2000" dirty="0" err="1">
                <a:latin typeface="+mj-lt"/>
              </a:rPr>
              <a:t>very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considerable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number</a:t>
            </a:r>
            <a:r>
              <a:rPr lang="it-IT" sz="2000" dirty="0">
                <a:latin typeface="+mj-lt"/>
              </a:rPr>
              <a:t> of the </a:t>
            </a:r>
            <a:r>
              <a:rPr lang="it-IT" sz="2000" dirty="0" err="1">
                <a:latin typeface="+mj-lt"/>
              </a:rPr>
              <a:t>aqueous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solutions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investigated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furnishing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exceptions</a:t>
            </a:r>
            <a:r>
              <a:rPr lang="it-IT" sz="2000" dirty="0">
                <a:latin typeface="+mj-lt"/>
              </a:rPr>
              <a:t>, and in the </a:t>
            </a:r>
            <a:r>
              <a:rPr lang="it-IT" sz="2000" dirty="0" err="1">
                <a:latin typeface="+mj-lt"/>
              </a:rPr>
              <a:t>sense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that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they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exert</a:t>
            </a:r>
            <a:r>
              <a:rPr lang="it-IT" sz="2000" dirty="0">
                <a:latin typeface="+mj-lt"/>
              </a:rPr>
              <a:t> a </a:t>
            </a:r>
            <a:r>
              <a:rPr lang="it-IT" sz="2000" dirty="0" err="1">
                <a:latin typeface="+mj-lt"/>
              </a:rPr>
              <a:t>much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greater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osmotic</a:t>
            </a:r>
            <a:r>
              <a:rPr lang="it-IT" sz="2000" dirty="0">
                <a:latin typeface="+mj-lt"/>
              </a:rPr>
              <a:t> pressure </a:t>
            </a:r>
            <a:r>
              <a:rPr lang="it-IT" sz="2000" dirty="0" err="1">
                <a:latin typeface="+mj-lt"/>
              </a:rPr>
              <a:t>than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would</a:t>
            </a:r>
            <a:r>
              <a:rPr lang="it-IT" sz="2000" dirty="0">
                <a:latin typeface="+mj-lt"/>
              </a:rPr>
              <a:t> be </a:t>
            </a:r>
            <a:r>
              <a:rPr lang="it-IT" sz="2000" dirty="0" err="1">
                <a:latin typeface="+mj-lt"/>
              </a:rPr>
              <a:t>required</a:t>
            </a:r>
            <a:r>
              <a:rPr lang="it-IT" sz="2000" dirty="0">
                <a:latin typeface="+mj-lt"/>
              </a:rPr>
              <a:t> from the law </a:t>
            </a:r>
            <a:r>
              <a:rPr lang="it-IT" sz="2000" dirty="0" err="1">
                <a:latin typeface="+mj-lt"/>
              </a:rPr>
              <a:t>referred</a:t>
            </a:r>
            <a:r>
              <a:rPr lang="it-IT" sz="2000" dirty="0">
                <a:latin typeface="+mj-lt"/>
              </a:rPr>
              <a:t> to.</a:t>
            </a:r>
          </a:p>
          <a:p>
            <a:pPr eaLnBrk="1" hangingPunct="1"/>
            <a:r>
              <a:rPr lang="it-IT" sz="2000" dirty="0" err="1">
                <a:latin typeface="+mj-lt"/>
              </a:rPr>
              <a:t>If</a:t>
            </a:r>
            <a:r>
              <a:rPr lang="it-IT" sz="2000" dirty="0">
                <a:latin typeface="+mj-lt"/>
              </a:rPr>
              <a:t> a gas shows </a:t>
            </a:r>
            <a:r>
              <a:rPr lang="it-IT" sz="2000" dirty="0" err="1">
                <a:latin typeface="+mj-lt"/>
              </a:rPr>
              <a:t>such</a:t>
            </a:r>
            <a:r>
              <a:rPr lang="it-IT" sz="2000" dirty="0">
                <a:latin typeface="+mj-lt"/>
              </a:rPr>
              <a:t> a </a:t>
            </a:r>
            <a:r>
              <a:rPr lang="it-IT" sz="2000" dirty="0" err="1">
                <a:latin typeface="+mj-lt"/>
              </a:rPr>
              <a:t>deviation</a:t>
            </a:r>
            <a:r>
              <a:rPr lang="it-IT" sz="2000" dirty="0">
                <a:latin typeface="+mj-lt"/>
              </a:rPr>
              <a:t> from the law of Avogadro, </a:t>
            </a:r>
            <a:r>
              <a:rPr lang="it-IT" sz="2000" dirty="0" err="1">
                <a:latin typeface="+mj-lt"/>
              </a:rPr>
              <a:t>it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is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explained</a:t>
            </a:r>
            <a:r>
              <a:rPr lang="it-IT" sz="2000" dirty="0">
                <a:latin typeface="+mj-lt"/>
              </a:rPr>
              <a:t> by </a:t>
            </a:r>
            <a:r>
              <a:rPr lang="it-IT" sz="2000" dirty="0" err="1">
                <a:latin typeface="+mj-lt"/>
              </a:rPr>
              <a:t>assuming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that</a:t>
            </a:r>
            <a:r>
              <a:rPr lang="it-IT" sz="2000" dirty="0">
                <a:latin typeface="+mj-lt"/>
              </a:rPr>
              <a:t> the gas </a:t>
            </a:r>
            <a:r>
              <a:rPr lang="it-IT" sz="2000" dirty="0" err="1">
                <a:latin typeface="+mj-lt"/>
              </a:rPr>
              <a:t>is</a:t>
            </a:r>
            <a:r>
              <a:rPr lang="it-IT" sz="2000" dirty="0">
                <a:latin typeface="+mj-lt"/>
              </a:rPr>
              <a:t> in a state of </a:t>
            </a:r>
            <a:r>
              <a:rPr lang="it-IT" sz="2000" dirty="0" err="1">
                <a:latin typeface="+mj-lt"/>
              </a:rPr>
              <a:t>dissociation</a:t>
            </a:r>
            <a:r>
              <a:rPr lang="it-IT" sz="2000" dirty="0">
                <a:latin typeface="+mj-lt"/>
              </a:rPr>
              <a:t>. The </a:t>
            </a:r>
            <a:r>
              <a:rPr lang="it-IT" sz="2000" dirty="0" err="1">
                <a:latin typeface="+mj-lt"/>
              </a:rPr>
              <a:t>conduct</a:t>
            </a:r>
            <a:r>
              <a:rPr lang="it-IT" sz="2000" dirty="0">
                <a:latin typeface="+mj-lt"/>
              </a:rPr>
              <a:t> of </a:t>
            </a:r>
            <a:r>
              <a:rPr lang="it-IT" sz="2000" dirty="0" err="1">
                <a:latin typeface="+mj-lt"/>
              </a:rPr>
              <a:t>chlorine</a:t>
            </a:r>
            <a:r>
              <a:rPr lang="it-IT" sz="2000" dirty="0">
                <a:latin typeface="+mj-lt"/>
              </a:rPr>
              <a:t>, </a:t>
            </a:r>
            <a:r>
              <a:rPr lang="it-IT" sz="2000" dirty="0" err="1">
                <a:latin typeface="+mj-lt"/>
              </a:rPr>
              <a:t>bromine</a:t>
            </a:r>
            <a:r>
              <a:rPr lang="it-IT" sz="2000" dirty="0">
                <a:latin typeface="+mj-lt"/>
              </a:rPr>
              <a:t>, and </a:t>
            </a:r>
            <a:r>
              <a:rPr lang="it-IT" sz="2000" dirty="0" err="1">
                <a:latin typeface="+mj-lt"/>
              </a:rPr>
              <a:t>iodine</a:t>
            </a:r>
            <a:r>
              <a:rPr lang="it-IT" sz="2000" dirty="0">
                <a:latin typeface="+mj-lt"/>
              </a:rPr>
              <a:t>, </a:t>
            </a:r>
            <a:r>
              <a:rPr lang="it-IT" sz="2000" dirty="0" err="1">
                <a:latin typeface="+mj-lt"/>
              </a:rPr>
              <a:t>at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higher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temperatures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is</a:t>
            </a:r>
            <a:r>
              <a:rPr lang="it-IT" sz="2000" dirty="0">
                <a:latin typeface="+mj-lt"/>
              </a:rPr>
              <a:t> a </a:t>
            </a:r>
            <a:r>
              <a:rPr lang="it-IT" sz="2000" dirty="0" err="1">
                <a:latin typeface="+mj-lt"/>
              </a:rPr>
              <a:t>very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well-known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example</a:t>
            </a:r>
            <a:r>
              <a:rPr lang="it-IT" sz="2000" dirty="0">
                <a:latin typeface="+mj-lt"/>
              </a:rPr>
              <a:t>. </a:t>
            </a:r>
            <a:r>
              <a:rPr lang="it-IT" sz="2000" dirty="0" err="1">
                <a:solidFill>
                  <a:srgbClr val="FF0000"/>
                </a:solidFill>
                <a:latin typeface="+mj-lt"/>
              </a:rPr>
              <a:t>We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+mj-lt"/>
              </a:rPr>
              <a:t>regard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+mj-lt"/>
              </a:rPr>
              <a:t>these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+mj-lt"/>
              </a:rPr>
              <a:t>substances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 under </a:t>
            </a:r>
            <a:r>
              <a:rPr lang="it-IT" sz="2000" dirty="0" err="1">
                <a:solidFill>
                  <a:srgbClr val="FF0000"/>
                </a:solidFill>
                <a:latin typeface="+mj-lt"/>
              </a:rPr>
              <a:t>such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+mj-lt"/>
              </a:rPr>
              <a:t>conditions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+mj-lt"/>
              </a:rPr>
              <a:t>as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+mj-lt"/>
              </a:rPr>
              <a:t>broken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 down </a:t>
            </a:r>
            <a:r>
              <a:rPr lang="it-IT" sz="2000" dirty="0" err="1">
                <a:solidFill>
                  <a:srgbClr val="FF0000"/>
                </a:solidFill>
                <a:latin typeface="+mj-lt"/>
              </a:rPr>
              <a:t>into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+mj-lt"/>
              </a:rPr>
              <a:t>simple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+mj-lt"/>
              </a:rPr>
              <a:t>atoms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.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79512" y="3501008"/>
            <a:ext cx="85693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2000" dirty="0">
                <a:solidFill>
                  <a:srgbClr val="FF0000"/>
                </a:solidFill>
                <a:latin typeface="+mj-lt"/>
              </a:rPr>
              <a:t>In </a:t>
            </a:r>
            <a:r>
              <a:rPr lang="it-IT" sz="2000" dirty="0" err="1">
                <a:solidFill>
                  <a:srgbClr val="FF0000"/>
                </a:solidFill>
                <a:latin typeface="+mj-lt"/>
              </a:rPr>
              <a:t>order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 to </a:t>
            </a:r>
            <a:r>
              <a:rPr lang="it-IT" sz="2000" dirty="0" err="1">
                <a:solidFill>
                  <a:srgbClr val="FF0000"/>
                </a:solidFill>
                <a:latin typeface="+mj-lt"/>
              </a:rPr>
              <a:t>explain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 the </a:t>
            </a:r>
            <a:r>
              <a:rPr lang="it-IT" sz="2000" dirty="0" err="1">
                <a:solidFill>
                  <a:srgbClr val="FF0000"/>
                </a:solidFill>
                <a:latin typeface="+mj-lt"/>
              </a:rPr>
              <a:t>electrical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+mj-lt"/>
              </a:rPr>
              <a:t>phenomena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it-IT" sz="2000" dirty="0" err="1">
                <a:solidFill>
                  <a:srgbClr val="FF0000"/>
                </a:solidFill>
                <a:latin typeface="+mj-lt"/>
              </a:rPr>
              <a:t>we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 must assume with </a:t>
            </a:r>
            <a:r>
              <a:rPr lang="it-IT" sz="2000" dirty="0" err="1">
                <a:solidFill>
                  <a:srgbClr val="FF0000"/>
                </a:solidFill>
                <a:latin typeface="+mj-lt"/>
              </a:rPr>
              <a:t>Clausius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+mj-lt"/>
              </a:rPr>
              <a:t>that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 some of the </a:t>
            </a:r>
            <a:r>
              <a:rPr lang="it-IT" sz="2000" dirty="0" err="1">
                <a:solidFill>
                  <a:srgbClr val="FF0000"/>
                </a:solidFill>
                <a:latin typeface="+mj-lt"/>
              </a:rPr>
              <a:t>molecules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 of an </a:t>
            </a:r>
            <a:r>
              <a:rPr lang="it-IT" sz="2000" dirty="0" err="1">
                <a:solidFill>
                  <a:srgbClr val="FF0000"/>
                </a:solidFill>
                <a:latin typeface="+mj-lt"/>
              </a:rPr>
              <a:t>electrolyte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 are </a:t>
            </a:r>
            <a:r>
              <a:rPr lang="it-IT" sz="2000" dirty="0" err="1">
                <a:solidFill>
                  <a:srgbClr val="FF0000"/>
                </a:solidFill>
                <a:latin typeface="+mj-lt"/>
              </a:rPr>
              <a:t>dissociated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+mj-lt"/>
              </a:rPr>
              <a:t>into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+mj-lt"/>
              </a:rPr>
              <a:t>their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+mj-lt"/>
              </a:rPr>
              <a:t>ions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it-IT" sz="2000" dirty="0" err="1">
                <a:solidFill>
                  <a:srgbClr val="FF0000"/>
                </a:solidFill>
                <a:latin typeface="+mj-lt"/>
              </a:rPr>
              <a:t>which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+mj-lt"/>
              </a:rPr>
              <a:t>move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+mj-lt"/>
              </a:rPr>
              <a:t>independently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 of </a:t>
            </a:r>
            <a:r>
              <a:rPr lang="it-IT" sz="2000" dirty="0" err="1">
                <a:solidFill>
                  <a:srgbClr val="FF0000"/>
                </a:solidFill>
                <a:latin typeface="+mj-lt"/>
              </a:rPr>
              <a:t>one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+mj-lt"/>
              </a:rPr>
              <a:t>another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....</a:t>
            </a:r>
            <a:r>
              <a:rPr lang="it-IT" sz="2000" dirty="0" err="1">
                <a:solidFill>
                  <a:srgbClr val="FF0000"/>
                </a:solidFill>
                <a:latin typeface="+mj-lt"/>
              </a:rPr>
              <a:t>If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it-IT" sz="2000" dirty="0" err="1">
                <a:solidFill>
                  <a:srgbClr val="FF0000"/>
                </a:solidFill>
                <a:latin typeface="+mj-lt"/>
              </a:rPr>
              <a:t>then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it-IT" sz="2000" dirty="0" err="1">
                <a:solidFill>
                  <a:srgbClr val="FF0000"/>
                </a:solidFill>
                <a:latin typeface="+mj-lt"/>
              </a:rPr>
              <a:t>we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+mj-lt"/>
              </a:rPr>
              <a:t>could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+mj-lt"/>
              </a:rPr>
              <a:t>calculate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+mj-lt"/>
              </a:rPr>
              <a:t>what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+mj-lt"/>
              </a:rPr>
              <a:t>fraction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 of the </a:t>
            </a:r>
            <a:r>
              <a:rPr lang="it-IT" sz="2000" dirty="0" err="1">
                <a:solidFill>
                  <a:srgbClr val="FF0000"/>
                </a:solidFill>
                <a:latin typeface="+mj-lt"/>
              </a:rPr>
              <a:t>molecules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 of and </a:t>
            </a:r>
            <a:r>
              <a:rPr lang="it-IT" sz="2000" dirty="0" err="1">
                <a:solidFill>
                  <a:srgbClr val="FF0000"/>
                </a:solidFill>
                <a:latin typeface="+mj-lt"/>
              </a:rPr>
              <a:t>electrolyte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+mj-lt"/>
              </a:rPr>
              <a:t>is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+mj-lt"/>
              </a:rPr>
              <a:t>dissociated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+mj-lt"/>
              </a:rPr>
              <a:t>into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+mj-lt"/>
              </a:rPr>
              <a:t>ions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it-IT" sz="2000" dirty="0" err="1">
                <a:solidFill>
                  <a:srgbClr val="FF0000"/>
                </a:solidFill>
                <a:latin typeface="+mj-lt"/>
              </a:rPr>
              <a:t>we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+mj-lt"/>
              </a:rPr>
              <a:t>should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 be </a:t>
            </a:r>
            <a:r>
              <a:rPr lang="it-IT" sz="2000" dirty="0" err="1">
                <a:solidFill>
                  <a:srgbClr val="FF0000"/>
                </a:solidFill>
                <a:latin typeface="+mj-lt"/>
              </a:rPr>
              <a:t>able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 to </a:t>
            </a:r>
            <a:r>
              <a:rPr lang="it-IT" sz="2000" dirty="0" err="1">
                <a:solidFill>
                  <a:srgbClr val="FF0000"/>
                </a:solidFill>
                <a:latin typeface="+mj-lt"/>
              </a:rPr>
              <a:t>calculate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 the </a:t>
            </a:r>
            <a:r>
              <a:rPr lang="it-IT" sz="2000" dirty="0" err="1">
                <a:solidFill>
                  <a:srgbClr val="FF0000"/>
                </a:solidFill>
                <a:latin typeface="+mj-lt"/>
              </a:rPr>
              <a:t>osmotic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 pressure from </a:t>
            </a:r>
            <a:r>
              <a:rPr lang="it-IT" sz="2000" dirty="0" err="1">
                <a:solidFill>
                  <a:srgbClr val="FF0000"/>
                </a:solidFill>
                <a:latin typeface="+mj-lt"/>
              </a:rPr>
              <a:t>Van't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+mj-lt"/>
              </a:rPr>
              <a:t>Hoff's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 law.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1862-2952-4995-AC88-A29FFD1A360E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4"/>
          <p:cNvSpPr>
            <a:spLocks noChangeArrowheads="1" noChangeShapeType="1" noTextEdit="1"/>
          </p:cNvSpPr>
          <p:nvPr/>
        </p:nvSpPr>
        <p:spPr bwMode="auto">
          <a:xfrm>
            <a:off x="3779838" y="260350"/>
            <a:ext cx="13716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spc="7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LIMITI</a:t>
            </a:r>
          </a:p>
        </p:txBody>
      </p:sp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900113" y="1412875"/>
            <a:ext cx="68421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1) AL CRESCERE DELLA CONCENTRAZIONE OLTRE 0.01 MOLALE SI OSSERVANO VARIAZIONI ANCHE MARCATE DALLA TEORIA.</a:t>
            </a:r>
          </a:p>
        </p:txBody>
      </p:sp>
      <p:sp>
        <p:nvSpPr>
          <p:cNvPr id="39941" name="Text Box 7"/>
          <p:cNvSpPr txBox="1">
            <a:spLocks noChangeArrowheads="1"/>
          </p:cNvSpPr>
          <p:nvPr/>
        </p:nvSpPr>
        <p:spPr bwMode="auto">
          <a:xfrm>
            <a:off x="1116013" y="3213100"/>
            <a:ext cx="3527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sz="2000">
              <a:latin typeface="Arial" charset="0"/>
            </a:endParaRPr>
          </a:p>
        </p:txBody>
      </p:sp>
      <p:pic>
        <p:nvPicPr>
          <p:cNvPr id="39942" name="Picture 8" descr="fig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36838"/>
            <a:ext cx="4922837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738700"/>
              </p:ext>
            </p:extLst>
          </p:nvPr>
        </p:nvGraphicFramePr>
        <p:xfrm>
          <a:off x="5391150" y="3539513"/>
          <a:ext cx="2986088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5" name="Equation" r:id="rId4" imgW="1434960" imgH="444240" progId="Equation.DSMT4">
                  <p:embed/>
                </p:oleObj>
              </mc:Choice>
              <mc:Fallback>
                <p:oleObj name="Equation" r:id="rId4" imgW="14349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1150" y="3539513"/>
                        <a:ext cx="2986088" cy="92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1862-2952-4995-AC88-A29FFD1A360E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1" descr="Fig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571500"/>
            <a:ext cx="5700713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4716463" y="333375"/>
            <a:ext cx="41783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2) A CONCENTRAZIONI PIÙ ELEVATE ANCHE ELETTROLITI CON = STECHIOMETRIA SI COMPORTANO IN MODO DIFFERENTE</a:t>
            </a:r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1909763" y="3860800"/>
            <a:ext cx="3816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sz="2000">
              <a:latin typeface="Arial" charset="0"/>
            </a:endParaRPr>
          </a:p>
        </p:txBody>
      </p:sp>
      <p:sp>
        <p:nvSpPr>
          <p:cNvPr id="40965" name="Rectangle 7"/>
          <p:cNvSpPr>
            <a:spLocks noChangeArrowheads="1"/>
          </p:cNvSpPr>
          <p:nvPr/>
        </p:nvSpPr>
        <p:spPr bwMode="auto">
          <a:xfrm>
            <a:off x="0" y="-182563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 sz="1800">
              <a:latin typeface="Arial" charset="0"/>
            </a:endParaRPr>
          </a:p>
        </p:txBody>
      </p:sp>
      <p:sp>
        <p:nvSpPr>
          <p:cNvPr id="40966" name="Rectangle 8"/>
          <p:cNvSpPr>
            <a:spLocks noChangeArrowheads="1"/>
          </p:cNvSpPr>
          <p:nvPr/>
        </p:nvSpPr>
        <p:spPr bwMode="auto">
          <a:xfrm>
            <a:off x="0" y="-182563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 sz="1800">
              <a:latin typeface="Arial" charset="0"/>
            </a:endParaRPr>
          </a:p>
        </p:txBody>
      </p:sp>
      <p:sp>
        <p:nvSpPr>
          <p:cNvPr id="40967" name="Text Box 9"/>
          <p:cNvSpPr txBox="1">
            <a:spLocks noChangeArrowheads="1"/>
          </p:cNvSpPr>
          <p:nvPr/>
        </p:nvSpPr>
        <p:spPr bwMode="auto">
          <a:xfrm>
            <a:off x="1547813" y="1916113"/>
            <a:ext cx="51435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it-IT" sz="2000">
              <a:latin typeface="Arial" charset="0"/>
            </a:endParaRPr>
          </a:p>
        </p:txBody>
      </p:sp>
      <p:sp>
        <p:nvSpPr>
          <p:cNvPr id="40968" name="Text Box 10"/>
          <p:cNvSpPr txBox="1">
            <a:spLocks noChangeArrowheads="1"/>
          </p:cNvSpPr>
          <p:nvPr/>
        </p:nvSpPr>
        <p:spPr bwMode="auto">
          <a:xfrm>
            <a:off x="539750" y="1335088"/>
            <a:ext cx="51435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it-IT" sz="2000">
              <a:latin typeface="Arial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1862-2952-4995-AC88-A29FFD1A360E}" type="slidenum">
              <a:rPr lang="it-IT" smtClean="0"/>
              <a:pPr>
                <a:defRPr/>
              </a:pPr>
              <a:t>31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fig3-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349500"/>
            <a:ext cx="38481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755650" y="476250"/>
            <a:ext cx="72723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3) A CONCENTRAZIONI DELL’ORDINE DI 1 MOLALE O PIÙ  </a:t>
            </a:r>
            <a:r>
              <a:rPr lang="it-IT" sz="2000" b="1">
                <a:latin typeface="Arial" charset="0"/>
              </a:rPr>
              <a:t> </a:t>
            </a:r>
            <a:r>
              <a:rPr lang="it-IT" sz="2000">
                <a:latin typeface="Arial" charset="0"/>
                <a:sym typeface="Symbol" pitchFamily="18" charset="2"/>
              </a:rPr>
              <a:t></a:t>
            </a:r>
            <a:r>
              <a:rPr lang="it-IT" sz="2000" baseline="-25000">
                <a:latin typeface="Arial" charset="0"/>
                <a:sym typeface="Symbol" pitchFamily="18" charset="2"/>
              </a:rPr>
              <a:t></a:t>
            </a:r>
            <a:r>
              <a:rPr lang="it-IT" sz="2000" b="1">
                <a:latin typeface="Arial" charset="0"/>
              </a:rPr>
              <a:t> </a:t>
            </a:r>
            <a:r>
              <a:rPr lang="it-IT" sz="2000">
                <a:latin typeface="Arial" charset="0"/>
              </a:rPr>
              <a:t>RAGGIUNGE UN MINIMO E POI CRESCE ANCHE A VALORI &gt; 1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1862-2952-4995-AC88-A29FFD1A360E}" type="slidenum">
              <a:rPr lang="it-IT" smtClean="0"/>
              <a:pPr>
                <a:defRPr/>
              </a:pPr>
              <a:t>32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fig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4813"/>
            <a:ext cx="5327650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1862-2952-4995-AC88-A29FFD1A360E}" type="slidenum">
              <a:rPr lang="it-IT" smtClean="0"/>
              <a:pPr>
                <a:defRPr/>
              </a:pPr>
              <a:t>33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001" name="Group 377"/>
          <p:cNvGraphicFramePr>
            <a:graphicFrameLocks noGrp="1"/>
          </p:cNvGraphicFramePr>
          <p:nvPr/>
        </p:nvGraphicFramePr>
        <p:xfrm>
          <a:off x="755650" y="1341438"/>
          <a:ext cx="7416800" cy="2316272"/>
        </p:xfrm>
        <a:graphic>
          <a:graphicData uri="http://schemas.openxmlformats.org/drawingml/2006/table">
            <a:tbl>
              <a:tblPr/>
              <a:tblGrid>
                <a:gridCol w="938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55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5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1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1:1 </a:t>
                      </a: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HCl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conc </a:t>
                      </a: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molale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0.0001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0.0002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E7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0.0005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B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6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A5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</a:t>
                      </a:r>
                      <a:r>
                        <a:rPr kumimoji="0" lang="it-I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sper</a:t>
                      </a:r>
                      <a:endParaRPr kumimoji="0" lang="it-IT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0.9891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0.9842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E7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0.9752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B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0.9656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6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0.9521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A5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</a:t>
                      </a:r>
                      <a:r>
                        <a:rPr kumimoji="0" lang="it-I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calc</a:t>
                      </a:r>
                      <a:endParaRPr kumimoji="0" lang="it-IT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0.9883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0.9835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E7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0.9740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B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0.9634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6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0.9487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A5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err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E7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-0.12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B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-0.23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6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-0.36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A5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4076" name="Rectangle 189"/>
          <p:cNvSpPr>
            <a:spLocks noChangeArrowheads="1"/>
          </p:cNvSpPr>
          <p:nvPr/>
        </p:nvSpPr>
        <p:spPr bwMode="auto">
          <a:xfrm>
            <a:off x="1042988" y="476250"/>
            <a:ext cx="67929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2000" b="1">
                <a:latin typeface="Arial" charset="0"/>
              </a:rPr>
              <a:t>Confronto tra dati sperimentali e calcolati con la legge </a:t>
            </a:r>
          </a:p>
          <a:p>
            <a:r>
              <a:rPr lang="it-IT" sz="2000" b="1">
                <a:latin typeface="Arial" charset="0"/>
              </a:rPr>
              <a:t>limite di Debye Hückel</a:t>
            </a:r>
          </a:p>
        </p:txBody>
      </p:sp>
      <p:graphicFrame>
        <p:nvGraphicFramePr>
          <p:cNvPr id="27002" name="Group 378"/>
          <p:cNvGraphicFramePr>
            <a:graphicFrameLocks noGrp="1"/>
          </p:cNvGraphicFramePr>
          <p:nvPr/>
        </p:nvGraphicFramePr>
        <p:xfrm>
          <a:off x="755650" y="3716338"/>
          <a:ext cx="7416800" cy="2316272"/>
        </p:xfrm>
        <a:graphic>
          <a:graphicData uri="http://schemas.openxmlformats.org/drawingml/2006/table">
            <a:tbl>
              <a:tblPr/>
              <a:tblGrid>
                <a:gridCol w="938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1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2:1 CaCl</a:t>
                      </a:r>
                      <a:r>
                        <a:rPr kumimoji="0" lang="it-IT" sz="2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conc</a:t>
                      </a: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molale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0.0018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0.0061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0.0095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</a:t>
                      </a: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sper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0.8588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0.7745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0.7361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</a:t>
                      </a: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calc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0.8411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0.7271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0.6719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err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-2.01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-6.12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-8.16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1862-2952-4995-AC88-A29FFD1A360E}" type="slidenum">
              <a:rPr lang="it-IT" smtClean="0"/>
              <a:pPr>
                <a:defRPr/>
              </a:pPr>
              <a:t>34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684" name="Group 988"/>
          <p:cNvGraphicFramePr>
            <a:graphicFrameLocks noGrp="1"/>
          </p:cNvGraphicFramePr>
          <p:nvPr/>
        </p:nvGraphicFramePr>
        <p:xfrm>
          <a:off x="971550" y="692150"/>
          <a:ext cx="5113338" cy="2316272"/>
        </p:xfrm>
        <a:graphic>
          <a:graphicData uri="http://schemas.openxmlformats.org/drawingml/2006/table">
            <a:tbl>
              <a:tblPr/>
              <a:tblGrid>
                <a:gridCol w="107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6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1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2:2</a:t>
                      </a: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CdSO</a:t>
                      </a:r>
                      <a:r>
                        <a:rPr kumimoji="0" lang="it-IT" sz="2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conc</a:t>
                      </a: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molale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0.0005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</a:t>
                      </a: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sper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0.774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0.697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0.476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</a:t>
                      </a: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calc</a:t>
                      </a: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0.810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0.742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0.514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err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4.65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6.46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7.98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1862-2952-4995-AC88-A29FFD1A360E}" type="slidenum">
              <a:rPr lang="it-IT" smtClean="0"/>
              <a:pPr>
                <a:defRPr/>
              </a:pPr>
              <a:t>35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736"/>
          <p:cNvSpPr txBox="1">
            <a:spLocks noChangeArrowheads="1"/>
          </p:cNvSpPr>
          <p:nvPr/>
        </p:nvSpPr>
        <p:spPr bwMode="auto">
          <a:xfrm>
            <a:off x="684213" y="836613"/>
            <a:ext cx="6911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>
                <a:solidFill>
                  <a:srgbClr val="FF0000"/>
                </a:solidFill>
                <a:latin typeface="Arial" charset="0"/>
              </a:rPr>
              <a:t>MODIFICA  AL MODELLO LIMITE </a:t>
            </a:r>
          </a:p>
        </p:txBody>
      </p:sp>
      <p:sp>
        <p:nvSpPr>
          <p:cNvPr id="46083" name="Text Box 737"/>
          <p:cNvSpPr txBox="1">
            <a:spLocks noChangeArrowheads="1"/>
          </p:cNvSpPr>
          <p:nvPr/>
        </p:nvSpPr>
        <p:spPr bwMode="auto">
          <a:xfrm>
            <a:off x="755650" y="1628775"/>
            <a:ext cx="75612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2000">
                <a:latin typeface="Arial" charset="0"/>
              </a:rPr>
              <a:t>1) GLI IONI NON SONO PUNTIFORMI</a:t>
            </a:r>
          </a:p>
          <a:p>
            <a:pPr eaLnBrk="1" hangingPunct="1"/>
            <a:r>
              <a:rPr lang="it-IT" sz="2000">
                <a:latin typeface="Arial" charset="0"/>
              </a:rPr>
              <a:t>2) SI RISOLVONO LE EQUAZIONI SENZA SEMPLIFICAZIONI </a:t>
            </a:r>
          </a:p>
        </p:txBody>
      </p:sp>
      <p:sp>
        <p:nvSpPr>
          <p:cNvPr id="46084" name="Text Box 738"/>
          <p:cNvSpPr txBox="1">
            <a:spLocks noChangeArrowheads="1"/>
          </p:cNvSpPr>
          <p:nvPr/>
        </p:nvSpPr>
        <p:spPr bwMode="auto">
          <a:xfrm>
            <a:off x="755650" y="2636838"/>
            <a:ext cx="75612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2000">
                <a:latin typeface="Arial" charset="0"/>
              </a:rPr>
              <a:t>3) INTRODUZIONE DI PARAMETRO SPERIMENTALE  </a:t>
            </a:r>
            <a:r>
              <a:rPr lang="it-IT" sz="2000" b="1">
                <a:solidFill>
                  <a:srgbClr val="0000FF"/>
                </a:solidFill>
                <a:latin typeface="Arial" charset="0"/>
              </a:rPr>
              <a:t>a</a:t>
            </a:r>
            <a:r>
              <a:rPr lang="it-IT" sz="2000">
                <a:latin typeface="Arial" charset="0"/>
              </a:rPr>
              <a:t> CHE TIENE CONTO DELLA DISTANZA INTERIONICA + MOLECOLE DI H</a:t>
            </a:r>
            <a:r>
              <a:rPr lang="it-IT" sz="2000" baseline="-25000">
                <a:latin typeface="Arial" charset="0"/>
              </a:rPr>
              <a:t>2</a:t>
            </a:r>
            <a:r>
              <a:rPr lang="it-IT" sz="2000">
                <a:latin typeface="Arial" charset="0"/>
              </a:rPr>
              <a:t>O</a:t>
            </a:r>
            <a:endParaRPr lang="it-IT" sz="2000" b="1">
              <a:latin typeface="Arial" charset="0"/>
            </a:endParaRPr>
          </a:p>
          <a:p>
            <a:pPr eaLnBrk="1" hangingPunct="1"/>
            <a:r>
              <a:rPr lang="it-IT" sz="2000" b="1">
                <a:solidFill>
                  <a:srgbClr val="0000FF"/>
                </a:solidFill>
                <a:latin typeface="Arial" charset="0"/>
              </a:rPr>
              <a:t>a</a:t>
            </a:r>
            <a:r>
              <a:rPr lang="it-IT" sz="2000">
                <a:latin typeface="Arial" charset="0"/>
              </a:rPr>
              <a:t> VARIA PER OGNI SALE E VALE 3-5 Å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1862-2952-4995-AC88-A29FFD1A360E}" type="slidenum">
              <a:rPr lang="it-IT" smtClean="0"/>
              <a:pPr>
                <a:defRPr/>
              </a:pPr>
              <a:t>36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90" descr="Fig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76250"/>
            <a:ext cx="3024187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392"/>
          <p:cNvSpPr>
            <a:spLocks noChangeArrowheads="1"/>
          </p:cNvSpPr>
          <p:nvPr/>
        </p:nvSpPr>
        <p:spPr bwMode="auto">
          <a:xfrm>
            <a:off x="0" y="3014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47108" name="Object 3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323497"/>
              </p:ext>
            </p:extLst>
          </p:nvPr>
        </p:nvGraphicFramePr>
        <p:xfrm>
          <a:off x="5199063" y="923925"/>
          <a:ext cx="2693987" cy="151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3" name="Equation" r:id="rId4" imgW="1485720" imgH="838080" progId="Equation.DSMT4">
                  <p:embed/>
                </p:oleObj>
              </mc:Choice>
              <mc:Fallback>
                <p:oleObj name="Equation" r:id="rId4" imgW="1485720" imgH="838080" progId="Equation.DSMT4">
                  <p:embed/>
                  <p:pic>
                    <p:nvPicPr>
                      <p:cNvPr id="0" name="Object 3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9063" y="923925"/>
                        <a:ext cx="2693987" cy="151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9" name="Rectangle 393"/>
          <p:cNvSpPr>
            <a:spLocks noChangeArrowheads="1"/>
          </p:cNvSpPr>
          <p:nvPr/>
        </p:nvSpPr>
        <p:spPr bwMode="auto">
          <a:xfrm>
            <a:off x="4427984" y="3046621"/>
            <a:ext cx="3813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it-IT" sz="2000">
                <a:latin typeface="Arial" charset="0"/>
              </a:rPr>
              <a:t>equaz. del modello esteso dello </a:t>
            </a:r>
          </a:p>
          <a:p>
            <a:r>
              <a:rPr lang="it-IT" sz="2000">
                <a:latin typeface="Arial" charset="0"/>
              </a:rPr>
              <a:t>ione non puntiforme </a:t>
            </a:r>
          </a:p>
        </p:txBody>
      </p:sp>
      <p:sp>
        <p:nvSpPr>
          <p:cNvPr id="47110" name="Rectangle 394"/>
          <p:cNvSpPr>
            <a:spLocks noChangeArrowheads="1"/>
          </p:cNvSpPr>
          <p:nvPr/>
        </p:nvSpPr>
        <p:spPr bwMode="auto">
          <a:xfrm>
            <a:off x="4427984" y="4126121"/>
            <a:ext cx="41052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2000">
                <a:latin typeface="Arial" charset="0"/>
              </a:rPr>
              <a:t>BUON ACCORDO PER </a:t>
            </a:r>
          </a:p>
          <a:p>
            <a:r>
              <a:rPr lang="it-IT" sz="2000">
                <a:latin typeface="Arial" charset="0"/>
              </a:rPr>
              <a:t>CONCENTRAZIONI FINO A 0.02 M PER NaCl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1862-2952-4995-AC88-A29FFD1A360E}" type="slidenum">
              <a:rPr lang="it-IT" smtClean="0"/>
              <a:pPr>
                <a:defRPr/>
              </a:pPr>
              <a:t>37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5" descr="fig3-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467995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7" descr="fig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773238"/>
            <a:ext cx="3263900" cy="423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 Box 8"/>
          <p:cNvSpPr txBox="1">
            <a:spLocks noChangeArrowheads="1"/>
          </p:cNvSpPr>
          <p:nvPr/>
        </p:nvSpPr>
        <p:spPr bwMode="auto">
          <a:xfrm>
            <a:off x="1979613" y="5734050"/>
            <a:ext cx="41036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600">
                <a:latin typeface="Arial" charset="0"/>
              </a:rPr>
              <a:t>confronto tra legge limite e legge estesa</a:t>
            </a:r>
          </a:p>
        </p:txBody>
      </p:sp>
      <p:graphicFrame>
        <p:nvGraphicFramePr>
          <p:cNvPr id="6" name="Object 3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783127"/>
              </p:ext>
            </p:extLst>
          </p:nvPr>
        </p:nvGraphicFramePr>
        <p:xfrm>
          <a:off x="5724128" y="332656"/>
          <a:ext cx="2740025" cy="151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46" name="Equation" r:id="rId5" imgW="1511280" imgH="838080" progId="Equation.DSMT4">
                  <p:embed/>
                </p:oleObj>
              </mc:Choice>
              <mc:Fallback>
                <p:oleObj name="Equation" r:id="rId5" imgW="151128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332656"/>
                        <a:ext cx="2740025" cy="151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1862-2952-4995-AC88-A29FFD1A360E}" type="slidenum">
              <a:rPr lang="it-IT" smtClean="0"/>
              <a:pPr>
                <a:defRPr/>
              </a:pPr>
              <a:t>38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tfig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33375"/>
            <a:ext cx="2841625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219580"/>
              </p:ext>
            </p:extLst>
          </p:nvPr>
        </p:nvGraphicFramePr>
        <p:xfrm>
          <a:off x="4954588" y="1125538"/>
          <a:ext cx="2693987" cy="151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68" name="Equation" r:id="rId4" imgW="1485720" imgH="838080" progId="Equation.DSMT4">
                  <p:embed/>
                </p:oleObj>
              </mc:Choice>
              <mc:Fallback>
                <p:oleObj name="Equation" r:id="rId4" imgW="148572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4588" y="1125538"/>
                        <a:ext cx="2693987" cy="151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1862-2952-4995-AC88-A29FFD1A360E}" type="slidenum">
              <a:rPr lang="it-IT" smtClean="0"/>
              <a:pPr>
                <a:defRPr/>
              </a:pPr>
              <a:t>39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755650" y="908050"/>
            <a:ext cx="77041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>
                <a:latin typeface="+mj-lt"/>
              </a:rPr>
              <a:t>Osservazioni di Lewis e </a:t>
            </a:r>
            <a:r>
              <a:rPr lang="it-IT" dirty="0" err="1">
                <a:latin typeface="+mj-lt"/>
              </a:rPr>
              <a:t>Randal</a:t>
            </a:r>
            <a:r>
              <a:rPr lang="it-IT" dirty="0">
                <a:latin typeface="+mj-lt"/>
              </a:rPr>
              <a:t> nel 1921 sul comportamento anomalo di alcuni elettroliti: </a:t>
            </a:r>
          </a:p>
          <a:p>
            <a:pPr eaLnBrk="1" hangingPunct="1">
              <a:spcBef>
                <a:spcPct val="50000"/>
              </a:spcBef>
            </a:pPr>
            <a:r>
              <a:rPr lang="it-IT" dirty="0">
                <a:latin typeface="+mj-lt"/>
              </a:rPr>
              <a:t>1) esistono elettroliti forti e deboli </a:t>
            </a:r>
          </a:p>
          <a:p>
            <a:pPr eaLnBrk="1" hangingPunct="1">
              <a:spcBef>
                <a:spcPct val="50000"/>
              </a:spcBef>
            </a:pPr>
            <a:r>
              <a:rPr lang="it-IT" dirty="0">
                <a:latin typeface="+mj-lt"/>
              </a:rPr>
              <a:t>2) introducono il concetto di attività ionica</a:t>
            </a:r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357563"/>
            <a:ext cx="19875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2987675" y="4724400"/>
            <a:ext cx="3600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/>
              <a:t>LEWIS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1862-2952-4995-AC88-A29FFD1A360E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323850" y="404813"/>
            <a:ext cx="75612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/>
              <a:t>Esistono altre equazioni derivate da quella limite: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/>
              <a:t>es. </a:t>
            </a:r>
          </a:p>
        </p:txBody>
      </p:sp>
      <p:graphicFrame>
        <p:nvGraphicFramePr>
          <p:cNvPr id="50179" name="Object 5"/>
          <p:cNvGraphicFramePr>
            <a:graphicFrameLocks noChangeAspect="1"/>
          </p:cNvGraphicFramePr>
          <p:nvPr/>
        </p:nvGraphicFramePr>
        <p:xfrm>
          <a:off x="395288" y="1341438"/>
          <a:ext cx="4745037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93" name="Equation" r:id="rId3" imgW="2794000" imgH="457200" progId="Equation.DSMT4">
                  <p:embed/>
                </p:oleObj>
              </mc:Choice>
              <mc:Fallback>
                <p:oleObj name="Equation" r:id="rId3" imgW="27940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341438"/>
                        <a:ext cx="4745037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0" name="Text Box 6"/>
          <p:cNvSpPr txBox="1">
            <a:spLocks noChangeArrowheads="1"/>
          </p:cNvSpPr>
          <p:nvPr/>
        </p:nvSpPr>
        <p:spPr bwMode="auto">
          <a:xfrm>
            <a:off x="395288" y="2565400"/>
            <a:ext cx="66246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/>
              <a:t>equazione di Huckel, valida fino a 1 M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1862-2952-4995-AC88-A29FFD1A360E}" type="slidenum">
              <a:rPr lang="it-IT" smtClean="0"/>
              <a:pPr>
                <a:defRPr/>
              </a:pPr>
              <a:t>40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5"/>
          <p:cNvSpPr txBox="1">
            <a:spLocks noChangeArrowheads="1"/>
          </p:cNvSpPr>
          <p:nvPr/>
        </p:nvSpPr>
        <p:spPr bwMode="auto">
          <a:xfrm>
            <a:off x="468313" y="549275"/>
            <a:ext cx="799465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AD ELEVATE CONC. 1 M </a:t>
            </a:r>
            <a:r>
              <a:rPr lang="it-IT" sz="2000" b="1">
                <a:latin typeface="Arial" charset="0"/>
              </a:rPr>
              <a:t> </a:t>
            </a:r>
            <a:r>
              <a:rPr lang="it-IT" sz="2000" b="1">
                <a:latin typeface="Arial" charset="0"/>
                <a:sym typeface="Symbol" pitchFamily="18" charset="2"/>
              </a:rPr>
              <a:t></a:t>
            </a:r>
            <a:r>
              <a:rPr lang="it-IT" sz="2000" b="1" baseline="-25000">
                <a:latin typeface="Arial" charset="0"/>
                <a:sym typeface="Symbol" pitchFamily="18" charset="2"/>
              </a:rPr>
              <a:t></a:t>
            </a:r>
            <a:r>
              <a:rPr lang="it-IT" sz="2000" b="1">
                <a:latin typeface="Arial" charset="0"/>
              </a:rPr>
              <a:t> </a:t>
            </a:r>
            <a:r>
              <a:rPr lang="it-IT" sz="2000">
                <a:latin typeface="Arial" charset="0"/>
              </a:rPr>
              <a:t>RAGGIUNGE UN MINIMO E POI CRESCE ANCHE A VALORI &gt; 1</a:t>
            </a:r>
          </a:p>
          <a:p>
            <a:pPr algn="just"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PERCHÉ ?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468313" y="2349500"/>
            <a:ext cx="81359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GLI IONI SI IDRATANO CON MOLECOLE DI H</a:t>
            </a:r>
            <a:r>
              <a:rPr lang="it-IT" sz="2000" baseline="-25000">
                <a:latin typeface="Arial" charset="0"/>
              </a:rPr>
              <a:t>2</a:t>
            </a:r>
            <a:r>
              <a:rPr lang="it-IT" sz="2000">
                <a:latin typeface="Arial" charset="0"/>
              </a:rPr>
              <a:t>O CHE DIVENTANO </a:t>
            </a:r>
            <a:r>
              <a:rPr lang="it-IT" sz="2000">
                <a:solidFill>
                  <a:srgbClr val="0000FF"/>
                </a:solidFill>
                <a:latin typeface="Arial" charset="0"/>
              </a:rPr>
              <a:t>INDISPONIBILI</a:t>
            </a:r>
            <a:r>
              <a:rPr lang="it-IT" sz="2000">
                <a:latin typeface="Arial" charset="0"/>
              </a:rPr>
              <a:t> A IDRATARE ALTRI IONI 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468313" y="3716338"/>
            <a:ext cx="8426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  <a:sym typeface="Symbol" pitchFamily="18" charset="2"/>
              </a:rPr>
              <a:t></a:t>
            </a:r>
            <a:r>
              <a:rPr lang="it-IT" sz="2000" baseline="-25000">
                <a:latin typeface="Arial" charset="0"/>
                <a:sym typeface="Symbol" pitchFamily="18" charset="2"/>
              </a:rPr>
              <a:t></a:t>
            </a:r>
            <a:r>
              <a:rPr lang="it-IT" sz="2000">
                <a:latin typeface="Arial" charset="0"/>
              </a:rPr>
              <a:t> è IL FATTORE CHE MOLTIPLICATO PER LA CONC TEORICA FORNISCE LA CONC. EFFETTIVA (ATTIVITÀ)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1862-2952-4995-AC88-A29FFD1A360E}" type="slidenum">
              <a:rPr lang="it-IT" smtClean="0"/>
              <a:pPr>
                <a:defRPr/>
              </a:pPr>
              <a:t>41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  <p:bldP spid="3175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7632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sz="2000">
              <a:latin typeface="Arial" charset="0"/>
            </a:endParaRPr>
          </a:p>
        </p:txBody>
      </p:sp>
      <p:sp>
        <p:nvSpPr>
          <p:cNvPr id="52227" name="Text Box 6"/>
          <p:cNvSpPr txBox="1">
            <a:spLocks noChangeArrowheads="1"/>
          </p:cNvSpPr>
          <p:nvPr/>
        </p:nvSpPr>
        <p:spPr bwMode="auto">
          <a:xfrm>
            <a:off x="468313" y="476250"/>
            <a:ext cx="8351837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2000">
                <a:latin typeface="Arial" charset="0"/>
              </a:rPr>
              <a:t>SE LA CONC. CRESCE, VENGONO SOTTRATTI DALLA SOLUZIONE MOLECOLE DI SOLVENTE CHE IDRATANO GLI IONI.</a:t>
            </a:r>
          </a:p>
          <a:p>
            <a:pPr eaLnBrk="1" hangingPunct="1"/>
            <a:endParaRPr lang="it-IT" sz="2000">
              <a:latin typeface="Arial" charset="0"/>
            </a:endParaRPr>
          </a:p>
          <a:p>
            <a:pPr eaLnBrk="1" hangingPunct="1"/>
            <a:r>
              <a:rPr lang="it-IT" sz="2000">
                <a:latin typeface="Arial" charset="0"/>
              </a:rPr>
              <a:t>DIMINUISCE LA DISPONIBILITÀ DI SOLVENTE LIBERO E CRESCE QUINDI LA CONCENTRAZIONE EFFETTIVA, CIOÈ CRESCE </a:t>
            </a:r>
            <a:r>
              <a:rPr lang="it-IT" sz="2000" b="1">
                <a:latin typeface="Arial" charset="0"/>
                <a:sym typeface="Symbol" pitchFamily="18" charset="2"/>
              </a:rPr>
              <a:t></a:t>
            </a:r>
            <a:r>
              <a:rPr lang="it-IT" sz="2000" b="1" baseline="-25000">
                <a:latin typeface="Arial" charset="0"/>
                <a:sym typeface="Symbol" pitchFamily="18" charset="2"/>
              </a:rPr>
              <a:t></a:t>
            </a:r>
            <a:r>
              <a:rPr lang="it-IT" sz="2000">
                <a:latin typeface="Arial" charset="0"/>
              </a:rPr>
              <a:t>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1862-2952-4995-AC88-A29FFD1A360E}" type="slidenum">
              <a:rPr lang="it-IT" smtClean="0"/>
              <a:pPr>
                <a:defRPr/>
              </a:pPr>
              <a:t>42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4"/>
          <p:cNvSpPr txBox="1">
            <a:spLocks noChangeArrowheads="1"/>
          </p:cNvSpPr>
          <p:nvPr/>
        </p:nvSpPr>
        <p:spPr bwMode="auto">
          <a:xfrm>
            <a:off x="684213" y="260350"/>
            <a:ext cx="7704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ESEMPIO PER NaCl     H</a:t>
            </a:r>
            <a:r>
              <a:rPr lang="it-IT" sz="2000" baseline="-25000">
                <a:latin typeface="Arial" charset="0"/>
              </a:rPr>
              <a:t>2</a:t>
            </a:r>
            <a:r>
              <a:rPr lang="it-IT" sz="2000">
                <a:latin typeface="Arial" charset="0"/>
              </a:rPr>
              <a:t>O SOLVATAZIONE = 7</a:t>
            </a:r>
          </a:p>
        </p:txBody>
      </p:sp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755650" y="908050"/>
            <a:ext cx="6769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IN 1 kg H</a:t>
            </a:r>
            <a:r>
              <a:rPr lang="it-IT" sz="2000" baseline="-25000">
                <a:latin typeface="Arial" charset="0"/>
              </a:rPr>
              <a:t>2</a:t>
            </a:r>
            <a:r>
              <a:rPr lang="it-IT" sz="2000">
                <a:latin typeface="Arial" charset="0"/>
              </a:rPr>
              <a:t>O 55.5 MOLI H</a:t>
            </a:r>
            <a:r>
              <a:rPr lang="it-IT" sz="2000" baseline="-25000">
                <a:latin typeface="Arial" charset="0"/>
              </a:rPr>
              <a:t>2</a:t>
            </a:r>
            <a:r>
              <a:rPr lang="it-IT" sz="2000">
                <a:latin typeface="Arial" charset="0"/>
              </a:rPr>
              <a:t>O</a:t>
            </a:r>
          </a:p>
        </p:txBody>
      </p:sp>
      <p:graphicFrame>
        <p:nvGraphicFramePr>
          <p:cNvPr id="33876" name="Group 84"/>
          <p:cNvGraphicFramePr>
            <a:graphicFrameLocks noGrp="1"/>
          </p:cNvGraphicFramePr>
          <p:nvPr/>
        </p:nvGraphicFramePr>
        <p:xfrm>
          <a:off x="1619250" y="1773238"/>
          <a:ext cx="6408738" cy="2378076"/>
        </p:xfrm>
        <a:graphic>
          <a:graphicData uri="http://schemas.openxmlformats.org/drawingml/2006/table">
            <a:tbl>
              <a:tblPr/>
              <a:tblGrid>
                <a:gridCol w="1554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0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3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96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  <a:tab pos="3060700" algn="ctr"/>
                          <a:tab pos="6119813" algn="r"/>
                        </a:tabLst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MOLI NaCl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  <a:tab pos="3060700" algn="ctr"/>
                          <a:tab pos="6119813" algn="r"/>
                        </a:tabLst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MOLI H</a:t>
                      </a:r>
                      <a:r>
                        <a:rPr kumimoji="0" lang="it-IT" sz="2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  <a:tab pos="3060700" algn="ctr"/>
                          <a:tab pos="6119813" algn="r"/>
                        </a:tabLst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IDRATAZ.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  <a:tab pos="3060700" algn="ctr"/>
                          <a:tab pos="6119813" algn="r"/>
                        </a:tabLst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MOLI H</a:t>
                      </a:r>
                      <a:r>
                        <a:rPr kumimoji="0" lang="it-IT" sz="2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 RESTANTI</a:t>
                      </a: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  <a:tab pos="3060700" algn="ctr"/>
                          <a:tab pos="6119813" algn="r"/>
                        </a:tabLst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 IDRATATI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  <a:tab pos="3060700" algn="ctr"/>
                          <a:tab pos="6119813" algn="r"/>
                        </a:tabLst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  <a:tab pos="3060700" algn="ctr"/>
                          <a:tab pos="6119813" algn="r"/>
                        </a:tabLst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0.07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  <a:tab pos="3060700" algn="ctr"/>
                          <a:tab pos="6119813" algn="r"/>
                        </a:tabLst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55.43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  <a:tab pos="3060700" algn="ctr"/>
                          <a:tab pos="6119813" algn="r"/>
                        </a:tabLst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  <a:tab pos="3060700" algn="ctr"/>
                          <a:tab pos="6119813" algn="r"/>
                        </a:tabLst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  <a:tab pos="3060700" algn="ctr"/>
                          <a:tab pos="6119813" algn="r"/>
                        </a:tabLst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48.5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  <a:tab pos="3060700" algn="ctr"/>
                          <a:tab pos="6119813" algn="r"/>
                        </a:tabLst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  <a:tab pos="3060700" algn="ctr"/>
                          <a:tab pos="6119813" algn="r"/>
                        </a:tabLst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  <a:tab pos="3060700" algn="ctr"/>
                          <a:tab pos="6119813" algn="r"/>
                        </a:tabLst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20.43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1862-2952-4995-AC88-A29FFD1A360E}" type="slidenum">
              <a:rPr lang="it-IT" smtClean="0"/>
              <a:pPr>
                <a:defRPr/>
              </a:pPr>
              <a:t>43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900113" y="549275"/>
            <a:ext cx="7127875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sz="2000">
                <a:latin typeface="Arial" charset="0"/>
              </a:rPr>
              <a:t>Es: NaCl 5 MOLI/1 Kg H</a:t>
            </a:r>
            <a:r>
              <a:rPr lang="de-DE" sz="2000" baseline="-25000">
                <a:latin typeface="Arial" charset="0"/>
              </a:rPr>
              <a:t>2</a:t>
            </a:r>
            <a:r>
              <a:rPr lang="de-DE" sz="2000">
                <a:latin typeface="Arial" charset="0"/>
              </a:rPr>
              <a:t>O</a:t>
            </a:r>
            <a:endParaRPr lang="it-IT" sz="2000">
              <a:latin typeface="Arial" charset="0"/>
            </a:endParaRPr>
          </a:p>
          <a:p>
            <a:pPr eaLnBrk="1" hangingPunct="1"/>
            <a:r>
              <a:rPr lang="it-IT" sz="2000">
                <a:latin typeface="Arial" charset="0"/>
              </a:rPr>
              <a:t>CONC TEORICA </a:t>
            </a:r>
          </a:p>
          <a:p>
            <a:pPr eaLnBrk="1" hangingPunct="1"/>
            <a:r>
              <a:rPr lang="it-IT" sz="2000">
                <a:latin typeface="Arial" charset="0"/>
              </a:rPr>
              <a:t>5 MOLI DI NaCl IN 55,5 MOLI DI H</a:t>
            </a:r>
            <a:r>
              <a:rPr lang="it-IT" sz="2000" baseline="-25000">
                <a:latin typeface="Arial" charset="0"/>
              </a:rPr>
              <a:t>2</a:t>
            </a:r>
            <a:r>
              <a:rPr lang="it-IT" sz="2000">
                <a:latin typeface="Arial" charset="0"/>
              </a:rPr>
              <a:t>O</a:t>
            </a:r>
            <a:endParaRPr lang="it-IT" sz="2000" b="1">
              <a:latin typeface="Arial" charset="0"/>
            </a:endParaRPr>
          </a:p>
          <a:p>
            <a:pPr eaLnBrk="1" hangingPunct="1"/>
            <a:r>
              <a:rPr lang="it-IT" sz="2000" b="1">
                <a:latin typeface="Arial" charset="0"/>
              </a:rPr>
              <a:t>5 MOLALE</a:t>
            </a:r>
            <a:endParaRPr lang="it-IT" sz="2000">
              <a:latin typeface="Arial" charset="0"/>
            </a:endParaRPr>
          </a:p>
          <a:p>
            <a:pPr eaLnBrk="1" hangingPunct="1"/>
            <a:endParaRPr lang="it-IT" sz="2000">
              <a:latin typeface="Arial" charset="0"/>
            </a:endParaRPr>
          </a:p>
          <a:p>
            <a:pPr eaLnBrk="1" hangingPunct="1"/>
            <a:r>
              <a:rPr lang="it-IT" sz="2000">
                <a:latin typeface="Arial" charset="0"/>
              </a:rPr>
              <a:t>CONC EFFETTIVA O </a:t>
            </a:r>
            <a:r>
              <a:rPr lang="it-IT" sz="2000" b="1">
                <a:latin typeface="Arial" charset="0"/>
              </a:rPr>
              <a:t>ATTIVITÀ</a:t>
            </a:r>
            <a:endParaRPr lang="it-IT" sz="2000">
              <a:latin typeface="Arial" charset="0"/>
            </a:endParaRPr>
          </a:p>
          <a:p>
            <a:pPr eaLnBrk="1" hangingPunct="1"/>
            <a:r>
              <a:rPr lang="it-IT" sz="2000">
                <a:latin typeface="Arial" charset="0"/>
              </a:rPr>
              <a:t>5 MOLI DI NaCl IN 20.43 MOLI DI H</a:t>
            </a:r>
            <a:r>
              <a:rPr lang="it-IT" sz="2000" baseline="-25000">
                <a:latin typeface="Arial" charset="0"/>
              </a:rPr>
              <a:t>2</a:t>
            </a:r>
            <a:r>
              <a:rPr lang="it-IT" sz="2000">
                <a:latin typeface="Arial" charset="0"/>
              </a:rPr>
              <a:t>O</a:t>
            </a:r>
            <a:endParaRPr lang="it-IT" sz="2000" b="1">
              <a:latin typeface="Arial" charset="0"/>
            </a:endParaRPr>
          </a:p>
          <a:p>
            <a:pPr eaLnBrk="1" hangingPunct="1"/>
            <a:r>
              <a:rPr lang="it-IT" sz="2000" b="1">
                <a:latin typeface="Arial" charset="0"/>
              </a:rPr>
              <a:t>13.6 MOLALE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1862-2952-4995-AC88-A29FFD1A360E}" type="slidenum">
              <a:rPr lang="it-IT" smtClean="0"/>
              <a:pPr>
                <a:defRPr/>
              </a:pPr>
              <a:t>44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4"/>
          <p:cNvSpPr txBox="1">
            <a:spLocks noChangeArrowheads="1"/>
          </p:cNvSpPr>
          <p:nvPr/>
        </p:nvSpPr>
        <p:spPr bwMode="auto">
          <a:xfrm>
            <a:off x="539750" y="549275"/>
            <a:ext cx="76327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DATO CHE LA CONCENTRAZIONE TEORICA DI H</a:t>
            </a:r>
            <a:r>
              <a:rPr lang="it-IT" sz="2000" baseline="-25000">
                <a:latin typeface="Arial" charset="0"/>
              </a:rPr>
              <a:t>2</a:t>
            </a:r>
            <a:r>
              <a:rPr lang="it-IT" sz="2000">
                <a:latin typeface="Arial" charset="0"/>
              </a:rPr>
              <a:t>O È INFERIORE ALLA SUA REALE DISPONIBILITÀ, SI INTRODUCE ANCHE PER  H</a:t>
            </a:r>
            <a:r>
              <a:rPr lang="it-IT" sz="2000" baseline="-25000">
                <a:latin typeface="Arial" charset="0"/>
              </a:rPr>
              <a:t>2</a:t>
            </a:r>
            <a:r>
              <a:rPr lang="it-IT" sz="2000">
                <a:latin typeface="Arial" charset="0"/>
              </a:rPr>
              <a:t>O L’ATTIVITÀ a</a:t>
            </a:r>
            <a:r>
              <a:rPr lang="it-IT" sz="2000" baseline="-25000">
                <a:latin typeface="Arial" charset="0"/>
              </a:rPr>
              <a:t>w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39750" y="2349500"/>
            <a:ext cx="7775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ESPRESSIONE RISULTANTE COMPLICATA E CONTIENE a</a:t>
            </a:r>
            <a:r>
              <a:rPr lang="it-IT" sz="2000" baseline="-25000">
                <a:latin typeface="Arial" charset="0"/>
              </a:rPr>
              <a:t>w</a:t>
            </a:r>
            <a:r>
              <a:rPr lang="it-IT" sz="2000">
                <a:latin typeface="Arial" charset="0"/>
              </a:rPr>
              <a:t>, N° MOLECOLE DI H</a:t>
            </a:r>
            <a:r>
              <a:rPr lang="it-IT" sz="2000" baseline="-25000">
                <a:latin typeface="Arial" charset="0"/>
              </a:rPr>
              <a:t>2</a:t>
            </a:r>
            <a:r>
              <a:rPr lang="it-IT" sz="2000">
                <a:latin typeface="Arial" charset="0"/>
              </a:rPr>
              <a:t>O DI IDRATAZIONE PER OGNI IONE....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1862-2952-4995-AC88-A29FFD1A360E}" type="slidenum">
              <a:rPr lang="it-IT" smtClean="0"/>
              <a:pPr>
                <a:defRPr/>
              </a:pPr>
              <a:t>45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4"/>
          <p:cNvSpPr txBox="1">
            <a:spLocks noChangeArrowheads="1"/>
          </p:cNvSpPr>
          <p:nvPr/>
        </p:nvSpPr>
        <p:spPr bwMode="auto">
          <a:xfrm>
            <a:off x="4356100" y="260350"/>
            <a:ext cx="36004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CURVA TEORICA HA UN MINIMO E SI TROVA UN BUON ACCORDO CON DATI SPERIMENTALI PER CONCENTRAZIONI FINO A 5 MOLALE </a:t>
            </a:r>
          </a:p>
        </p:txBody>
      </p:sp>
      <p:pic>
        <p:nvPicPr>
          <p:cNvPr id="56323" name="Picture 5" descr="fig_3-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0"/>
            <a:ext cx="4148137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1862-2952-4995-AC88-A29FFD1A360E}" type="slidenum">
              <a:rPr lang="it-IT" smtClean="0"/>
              <a:pPr>
                <a:defRPr/>
              </a:pPr>
              <a:t>46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4"/>
          <p:cNvSpPr txBox="1">
            <a:spLocks noChangeArrowheads="1"/>
          </p:cNvSpPr>
          <p:nvPr/>
        </p:nvSpPr>
        <p:spPr bwMode="auto">
          <a:xfrm>
            <a:off x="971550" y="476250"/>
            <a:ext cx="7561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Es. di equazione di D-H estesa</a:t>
            </a:r>
          </a:p>
        </p:txBody>
      </p:sp>
      <p:sp>
        <p:nvSpPr>
          <p:cNvPr id="57347" name="Rectangle 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57348" name="Object 5"/>
          <p:cNvGraphicFramePr>
            <a:graphicFrameLocks noChangeAspect="1"/>
          </p:cNvGraphicFramePr>
          <p:nvPr/>
        </p:nvGraphicFramePr>
        <p:xfrm>
          <a:off x="395288" y="1700213"/>
          <a:ext cx="8210550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61" name="Equation" r:id="rId3" imgW="4495800" imgH="469900" progId="Equation.DSMT4">
                  <p:embed/>
                </p:oleObj>
              </mc:Choice>
              <mc:Fallback>
                <p:oleObj name="Equation" r:id="rId3" imgW="4495800" imgH="469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700213"/>
                        <a:ext cx="8210550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1862-2952-4995-AC88-A29FFD1A360E}" type="slidenum">
              <a:rPr lang="it-IT" smtClean="0"/>
              <a:pPr>
                <a:defRPr/>
              </a:pPr>
              <a:t>47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4"/>
          <p:cNvSpPr txBox="1">
            <a:spLocks noChangeArrowheads="1"/>
          </p:cNvSpPr>
          <p:nvPr/>
        </p:nvSpPr>
        <p:spPr bwMode="auto">
          <a:xfrm>
            <a:off x="611188" y="2525713"/>
            <a:ext cx="7848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/>
              <a:t>causa: </a:t>
            </a:r>
            <a:r>
              <a:rPr lang="it-IT" dirty="0" smtClean="0"/>
              <a:t>confinamento </a:t>
            </a:r>
            <a:r>
              <a:rPr lang="it-IT" dirty="0"/>
              <a:t>delle molecole di H</a:t>
            </a:r>
            <a:r>
              <a:rPr lang="it-IT" baseline="-25000" dirty="0"/>
              <a:t>2</a:t>
            </a:r>
            <a:r>
              <a:rPr lang="it-IT" dirty="0"/>
              <a:t>O vicino agli ioni e la loro indisponibilità a solvatare altre molecole.</a:t>
            </a:r>
          </a:p>
          <a:p>
            <a:pPr eaLnBrk="1" hangingPunct="1">
              <a:spcBef>
                <a:spcPct val="50000"/>
              </a:spcBef>
            </a:pPr>
            <a:r>
              <a:rPr lang="it-IT" dirty="0"/>
              <a:t>È adoperato per far diminuire la solubilità dei </a:t>
            </a:r>
            <a:r>
              <a:rPr lang="it-IT" dirty="0">
                <a:solidFill>
                  <a:srgbClr val="FF0000"/>
                </a:solidFill>
              </a:rPr>
              <a:t>non elettroliti</a:t>
            </a:r>
            <a:r>
              <a:rPr lang="it-IT" dirty="0"/>
              <a:t> e farli precipitare facilmente.</a:t>
            </a:r>
          </a:p>
        </p:txBody>
      </p:sp>
      <p:sp>
        <p:nvSpPr>
          <p:cNvPr id="58371" name="Text Box 6"/>
          <p:cNvSpPr txBox="1">
            <a:spLocks noChangeArrowheads="1"/>
          </p:cNvSpPr>
          <p:nvPr/>
        </p:nvSpPr>
        <p:spPr bwMode="auto">
          <a:xfrm>
            <a:off x="611188" y="549275"/>
            <a:ext cx="7705725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/>
              <a:t>SALTING OUT</a:t>
            </a:r>
          </a:p>
          <a:p>
            <a:pPr eaLnBrk="1" hangingPunct="1">
              <a:spcBef>
                <a:spcPct val="50000"/>
              </a:spcBef>
            </a:pPr>
            <a:r>
              <a:rPr lang="it-IT"/>
              <a:t>aggiunta di ioni fa diminuire la solubilità dei non elettroliti presenti.</a:t>
            </a:r>
          </a:p>
        </p:txBody>
      </p:sp>
      <p:sp>
        <p:nvSpPr>
          <p:cNvPr id="58372" name="Text Box 7"/>
          <p:cNvSpPr txBox="1">
            <a:spLocks noChangeArrowheads="1"/>
          </p:cNvSpPr>
          <p:nvPr/>
        </p:nvSpPr>
        <p:spPr bwMode="auto">
          <a:xfrm>
            <a:off x="611188" y="4652963"/>
            <a:ext cx="6767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/>
              <a:t>Si sfrutta a es. per far precipitare le proteine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1862-2952-4995-AC88-A29FFD1A360E}" type="slidenum">
              <a:rPr lang="it-IT" smtClean="0"/>
              <a:pPr>
                <a:defRPr/>
              </a:pPr>
              <a:t>48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4"/>
          <p:cNvSpPr txBox="1">
            <a:spLocks noChangeArrowheads="1"/>
          </p:cNvSpPr>
          <p:nvPr/>
        </p:nvSpPr>
        <p:spPr bwMode="auto">
          <a:xfrm>
            <a:off x="539750" y="2093913"/>
            <a:ext cx="7848600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/>
              <a:t>causa: forze di dispersione tra le molecole di H</a:t>
            </a:r>
            <a:r>
              <a:rPr lang="it-IT" baseline="-25000" dirty="0"/>
              <a:t>2</a:t>
            </a:r>
            <a:r>
              <a:rPr lang="it-IT" dirty="0"/>
              <a:t>O e i non elettroliti dominano sulle forze tra H</a:t>
            </a:r>
            <a:r>
              <a:rPr lang="it-IT" baseline="-25000" dirty="0"/>
              <a:t>2</a:t>
            </a:r>
            <a:r>
              <a:rPr lang="it-IT" dirty="0"/>
              <a:t>O ed elettroliti.</a:t>
            </a:r>
          </a:p>
          <a:p>
            <a:pPr eaLnBrk="1" hangingPunct="1">
              <a:spcBef>
                <a:spcPct val="50000"/>
              </a:spcBef>
            </a:pPr>
            <a:r>
              <a:rPr lang="it-IT" dirty="0"/>
              <a:t>Si manifesta con molecole di non elettroliti e ioni  di grandi dimensioni.</a:t>
            </a:r>
          </a:p>
        </p:txBody>
      </p:sp>
      <p:sp>
        <p:nvSpPr>
          <p:cNvPr id="59395" name="Text Box 5"/>
          <p:cNvSpPr txBox="1">
            <a:spLocks noChangeArrowheads="1"/>
          </p:cNvSpPr>
          <p:nvPr/>
        </p:nvSpPr>
        <p:spPr bwMode="auto">
          <a:xfrm>
            <a:off x="539750" y="404813"/>
            <a:ext cx="7705725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/>
              <a:t>SALTING IN</a:t>
            </a:r>
          </a:p>
          <a:p>
            <a:pPr eaLnBrk="1" hangingPunct="1">
              <a:spcBef>
                <a:spcPct val="50000"/>
              </a:spcBef>
            </a:pPr>
            <a:r>
              <a:rPr lang="it-IT"/>
              <a:t>aggiunta di ioni fa aumentare la solubilità dei non elettroliti presenti.</a:t>
            </a:r>
          </a:p>
        </p:txBody>
      </p:sp>
      <p:sp>
        <p:nvSpPr>
          <p:cNvPr id="59396" name="Text Box 6"/>
          <p:cNvSpPr txBox="1">
            <a:spLocks noChangeArrowheads="1"/>
          </p:cNvSpPr>
          <p:nvPr/>
        </p:nvSpPr>
        <p:spPr bwMode="auto">
          <a:xfrm>
            <a:off x="539750" y="4183750"/>
            <a:ext cx="6840538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/>
              <a:t>Es. con cationi di sali di N quaternari</a:t>
            </a:r>
          </a:p>
          <a:p>
            <a:pPr eaLnBrk="1" hangingPunct="1">
              <a:spcBef>
                <a:spcPct val="50000"/>
              </a:spcBef>
            </a:pPr>
            <a:r>
              <a:rPr lang="it-IT" dirty="0" err="1"/>
              <a:t>NR</a:t>
            </a:r>
            <a:r>
              <a:rPr lang="it-IT" baseline="-25000" dirty="0" err="1"/>
              <a:t>4</a:t>
            </a:r>
            <a:r>
              <a:rPr lang="it-IT" baseline="30000" dirty="0"/>
              <a:t>+</a:t>
            </a:r>
            <a:r>
              <a:rPr lang="it-IT" dirty="0"/>
              <a:t> con R = metile, etile, butile</a:t>
            </a:r>
          </a:p>
          <a:p>
            <a:pPr eaLnBrk="1" hangingPunct="1">
              <a:spcBef>
                <a:spcPct val="50000"/>
              </a:spcBef>
            </a:pPr>
            <a:r>
              <a:rPr lang="it-IT" dirty="0">
                <a:solidFill>
                  <a:srgbClr val="FF0000"/>
                </a:solidFill>
              </a:rPr>
              <a:t>metile</a:t>
            </a:r>
            <a:r>
              <a:rPr lang="it-IT" dirty="0"/>
              <a:t> dà </a:t>
            </a:r>
            <a:r>
              <a:rPr lang="it-IT" dirty="0" err="1"/>
              <a:t>salting</a:t>
            </a:r>
            <a:r>
              <a:rPr lang="it-IT" dirty="0"/>
              <a:t> out perché piccolo</a:t>
            </a:r>
          </a:p>
          <a:p>
            <a:pPr eaLnBrk="1" hangingPunct="1">
              <a:spcBef>
                <a:spcPct val="50000"/>
              </a:spcBef>
            </a:pPr>
            <a:r>
              <a:rPr lang="it-IT" dirty="0">
                <a:solidFill>
                  <a:srgbClr val="0000FF"/>
                </a:solidFill>
              </a:rPr>
              <a:t>etile e butile</a:t>
            </a:r>
            <a:r>
              <a:rPr lang="it-IT" dirty="0"/>
              <a:t> danno </a:t>
            </a:r>
            <a:r>
              <a:rPr lang="it-IT" dirty="0" err="1"/>
              <a:t>salting</a:t>
            </a:r>
            <a:r>
              <a:rPr lang="it-IT" dirty="0"/>
              <a:t> in perché </a:t>
            </a:r>
            <a:r>
              <a:rPr lang="it-IT" dirty="0" smtClean="0"/>
              <a:t>grandi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1862-2952-4995-AC88-A29FFD1A360E}" type="slidenum">
              <a:rPr lang="it-IT" smtClean="0"/>
              <a:pPr>
                <a:defRPr/>
              </a:pPr>
              <a:t>49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49275"/>
            <a:ext cx="6697663" cy="572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1862-2952-4995-AC88-A29FFD1A360E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4"/>
          <p:cNvSpPr txBox="1">
            <a:spLocks noChangeArrowheads="1"/>
          </p:cNvSpPr>
          <p:nvPr/>
        </p:nvSpPr>
        <p:spPr bwMode="auto">
          <a:xfrm>
            <a:off x="684213" y="476250"/>
            <a:ext cx="784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METODI SPERIMENTALI PER DETERMINARE I COEFFICIENTI D’ATTIVITÀ IONICA MEDIA DEGLI ELETTROLITI </a:t>
            </a:r>
          </a:p>
        </p:txBody>
      </p:sp>
      <p:sp>
        <p:nvSpPr>
          <p:cNvPr id="60419" name="Text Box 5"/>
          <p:cNvSpPr txBox="1">
            <a:spLocks noChangeArrowheads="1"/>
          </p:cNvSpPr>
          <p:nvPr/>
        </p:nvSpPr>
        <p:spPr bwMode="auto">
          <a:xfrm>
            <a:off x="827088" y="1773238"/>
            <a:ext cx="7777162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2000">
                <a:solidFill>
                  <a:srgbClr val="0000FF"/>
                </a:solidFill>
                <a:latin typeface="Arial" charset="0"/>
              </a:rPr>
              <a:t>ATTIVITÀ DEL </a:t>
            </a:r>
            <a:r>
              <a:rPr lang="it-IT" sz="2000" b="1">
                <a:solidFill>
                  <a:srgbClr val="0000FF"/>
                </a:solidFill>
                <a:latin typeface="Arial" charset="0"/>
              </a:rPr>
              <a:t>SOLUTO</a:t>
            </a:r>
            <a:r>
              <a:rPr lang="it-IT" sz="2000" b="1">
                <a:latin typeface="Arial" charset="0"/>
              </a:rPr>
              <a:t> </a:t>
            </a:r>
          </a:p>
          <a:p>
            <a:pPr eaLnBrk="1" hangingPunct="1"/>
            <a:endParaRPr lang="it-IT" sz="2000" b="1">
              <a:latin typeface="Arial" charset="0"/>
            </a:endParaRPr>
          </a:p>
          <a:p>
            <a:pPr eaLnBrk="1" hangingPunct="1"/>
            <a:r>
              <a:rPr lang="it-IT" sz="2000">
                <a:latin typeface="Arial" charset="0"/>
              </a:rPr>
              <a:t>1) TENSIONE VAPORE SOLUTO VOLATILE</a:t>
            </a:r>
            <a:endParaRPr lang="it-IT" sz="2000" b="1">
              <a:latin typeface="Arial" charset="0"/>
            </a:endParaRPr>
          </a:p>
          <a:p>
            <a:pPr eaLnBrk="1" hangingPunct="1"/>
            <a:r>
              <a:rPr lang="it-IT" sz="2000" b="1">
                <a:latin typeface="Arial" charset="0"/>
              </a:rPr>
              <a:t>2) F.E.M. DI PILE SENZA TRASPORTO  (LA PIÙ IMPORTANTE)</a:t>
            </a:r>
            <a:endParaRPr lang="it-IT" sz="2000">
              <a:latin typeface="Arial" charset="0"/>
            </a:endParaRPr>
          </a:p>
          <a:p>
            <a:pPr eaLnBrk="1" hangingPunct="1"/>
            <a:r>
              <a:rPr lang="it-IT" sz="2000">
                <a:latin typeface="Arial" charset="0"/>
              </a:rPr>
              <a:t>3) “		   CON TRASPORTO		</a:t>
            </a:r>
          </a:p>
          <a:p>
            <a:pPr eaLnBrk="1" hangingPunct="1"/>
            <a:r>
              <a:rPr lang="it-IT" sz="2000">
                <a:latin typeface="Arial" charset="0"/>
              </a:rPr>
              <a:t>4) “		   CON MEMBRANA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1862-2952-4995-AC88-A29FFD1A360E}" type="slidenum">
              <a:rPr lang="it-IT" smtClean="0"/>
              <a:pPr>
                <a:defRPr/>
              </a:pPr>
              <a:t>50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4"/>
          <p:cNvSpPr txBox="1">
            <a:spLocks noChangeArrowheads="1"/>
          </p:cNvSpPr>
          <p:nvPr/>
        </p:nvSpPr>
        <p:spPr bwMode="auto">
          <a:xfrm>
            <a:off x="755650" y="1052513"/>
            <a:ext cx="74168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2000">
                <a:solidFill>
                  <a:srgbClr val="FF0000"/>
                </a:solidFill>
                <a:latin typeface="Arial" charset="0"/>
              </a:rPr>
              <a:t>ATTIVITÀ DEL </a:t>
            </a:r>
            <a:r>
              <a:rPr lang="it-IT" sz="2000" b="1">
                <a:solidFill>
                  <a:srgbClr val="FF0000"/>
                </a:solidFill>
                <a:latin typeface="Arial" charset="0"/>
              </a:rPr>
              <a:t>SOLVENTE</a:t>
            </a:r>
          </a:p>
          <a:p>
            <a:pPr eaLnBrk="1" hangingPunct="1"/>
            <a:endParaRPr lang="it-IT" sz="2000">
              <a:latin typeface="Arial" charset="0"/>
            </a:endParaRPr>
          </a:p>
          <a:p>
            <a:pPr eaLnBrk="1" hangingPunct="1"/>
            <a:r>
              <a:rPr lang="it-IT" sz="2000">
                <a:latin typeface="Arial" charset="0"/>
              </a:rPr>
              <a:t>5) TENSIONE VAPORE</a:t>
            </a:r>
          </a:p>
          <a:p>
            <a:pPr eaLnBrk="1" hangingPunct="1"/>
            <a:r>
              <a:rPr lang="it-IT" sz="2000">
                <a:latin typeface="Arial" charset="0"/>
              </a:rPr>
              <a:t>6) CRIOSCOPIA</a:t>
            </a:r>
          </a:p>
          <a:p>
            <a:pPr eaLnBrk="1" hangingPunct="1"/>
            <a:r>
              <a:rPr lang="it-IT" sz="2000">
                <a:latin typeface="Arial" charset="0"/>
              </a:rPr>
              <a:t>7) EBULLIOSCOPIA </a:t>
            </a:r>
          </a:p>
        </p:txBody>
      </p:sp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755650" y="3141663"/>
            <a:ext cx="7488238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2000" b="1">
                <a:solidFill>
                  <a:srgbClr val="FF00FF"/>
                </a:solidFill>
                <a:latin typeface="Arial" charset="0"/>
              </a:rPr>
              <a:t>VARIE</a:t>
            </a:r>
          </a:p>
          <a:p>
            <a:pPr eaLnBrk="1" hangingPunct="1"/>
            <a:endParaRPr lang="it-IT" sz="2000">
              <a:latin typeface="Arial" charset="0"/>
            </a:endParaRPr>
          </a:p>
          <a:p>
            <a:pPr eaLnBrk="1" hangingPunct="1"/>
            <a:r>
              <a:rPr lang="it-IT" sz="2000">
                <a:latin typeface="Arial" charset="0"/>
              </a:rPr>
              <a:t>8)   PRESSIONE OSMOTICA</a:t>
            </a:r>
          </a:p>
          <a:p>
            <a:pPr eaLnBrk="1" hangingPunct="1"/>
            <a:r>
              <a:rPr lang="it-IT" sz="2000">
                <a:latin typeface="Arial" charset="0"/>
              </a:rPr>
              <a:t>9)   SOLUBILITÀ</a:t>
            </a:r>
          </a:p>
          <a:p>
            <a:pPr eaLnBrk="1" hangingPunct="1"/>
            <a:r>
              <a:rPr lang="it-IT" sz="2000">
                <a:latin typeface="Arial" charset="0"/>
              </a:rPr>
              <a:t>10) RIPARTIZIONE</a:t>
            </a:r>
          </a:p>
          <a:p>
            <a:pPr eaLnBrk="1" hangingPunct="1"/>
            <a:r>
              <a:rPr lang="it-IT" sz="2000">
                <a:latin typeface="Arial" charset="0"/>
              </a:rPr>
              <a:t>11) DIFFUSIONE</a:t>
            </a:r>
          </a:p>
          <a:p>
            <a:pPr eaLnBrk="1" hangingPunct="1"/>
            <a:r>
              <a:rPr lang="it-IT" sz="2000">
                <a:latin typeface="Arial" charset="0"/>
              </a:rPr>
              <a:t>12) SEDIMENTAZIONE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1862-2952-4995-AC88-A29FFD1A360E}" type="slidenum">
              <a:rPr lang="it-IT" smtClean="0"/>
              <a:pPr>
                <a:defRPr/>
              </a:pPr>
              <a:t>51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4"/>
          <p:cNvSpPr txBox="1">
            <a:spLocks noChangeArrowheads="1"/>
          </p:cNvSpPr>
          <p:nvPr/>
        </p:nvSpPr>
        <p:spPr bwMode="auto">
          <a:xfrm>
            <a:off x="971550" y="333375"/>
            <a:ext cx="6408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2000" b="1"/>
              <a:t>ESEMPI ED ESERCIZI</a:t>
            </a:r>
          </a:p>
        </p:txBody>
      </p:sp>
      <p:sp>
        <p:nvSpPr>
          <p:cNvPr id="62467" name="Text Box 5"/>
          <p:cNvSpPr txBox="1">
            <a:spLocks noChangeArrowheads="1"/>
          </p:cNvSpPr>
          <p:nvPr/>
        </p:nvSpPr>
        <p:spPr bwMode="auto">
          <a:xfrm>
            <a:off x="468313" y="981075"/>
            <a:ext cx="7559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dirty="0"/>
              <a:t>Calcolare </a:t>
            </a:r>
            <a:r>
              <a:rPr lang="it-IT" sz="2000" dirty="0">
                <a:latin typeface="Symbol" pitchFamily="18" charset="2"/>
              </a:rPr>
              <a:t>g</a:t>
            </a:r>
            <a:r>
              <a:rPr lang="en-US" sz="2000" baseline="-25000" dirty="0">
                <a:cs typeface="Times New Roman" pitchFamily="18" charset="0"/>
              </a:rPr>
              <a:t>±</a:t>
            </a:r>
            <a:r>
              <a:rPr lang="it-IT" sz="2000" dirty="0"/>
              <a:t> ed a</a:t>
            </a:r>
            <a:r>
              <a:rPr lang="en-US" sz="2000" baseline="-25000" dirty="0">
                <a:cs typeface="Times New Roman" pitchFamily="18" charset="0"/>
              </a:rPr>
              <a:t>±</a:t>
            </a:r>
            <a:r>
              <a:rPr lang="it-IT" sz="2000" dirty="0"/>
              <a:t> di </a:t>
            </a:r>
            <a:r>
              <a:rPr lang="it-IT" sz="2000" dirty="0" err="1"/>
              <a:t>NaBr</a:t>
            </a:r>
            <a:r>
              <a:rPr lang="it-IT" sz="2000" dirty="0"/>
              <a:t> 5.00x10</a:t>
            </a:r>
            <a:r>
              <a:rPr lang="it-IT" sz="2000" baseline="30000" dirty="0"/>
              <a:t>-3</a:t>
            </a:r>
            <a:r>
              <a:rPr lang="it-IT" sz="2000" dirty="0"/>
              <a:t> m a 25°C</a:t>
            </a:r>
          </a:p>
        </p:txBody>
      </p:sp>
      <p:graphicFrame>
        <p:nvGraphicFramePr>
          <p:cNvPr id="634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286986"/>
              </p:ext>
            </p:extLst>
          </p:nvPr>
        </p:nvGraphicFramePr>
        <p:xfrm>
          <a:off x="147638" y="2349500"/>
          <a:ext cx="3521075" cy="156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67" name="Equation" r:id="rId3" imgW="2311200" imgH="1028520" progId="Equation.DSMT4">
                  <p:embed/>
                </p:oleObj>
              </mc:Choice>
              <mc:Fallback>
                <p:oleObj name="Equation" r:id="rId3" imgW="2311200" imgH="10285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8" y="2349500"/>
                        <a:ext cx="3521075" cy="156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1" name="Text Box 11"/>
          <p:cNvSpPr txBox="1">
            <a:spLocks noChangeArrowheads="1"/>
          </p:cNvSpPr>
          <p:nvPr/>
        </p:nvSpPr>
        <p:spPr bwMode="auto">
          <a:xfrm>
            <a:off x="755576" y="4725987"/>
            <a:ext cx="4103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sz="2000"/>
          </a:p>
        </p:txBody>
      </p:sp>
      <p:graphicFrame>
        <p:nvGraphicFramePr>
          <p:cNvPr id="6350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748648"/>
              </p:ext>
            </p:extLst>
          </p:nvPr>
        </p:nvGraphicFramePr>
        <p:xfrm>
          <a:off x="4536653" y="3140968"/>
          <a:ext cx="13668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68" name="Equation" r:id="rId5" imgW="736600" imgH="228600" progId="Equation.DSMT4">
                  <p:embed/>
                </p:oleObj>
              </mc:Choice>
              <mc:Fallback>
                <p:oleObj name="Equation" r:id="rId5" imgW="73660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6653" y="3140968"/>
                        <a:ext cx="1366837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4499992" y="3845421"/>
            <a:ext cx="36718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2000" dirty="0">
                <a:solidFill>
                  <a:srgbClr val="0000FF"/>
                </a:solidFill>
                <a:latin typeface="+mj-lt"/>
              </a:rPr>
              <a:t>Valore sperimentale: 0.927</a:t>
            </a:r>
          </a:p>
          <a:p>
            <a:r>
              <a:rPr lang="it-IT" sz="1400" dirty="0">
                <a:solidFill>
                  <a:srgbClr val="C00000"/>
                </a:solidFill>
                <a:latin typeface="+mj-lt"/>
              </a:rPr>
              <a:t>Errore </a:t>
            </a:r>
            <a:r>
              <a:rPr lang="it-IT" sz="1400" dirty="0" smtClean="0">
                <a:solidFill>
                  <a:srgbClr val="C00000"/>
                </a:solidFill>
                <a:latin typeface="+mj-lt"/>
              </a:rPr>
              <a:t>0.8 </a:t>
            </a:r>
            <a:r>
              <a:rPr lang="it-IT" sz="1400" dirty="0">
                <a:solidFill>
                  <a:srgbClr val="C00000"/>
                </a:solidFill>
                <a:latin typeface="+mj-lt"/>
              </a:rPr>
              <a:t>%</a:t>
            </a:r>
            <a:r>
              <a:rPr lang="it-IT" dirty="0">
                <a:solidFill>
                  <a:srgbClr val="0000FF"/>
                </a:solidFill>
                <a:latin typeface="+mj-lt"/>
              </a:rPr>
              <a:t> </a:t>
            </a:r>
          </a:p>
        </p:txBody>
      </p:sp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3002805" y="5281860"/>
            <a:ext cx="47529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b="1" dirty="0" smtClean="0"/>
              <a:t>a</a:t>
            </a:r>
            <a:r>
              <a:rPr lang="en-US" sz="2000" b="1" baseline="-25000" dirty="0" smtClean="0">
                <a:cs typeface="Times New Roman" pitchFamily="18" charset="0"/>
              </a:rPr>
              <a:t>±</a:t>
            </a:r>
            <a:r>
              <a:rPr lang="it-IT" sz="2000" b="1" dirty="0" smtClean="0"/>
              <a:t>  = </a:t>
            </a:r>
            <a:r>
              <a:rPr lang="it-IT" sz="2000" b="1" dirty="0" smtClean="0">
                <a:latin typeface="Symbol" pitchFamily="18" charset="2"/>
              </a:rPr>
              <a:t>g </a:t>
            </a:r>
            <a:r>
              <a:rPr lang="en-US" sz="2000" b="1" baseline="-25000" dirty="0" smtClean="0">
                <a:cs typeface="Times New Roman" pitchFamily="18" charset="0"/>
              </a:rPr>
              <a:t>±</a:t>
            </a:r>
            <a:r>
              <a:rPr lang="it-IT" sz="2000" b="1" dirty="0" smtClean="0"/>
              <a:t> m</a:t>
            </a:r>
            <a:r>
              <a:rPr lang="en-US" sz="2000" b="1" baseline="-25000" dirty="0">
                <a:cs typeface="Times New Roman" pitchFamily="18" charset="0"/>
              </a:rPr>
              <a:t> ±</a:t>
            </a:r>
            <a:r>
              <a:rPr lang="it-IT" sz="2000" b="1" dirty="0" smtClean="0"/>
              <a:t> = 4.60</a:t>
            </a:r>
            <a:r>
              <a:rPr lang="en-US" sz="2000" b="1" dirty="0" smtClean="0">
                <a:cs typeface="Times New Roman" pitchFamily="18" charset="0"/>
              </a:rPr>
              <a:t>×10</a:t>
            </a:r>
            <a:r>
              <a:rPr lang="en-US" sz="2000" b="1" baseline="30000" dirty="0" smtClean="0">
                <a:cs typeface="Times New Roman" pitchFamily="18" charset="0"/>
              </a:rPr>
              <a:t>-3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dirty="0" err="1" smtClean="0">
                <a:solidFill>
                  <a:srgbClr val="C00000"/>
                </a:solidFill>
                <a:cs typeface="Times New Roman" pitchFamily="18" charset="0"/>
              </a:rPr>
              <a:t>errore</a:t>
            </a:r>
            <a:r>
              <a:rPr lang="en-US" sz="1600" dirty="0" smtClean="0">
                <a:solidFill>
                  <a:srgbClr val="C00000"/>
                </a:solidFill>
                <a:cs typeface="Times New Roman" pitchFamily="18" charset="0"/>
              </a:rPr>
              <a:t> 0.8% </a:t>
            </a:r>
            <a:r>
              <a:rPr lang="en-US" sz="1600" dirty="0" err="1" smtClean="0">
                <a:solidFill>
                  <a:srgbClr val="C00000"/>
                </a:solidFill>
                <a:cs typeface="Times New Roman" pitchFamily="18" charset="0"/>
              </a:rPr>
              <a:t>rispetto</a:t>
            </a:r>
            <a:r>
              <a:rPr lang="en-US" sz="16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cs typeface="Times New Roman" pitchFamily="18" charset="0"/>
              </a:rPr>
              <a:t>alla</a:t>
            </a:r>
            <a:r>
              <a:rPr lang="en-US" sz="16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cs typeface="Times New Roman" pitchFamily="18" charset="0"/>
              </a:rPr>
              <a:t>concentrazione</a:t>
            </a:r>
            <a:endParaRPr lang="en-US" sz="1600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62475" name="Text Box 16"/>
          <p:cNvSpPr txBox="1">
            <a:spLocks noChangeArrowheads="1"/>
          </p:cNvSpPr>
          <p:nvPr/>
        </p:nvSpPr>
        <p:spPr bwMode="auto">
          <a:xfrm>
            <a:off x="2193925" y="8118475"/>
            <a:ext cx="3565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/>
              <a:t>Valore sperimentale: 0.927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283968" y="1988840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+mj-lt"/>
              </a:rPr>
              <a:t>log</a:t>
            </a:r>
            <a:r>
              <a:rPr lang="it-IT" dirty="0" smtClean="0">
                <a:latin typeface="+mj-lt"/>
                <a:sym typeface="Symbol"/>
              </a:rPr>
              <a:t></a:t>
            </a:r>
            <a:r>
              <a:rPr lang="it-IT" baseline="-25000" dirty="0" smtClean="0">
                <a:latin typeface="+mj-lt"/>
                <a:sym typeface="Symbol"/>
              </a:rPr>
              <a:t>±</a:t>
            </a:r>
            <a:r>
              <a:rPr lang="it-IT" dirty="0" smtClean="0">
                <a:latin typeface="+mj-lt"/>
                <a:sym typeface="Symbol"/>
              </a:rPr>
              <a:t> = -0.509  (5.00 10</a:t>
            </a:r>
            <a:r>
              <a:rPr lang="it-IT" baseline="30000" dirty="0" smtClean="0">
                <a:latin typeface="+mj-lt"/>
                <a:sym typeface="Symbol"/>
              </a:rPr>
              <a:t>-3</a:t>
            </a:r>
            <a:r>
              <a:rPr lang="it-IT" dirty="0" smtClean="0">
                <a:latin typeface="+mj-lt"/>
                <a:sym typeface="Symbol"/>
              </a:rPr>
              <a:t>)</a:t>
            </a:r>
            <a:r>
              <a:rPr lang="it-IT" baseline="30000" dirty="0" smtClean="0">
                <a:latin typeface="+mj-lt"/>
                <a:sym typeface="Symbol"/>
              </a:rPr>
              <a:t>1/2</a:t>
            </a:r>
            <a:endParaRPr lang="it-IT" baseline="30000" dirty="0">
              <a:latin typeface="+mj-lt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220072" y="2450505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+mj-lt"/>
              </a:rPr>
              <a:t>= -0.0360</a:t>
            </a:r>
            <a:endParaRPr lang="it-IT" dirty="0">
              <a:latin typeface="+mj-lt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39552" y="1701204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+mj-lt"/>
              </a:rPr>
              <a:t>log</a:t>
            </a:r>
            <a:r>
              <a:rPr lang="it-IT" dirty="0" smtClean="0">
                <a:latin typeface="+mj-lt"/>
                <a:sym typeface="Symbol"/>
              </a:rPr>
              <a:t></a:t>
            </a:r>
            <a:r>
              <a:rPr lang="it-IT" baseline="-25000" dirty="0" smtClean="0">
                <a:latin typeface="+mj-lt"/>
                <a:sym typeface="Symbol"/>
              </a:rPr>
              <a:t>±</a:t>
            </a:r>
            <a:r>
              <a:rPr lang="it-IT" dirty="0" smtClean="0">
                <a:latin typeface="+mj-lt"/>
                <a:sym typeface="Symbol"/>
              </a:rPr>
              <a:t> = -|</a:t>
            </a:r>
            <a:r>
              <a:rPr lang="it-IT" dirty="0" err="1" smtClean="0">
                <a:latin typeface="+mj-lt"/>
                <a:sym typeface="Symbol"/>
              </a:rPr>
              <a:t>z+z</a:t>
            </a:r>
            <a:r>
              <a:rPr lang="it-IT" dirty="0" smtClean="0">
                <a:latin typeface="+mj-lt"/>
                <a:sym typeface="Symbol"/>
              </a:rPr>
              <a:t>-|A I</a:t>
            </a:r>
            <a:r>
              <a:rPr lang="it-IT" baseline="30000" dirty="0" smtClean="0">
                <a:latin typeface="+mj-lt"/>
                <a:sym typeface="Symbol"/>
              </a:rPr>
              <a:t>1/2</a:t>
            </a:r>
            <a:endParaRPr lang="it-IT" baseline="30000" dirty="0">
              <a:latin typeface="+mj-lt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1862-2952-4995-AC88-A29FFD1A360E}" type="slidenum">
              <a:rPr lang="it-IT" smtClean="0"/>
              <a:pPr>
                <a:defRPr/>
              </a:pPr>
              <a:t>52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2" grpId="0"/>
      <p:bldP spid="63503" grpId="0"/>
      <p:bldP spid="2" grpId="0"/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4"/>
          <p:cNvSpPr txBox="1">
            <a:spLocks noChangeArrowheads="1"/>
          </p:cNvSpPr>
          <p:nvPr/>
        </p:nvSpPr>
        <p:spPr bwMode="auto">
          <a:xfrm>
            <a:off x="539750" y="404813"/>
            <a:ext cx="82819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>
                <a:latin typeface="Arial" charset="0"/>
              </a:rPr>
              <a:t>Influenza della presenza di ioni sulla solubilità di un sale poco solubile </a:t>
            </a:r>
            <a:r>
              <a:rPr lang="it-IT" dirty="0" err="1">
                <a:latin typeface="Arial" charset="0"/>
              </a:rPr>
              <a:t>AX</a:t>
            </a:r>
            <a:r>
              <a:rPr lang="it-IT" dirty="0">
                <a:latin typeface="Arial" charset="0"/>
              </a:rPr>
              <a:t> tralasciando l’effetto dello ione a comune 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3113054" y="1555106"/>
            <a:ext cx="22066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dirty="0">
                <a:latin typeface="Arial" charset="0"/>
              </a:rPr>
              <a:t>AX   </a:t>
            </a:r>
            <a:r>
              <a:rPr lang="en-GB" dirty="0" smtClean="0">
                <a:latin typeface="Arial" charset="0"/>
              </a:rPr>
              <a:t>     </a:t>
            </a:r>
            <a:r>
              <a:rPr lang="en-GB" dirty="0" smtClean="0">
                <a:latin typeface="Arial" charset="0"/>
                <a:sym typeface="tci1" pitchFamily="2" charset="2"/>
              </a:rPr>
              <a:t>A</a:t>
            </a:r>
            <a:r>
              <a:rPr lang="en-GB" baseline="30000" dirty="0">
                <a:latin typeface="Arial" charset="0"/>
                <a:sym typeface="tci1" pitchFamily="2" charset="2"/>
              </a:rPr>
              <a:t>+</a:t>
            </a:r>
            <a:r>
              <a:rPr lang="en-GB" dirty="0">
                <a:latin typeface="Arial" charset="0"/>
                <a:sym typeface="tci1" pitchFamily="2" charset="2"/>
              </a:rPr>
              <a:t> + X</a:t>
            </a:r>
            <a:r>
              <a:rPr lang="en-GB" baseline="30000" dirty="0">
                <a:latin typeface="Arial" charset="0"/>
                <a:sym typeface="tci1" pitchFamily="2" charset="2"/>
              </a:rPr>
              <a:t>-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1691680" y="3284984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GB">
                <a:latin typeface="Arial" charset="0"/>
              </a:rPr>
              <a:t>K</a:t>
            </a:r>
            <a:r>
              <a:rPr lang="en-GB" baseline="-25000">
                <a:latin typeface="Arial" charset="0"/>
              </a:rPr>
              <a:t>ps</a:t>
            </a:r>
            <a:r>
              <a:rPr lang="en-GB">
                <a:latin typeface="Arial" charset="0"/>
              </a:rPr>
              <a:t> = a</a:t>
            </a:r>
            <a:r>
              <a:rPr lang="en-GB" baseline="-25000">
                <a:latin typeface="Arial" charset="0"/>
              </a:rPr>
              <a:t>A+</a:t>
            </a:r>
            <a:r>
              <a:rPr lang="en-GB">
                <a:latin typeface="Arial" charset="0"/>
              </a:rPr>
              <a:t>a</a:t>
            </a:r>
            <a:r>
              <a:rPr lang="en-GB" baseline="-25000">
                <a:latin typeface="Arial" charset="0"/>
              </a:rPr>
              <a:t>X-</a:t>
            </a:r>
            <a:r>
              <a:rPr lang="en-GB">
                <a:latin typeface="Arial" charset="0"/>
              </a:rPr>
              <a:t>  = [A</a:t>
            </a:r>
            <a:r>
              <a:rPr lang="en-GB" baseline="30000">
                <a:latin typeface="Arial" charset="0"/>
              </a:rPr>
              <a:t>+</a:t>
            </a:r>
            <a:r>
              <a:rPr lang="en-GB">
                <a:latin typeface="Arial" charset="0"/>
              </a:rPr>
              <a:t>][X</a:t>
            </a:r>
            <a:r>
              <a:rPr lang="en-GB" baseline="30000">
                <a:latin typeface="Arial" charset="0"/>
              </a:rPr>
              <a:t>-</a:t>
            </a:r>
            <a:r>
              <a:rPr lang="en-GB">
                <a:latin typeface="Arial" charset="0"/>
              </a:rPr>
              <a:t>]</a:t>
            </a:r>
            <a:r>
              <a:rPr lang="it-IT">
                <a:latin typeface="Arial" charset="0"/>
                <a:sym typeface="Symbol" pitchFamily="18" charset="2"/>
              </a:rPr>
              <a:t></a:t>
            </a:r>
            <a:r>
              <a:rPr lang="en-GB" baseline="-25000">
                <a:latin typeface="Arial" charset="0"/>
              </a:rPr>
              <a:t>A+</a:t>
            </a:r>
            <a:r>
              <a:rPr lang="it-IT">
                <a:latin typeface="Arial" charset="0"/>
                <a:sym typeface="Symbol" pitchFamily="18" charset="2"/>
              </a:rPr>
              <a:t></a:t>
            </a:r>
            <a:r>
              <a:rPr lang="en-GB" baseline="-25000">
                <a:latin typeface="Arial" charset="0"/>
              </a:rPr>
              <a:t>X-</a:t>
            </a:r>
            <a:r>
              <a:rPr lang="en-GB">
                <a:latin typeface="Arial" charset="0"/>
              </a:rPr>
              <a:t> </a:t>
            </a:r>
            <a:r>
              <a:rPr lang="en-GB">
                <a:latin typeface="Arial" charset="0"/>
                <a:sym typeface="Symbol" pitchFamily="18" charset="2"/>
              </a:rPr>
              <a:t>= m</a:t>
            </a:r>
            <a:r>
              <a:rPr lang="en-GB" baseline="30000">
                <a:latin typeface="Arial" charset="0"/>
                <a:sym typeface="Symbol" pitchFamily="18" charset="2"/>
              </a:rPr>
              <a:t>2</a:t>
            </a:r>
            <a:r>
              <a:rPr lang="it-IT">
                <a:latin typeface="Arial" charset="0"/>
                <a:sym typeface="Symbol" pitchFamily="18" charset="2"/>
              </a:rPr>
              <a:t></a:t>
            </a:r>
            <a:r>
              <a:rPr lang="it-IT" b="1" baseline="-25000">
                <a:latin typeface="Arial" charset="0"/>
                <a:sym typeface="Symbol" pitchFamily="18" charset="2"/>
              </a:rPr>
              <a:t></a:t>
            </a:r>
            <a:r>
              <a:rPr lang="en-GB" baseline="30000">
                <a:latin typeface="Arial" charset="0"/>
              </a:rPr>
              <a:t>2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539750" y="4149725"/>
            <a:ext cx="7991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>
                <a:latin typeface="Arial" charset="0"/>
              </a:rPr>
              <a:t>Cosa succede se si aggiunge un altro sale in soluzione ? (</a:t>
            </a:r>
            <a:r>
              <a:rPr lang="it-IT" dirty="0">
                <a:solidFill>
                  <a:srgbClr val="FF0000"/>
                </a:solidFill>
                <a:latin typeface="Arial" charset="0"/>
              </a:rPr>
              <a:t>tralasciando effetto di ione comune o </a:t>
            </a:r>
            <a:r>
              <a:rPr lang="it-IT" dirty="0" smtClean="0">
                <a:solidFill>
                  <a:srgbClr val="FF0000"/>
                </a:solidFill>
                <a:latin typeface="Arial" charset="0"/>
              </a:rPr>
              <a:t>di complessazione</a:t>
            </a:r>
            <a:r>
              <a:rPr lang="it-IT" dirty="0">
                <a:latin typeface="Arial" charset="0"/>
              </a:rPr>
              <a:t>)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3779912" y="1738313"/>
            <a:ext cx="360040" cy="95250"/>
            <a:chOff x="4788024" y="3501008"/>
            <a:chExt cx="360040" cy="95250"/>
          </a:xfrm>
        </p:grpSpPr>
        <p:cxnSp>
          <p:nvCxnSpPr>
            <p:cNvPr id="3" name="Connettore 2 2"/>
            <p:cNvCxnSpPr/>
            <p:nvPr/>
          </p:nvCxnSpPr>
          <p:spPr>
            <a:xfrm>
              <a:off x="4788024" y="3501008"/>
              <a:ext cx="36004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2 8"/>
            <p:cNvCxnSpPr/>
            <p:nvPr/>
          </p:nvCxnSpPr>
          <p:spPr>
            <a:xfrm flipH="1">
              <a:off x="4788024" y="3596258"/>
              <a:ext cx="36004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asellaDiTesto 1"/>
          <p:cNvSpPr txBox="1"/>
          <p:nvPr/>
        </p:nvSpPr>
        <p:spPr>
          <a:xfrm>
            <a:off x="3532325" y="2349550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rial" charset="0"/>
              </a:rPr>
              <a:t>a</a:t>
            </a:r>
            <a:r>
              <a:rPr lang="it-IT" baseline="-25000" dirty="0">
                <a:latin typeface="Arial" charset="0"/>
              </a:rPr>
              <a:t>i</a:t>
            </a:r>
            <a:r>
              <a:rPr lang="it-IT" dirty="0">
                <a:latin typeface="Arial" charset="0"/>
              </a:rPr>
              <a:t> = [i]</a:t>
            </a:r>
            <a:r>
              <a:rPr lang="it-IT" dirty="0" err="1">
                <a:latin typeface="Symbol" panose="05050102010706020507" pitchFamily="18" charset="2"/>
              </a:rPr>
              <a:t>g</a:t>
            </a:r>
            <a:r>
              <a:rPr lang="it-IT" baseline="-25000" dirty="0" err="1">
                <a:latin typeface="Arial" charset="0"/>
              </a:rPr>
              <a:t>i</a:t>
            </a:r>
            <a:endParaRPr lang="it-IT" baseline="-25000" dirty="0">
              <a:latin typeface="Arial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1862-2952-4995-AC88-A29FFD1A360E}" type="slidenum">
              <a:rPr lang="it-IT" smtClean="0"/>
              <a:pPr>
                <a:defRPr/>
              </a:pPr>
              <a:t>53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  <p:bldP spid="40966" grpId="0"/>
      <p:bldP spid="4096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971550" y="3500438"/>
            <a:ext cx="74898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>
                <a:latin typeface="Arial" charset="0"/>
              </a:rPr>
              <a:t>Poiché K</a:t>
            </a:r>
            <a:r>
              <a:rPr lang="it-IT" b="1" baseline="-25000">
                <a:latin typeface="Arial" charset="0"/>
              </a:rPr>
              <a:t>ps</a:t>
            </a:r>
            <a:r>
              <a:rPr lang="it-IT" b="1">
                <a:latin typeface="Arial" charset="0"/>
              </a:rPr>
              <a:t> resta costante,</a:t>
            </a:r>
            <a:r>
              <a:rPr lang="it-IT">
                <a:latin typeface="Arial" charset="0"/>
              </a:rPr>
              <a:t> se varia </a:t>
            </a:r>
            <a:r>
              <a:rPr lang="it-IT" b="1">
                <a:solidFill>
                  <a:srgbClr val="0000FF"/>
                </a:solidFill>
                <a:sym typeface="Symbol" pitchFamily="18" charset="2"/>
              </a:rPr>
              <a:t></a:t>
            </a:r>
            <a:r>
              <a:rPr lang="it-IT"/>
              <a:t> </a:t>
            </a:r>
            <a:r>
              <a:rPr lang="it-IT">
                <a:latin typeface="Arial" charset="0"/>
              </a:rPr>
              <a:t>deve variare anche la solubilità del sale.</a:t>
            </a:r>
          </a:p>
        </p:txBody>
      </p:sp>
      <p:sp>
        <p:nvSpPr>
          <p:cNvPr id="64515" name="Text Box 5"/>
          <p:cNvSpPr txBox="1">
            <a:spLocks noChangeArrowheads="1"/>
          </p:cNvSpPr>
          <p:nvPr/>
        </p:nvSpPr>
        <p:spPr bwMode="auto">
          <a:xfrm>
            <a:off x="468313" y="836613"/>
            <a:ext cx="82089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dirty="0">
                <a:latin typeface="Arial" charset="0"/>
              </a:rPr>
              <a:t>A causa della presenza di secondo sale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b="1" dirty="0">
                <a:solidFill>
                  <a:srgbClr val="FF0000"/>
                </a:solidFill>
                <a:latin typeface="Arial" charset="0"/>
              </a:rPr>
              <a:t>varia </a:t>
            </a:r>
            <a:r>
              <a:rPr lang="it-IT" b="1" dirty="0" smtClean="0">
                <a:solidFill>
                  <a:srgbClr val="FF0000"/>
                </a:solidFill>
                <a:latin typeface="Arial" charset="0"/>
              </a:rPr>
              <a:t>la forza ionica I </a:t>
            </a:r>
            <a:r>
              <a:rPr lang="it-IT" b="1" dirty="0">
                <a:solidFill>
                  <a:srgbClr val="FF0000"/>
                </a:solidFill>
                <a:latin typeface="Arial" charset="0"/>
              </a:rPr>
              <a:t>della </a:t>
            </a:r>
            <a:r>
              <a:rPr lang="it-IT" b="1" dirty="0" smtClean="0">
                <a:solidFill>
                  <a:srgbClr val="FF0000"/>
                </a:solidFill>
                <a:latin typeface="Arial" charset="0"/>
              </a:rPr>
              <a:t>soluzione</a:t>
            </a:r>
            <a:endParaRPr lang="it-IT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1476375" y="5013325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GB">
                <a:latin typeface="Arial" charset="0"/>
              </a:rPr>
              <a:t>K</a:t>
            </a:r>
            <a:r>
              <a:rPr lang="en-GB" baseline="-25000">
                <a:latin typeface="Arial" charset="0"/>
              </a:rPr>
              <a:t>ps</a:t>
            </a:r>
            <a:r>
              <a:rPr lang="en-GB">
                <a:latin typeface="Arial" charset="0"/>
              </a:rPr>
              <a:t> = a</a:t>
            </a:r>
            <a:r>
              <a:rPr lang="en-GB" baseline="-25000">
                <a:latin typeface="Arial" charset="0"/>
              </a:rPr>
              <a:t>A+</a:t>
            </a:r>
            <a:r>
              <a:rPr lang="en-GB">
                <a:latin typeface="Arial" charset="0"/>
              </a:rPr>
              <a:t>a</a:t>
            </a:r>
            <a:r>
              <a:rPr lang="en-GB" baseline="-25000">
                <a:latin typeface="Arial" charset="0"/>
              </a:rPr>
              <a:t>X-</a:t>
            </a:r>
            <a:r>
              <a:rPr lang="en-GB">
                <a:latin typeface="Arial" charset="0"/>
              </a:rPr>
              <a:t>  = [A</a:t>
            </a:r>
            <a:r>
              <a:rPr lang="en-GB" baseline="30000">
                <a:latin typeface="Arial" charset="0"/>
              </a:rPr>
              <a:t>+</a:t>
            </a:r>
            <a:r>
              <a:rPr lang="en-GB">
                <a:latin typeface="Arial" charset="0"/>
              </a:rPr>
              <a:t>][X</a:t>
            </a:r>
            <a:r>
              <a:rPr lang="en-GB" baseline="30000">
                <a:latin typeface="Arial" charset="0"/>
              </a:rPr>
              <a:t>-</a:t>
            </a:r>
            <a:r>
              <a:rPr lang="en-GB">
                <a:latin typeface="Arial" charset="0"/>
              </a:rPr>
              <a:t>]</a:t>
            </a:r>
            <a:r>
              <a:rPr lang="it-IT">
                <a:latin typeface="Arial" charset="0"/>
                <a:sym typeface="Symbol" pitchFamily="18" charset="2"/>
              </a:rPr>
              <a:t></a:t>
            </a:r>
            <a:r>
              <a:rPr lang="en-GB" baseline="-25000">
                <a:latin typeface="Arial" charset="0"/>
              </a:rPr>
              <a:t>A+</a:t>
            </a:r>
            <a:r>
              <a:rPr lang="it-IT">
                <a:latin typeface="Arial" charset="0"/>
                <a:sym typeface="Symbol" pitchFamily="18" charset="2"/>
              </a:rPr>
              <a:t></a:t>
            </a:r>
            <a:r>
              <a:rPr lang="en-GB" baseline="-25000">
                <a:latin typeface="Arial" charset="0"/>
              </a:rPr>
              <a:t>X-</a:t>
            </a:r>
            <a:r>
              <a:rPr lang="en-GB">
                <a:latin typeface="Arial" charset="0"/>
              </a:rPr>
              <a:t> </a:t>
            </a:r>
            <a:r>
              <a:rPr lang="en-GB">
                <a:latin typeface="Arial" charset="0"/>
                <a:sym typeface="Symbol" pitchFamily="18" charset="2"/>
              </a:rPr>
              <a:t>= m</a:t>
            </a:r>
            <a:r>
              <a:rPr lang="en-GB" baseline="30000">
                <a:latin typeface="Arial" charset="0"/>
                <a:sym typeface="Symbol" pitchFamily="18" charset="2"/>
              </a:rPr>
              <a:t>2</a:t>
            </a:r>
            <a:r>
              <a:rPr lang="it-IT">
                <a:latin typeface="Arial" charset="0"/>
                <a:sym typeface="Symbol" pitchFamily="18" charset="2"/>
              </a:rPr>
              <a:t></a:t>
            </a:r>
            <a:r>
              <a:rPr lang="it-IT" b="1" baseline="-25000">
                <a:latin typeface="Arial" charset="0"/>
                <a:sym typeface="Symbol" pitchFamily="18" charset="2"/>
              </a:rPr>
              <a:t></a:t>
            </a:r>
            <a:r>
              <a:rPr lang="en-GB" baseline="30000">
                <a:latin typeface="Arial" charset="0"/>
              </a:rPr>
              <a:t>2</a:t>
            </a:r>
          </a:p>
        </p:txBody>
      </p:sp>
      <p:sp>
        <p:nvSpPr>
          <p:cNvPr id="2" name="Freccia a destra 1"/>
          <p:cNvSpPr/>
          <p:nvPr/>
        </p:nvSpPr>
        <p:spPr>
          <a:xfrm>
            <a:off x="2925738" y="2895326"/>
            <a:ext cx="720080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554058"/>
              </p:ext>
            </p:extLst>
          </p:nvPr>
        </p:nvGraphicFramePr>
        <p:xfrm>
          <a:off x="2746375" y="1790700"/>
          <a:ext cx="2987675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01" name="Equation" r:id="rId3" imgW="1434960" imgH="444240" progId="Equation.DSMT4">
                  <p:embed/>
                </p:oleObj>
              </mc:Choice>
              <mc:Fallback>
                <p:oleObj name="Equation" r:id="rId3" imgW="1434960" imgH="4442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75" y="1790700"/>
                        <a:ext cx="2987675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tangolo 3"/>
          <p:cNvSpPr/>
          <p:nvPr/>
        </p:nvSpPr>
        <p:spPr>
          <a:xfrm>
            <a:off x="4105275" y="2736502"/>
            <a:ext cx="1284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it-IT" b="1" dirty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varia 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1862-2952-4995-AC88-A29FFD1A360E}" type="slidenum">
              <a:rPr lang="it-IT" smtClean="0"/>
              <a:pPr>
                <a:defRPr/>
              </a:pPr>
              <a:t>54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/>
      <p:bldP spid="8295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284163" y="146050"/>
            <a:ext cx="82486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/>
              <a:t>La solubilità di AgCl in acqua a 25°C è 1.274 </a:t>
            </a:r>
            <a:r>
              <a:rPr lang="en-US">
                <a:cs typeface="Times New Roman" pitchFamily="18" charset="0"/>
              </a:rPr>
              <a:t>×</a:t>
            </a:r>
            <a:r>
              <a:rPr lang="it-IT"/>
              <a:t>10</a:t>
            </a:r>
            <a:r>
              <a:rPr lang="it-IT" baseline="30000"/>
              <a:t>-5</a:t>
            </a:r>
            <a:r>
              <a:rPr lang="it-IT"/>
              <a:t> mol kg</a:t>
            </a:r>
            <a:r>
              <a:rPr lang="it-IT" baseline="30000"/>
              <a:t>-1</a:t>
            </a:r>
            <a:r>
              <a:rPr lang="it-IT"/>
              <a:t>. </a:t>
            </a:r>
          </a:p>
          <a:p>
            <a:r>
              <a:rPr lang="it-IT"/>
              <a:t>1) Calcolate K</a:t>
            </a:r>
            <a:r>
              <a:rPr lang="it-IT" baseline="-25000"/>
              <a:t>T</a:t>
            </a:r>
            <a:r>
              <a:rPr lang="it-IT"/>
              <a:t> per la reaz. di dissociazione di AgCl.</a:t>
            </a:r>
          </a:p>
          <a:p>
            <a:r>
              <a:rPr lang="it-IT"/>
              <a:t>2) Calcolare la solubilità di AgCl in presenza di K</a:t>
            </a:r>
            <a:r>
              <a:rPr lang="it-IT" baseline="-25000"/>
              <a:t>2</a:t>
            </a:r>
            <a:r>
              <a:rPr lang="it-IT"/>
              <a:t>SO</a:t>
            </a:r>
            <a:r>
              <a:rPr lang="it-IT" baseline="-25000"/>
              <a:t>4</a:t>
            </a:r>
            <a:r>
              <a:rPr lang="it-IT"/>
              <a:t> 0.02 m.</a:t>
            </a:r>
          </a:p>
        </p:txBody>
      </p:sp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4176713" y="3649663"/>
          <a:ext cx="4889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06" name="Equation" r:id="rId3" imgW="114102" imgH="177492" progId="Equation.DSMT4">
                  <p:embed/>
                </p:oleObj>
              </mc:Choice>
              <mc:Fallback>
                <p:oleObj name="Equation" r:id="rId3" imgW="114102" imgH="17749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6713" y="3649663"/>
                        <a:ext cx="48895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861649"/>
              </p:ext>
            </p:extLst>
          </p:nvPr>
        </p:nvGraphicFramePr>
        <p:xfrm>
          <a:off x="4440238" y="1700213"/>
          <a:ext cx="256540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07" name="Equation" r:id="rId5" imgW="1193760" imgH="279360" progId="Equation.DSMT4">
                  <p:embed/>
                </p:oleObj>
              </mc:Choice>
              <mc:Fallback>
                <p:oleObj name="Equation" r:id="rId5" imgW="1193760" imgH="2793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0238" y="1700213"/>
                        <a:ext cx="2565400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1" name="Text Box 11"/>
          <p:cNvSpPr txBox="1">
            <a:spLocks noChangeArrowheads="1"/>
          </p:cNvSpPr>
          <p:nvPr/>
        </p:nvSpPr>
        <p:spPr bwMode="auto">
          <a:xfrm>
            <a:off x="2700338" y="1196975"/>
            <a:ext cx="4679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sz="2000">
              <a:latin typeface="Arial" charset="0"/>
            </a:endParaRPr>
          </a:p>
        </p:txBody>
      </p:sp>
      <p:sp>
        <p:nvSpPr>
          <p:cNvPr id="65543" name="Text Box 13"/>
          <p:cNvSpPr txBox="1">
            <a:spLocks noChangeArrowheads="1"/>
          </p:cNvSpPr>
          <p:nvPr/>
        </p:nvSpPr>
        <p:spPr bwMode="auto">
          <a:xfrm>
            <a:off x="1763713" y="4724400"/>
            <a:ext cx="6913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sz="2000">
              <a:latin typeface="Arial" charset="0"/>
            </a:endParaRPr>
          </a:p>
        </p:txBody>
      </p:sp>
      <p:graphicFrame>
        <p:nvGraphicFramePr>
          <p:cNvPr id="5121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989561"/>
              </p:ext>
            </p:extLst>
          </p:nvPr>
        </p:nvGraphicFramePr>
        <p:xfrm>
          <a:off x="2478117" y="2438896"/>
          <a:ext cx="183197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08" name="Equation" r:id="rId7" imgW="1054100" imgH="342900" progId="Equation.DSMT4">
                  <p:embed/>
                </p:oleObj>
              </mc:Choice>
              <mc:Fallback>
                <p:oleObj name="Equation" r:id="rId7" imgW="1054100" imgH="3429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8117" y="2438896"/>
                        <a:ext cx="1831975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753827"/>
              </p:ext>
            </p:extLst>
          </p:nvPr>
        </p:nvGraphicFramePr>
        <p:xfrm>
          <a:off x="2916239" y="3500438"/>
          <a:ext cx="3311946" cy="711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09" name="Equation" r:id="rId9" imgW="1828800" imgH="393700" progId="Equation.DSMT4">
                  <p:embed/>
                </p:oleObj>
              </mc:Choice>
              <mc:Fallback>
                <p:oleObj name="Equation" r:id="rId9" imgW="1828800" imgH="3937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9" y="3500438"/>
                        <a:ext cx="3311946" cy="7119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962165"/>
              </p:ext>
            </p:extLst>
          </p:nvPr>
        </p:nvGraphicFramePr>
        <p:xfrm>
          <a:off x="2736850" y="4292600"/>
          <a:ext cx="3354388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10" name="Equation" r:id="rId11" imgW="1815840" imgH="342720" progId="Equation.DSMT4">
                  <p:embed/>
                </p:oleObj>
              </mc:Choice>
              <mc:Fallback>
                <p:oleObj name="Equation" r:id="rId11" imgW="1815840" imgH="34272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6850" y="4292600"/>
                        <a:ext cx="3354388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8" name="Object 18"/>
          <p:cNvGraphicFramePr>
            <a:graphicFrameLocks noChangeAspect="1"/>
          </p:cNvGraphicFramePr>
          <p:nvPr/>
        </p:nvGraphicFramePr>
        <p:xfrm>
          <a:off x="1836738" y="5229225"/>
          <a:ext cx="194468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11" name="Equation" r:id="rId13" imgW="1091726" imgH="241195" progId="Equation.DSMT4">
                  <p:embed/>
                </p:oleObj>
              </mc:Choice>
              <mc:Fallback>
                <p:oleObj name="Equation" r:id="rId13" imgW="1091726" imgH="241195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738" y="5229225"/>
                        <a:ext cx="1944687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4211638" y="5156200"/>
            <a:ext cx="2232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it-IT" sz="2000" dirty="0">
                <a:solidFill>
                  <a:srgbClr val="FF0000"/>
                </a:solidFill>
                <a:cs typeface="Times New Roman" panose="02020603050405020304" pitchFamily="18" charset="0"/>
                <a:sym typeface="Symbol" pitchFamily="18" charset="2"/>
              </a:rPr>
              <a:t></a:t>
            </a:r>
            <a:r>
              <a:rPr lang="it-IT" sz="2000" b="1" baseline="-25000" dirty="0">
                <a:solidFill>
                  <a:srgbClr val="FF0000"/>
                </a:solidFill>
                <a:cs typeface="Times New Roman" panose="02020603050405020304" pitchFamily="18" charset="0"/>
                <a:sym typeface="Symbol" pitchFamily="18" charset="2"/>
              </a:rPr>
              <a:t></a:t>
            </a:r>
            <a:r>
              <a:rPr lang="en-GB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= 0.996</a:t>
            </a:r>
            <a:endParaRPr lang="it-IT" sz="20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1547131" y="5876925"/>
            <a:ext cx="53290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it-IT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t-IT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(1.274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it-IT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  <a:r>
              <a:rPr lang="it-IT" sz="20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r>
              <a:rPr lang="it-IT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it-IT" sz="20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it-IT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0.996</a:t>
            </a:r>
            <a:r>
              <a:rPr lang="it-IT" sz="20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1.61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it-IT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  <a:r>
              <a:rPr lang="it-IT" sz="20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-10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029855" y="1700808"/>
            <a:ext cx="27228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dirty="0" err="1" smtClean="0">
                <a:cs typeface="Times New Roman" panose="02020603050405020304" pitchFamily="18" charset="0"/>
              </a:rPr>
              <a:t>AgCl</a:t>
            </a:r>
            <a:r>
              <a:rPr lang="en-GB" dirty="0" smtClean="0">
                <a:cs typeface="Times New Roman" panose="02020603050405020304" pitchFamily="18" charset="0"/>
              </a:rPr>
              <a:t>        </a:t>
            </a:r>
            <a:r>
              <a:rPr lang="en-GB" dirty="0" smtClean="0">
                <a:cs typeface="Times New Roman" panose="02020603050405020304" pitchFamily="18" charset="0"/>
                <a:sym typeface="tci1" pitchFamily="2" charset="2"/>
              </a:rPr>
              <a:t>Ag</a:t>
            </a:r>
            <a:r>
              <a:rPr lang="en-GB" baseline="30000" dirty="0" smtClean="0">
                <a:cs typeface="Times New Roman" panose="02020603050405020304" pitchFamily="18" charset="0"/>
                <a:sym typeface="tci1" pitchFamily="2" charset="2"/>
              </a:rPr>
              <a:t>+</a:t>
            </a:r>
            <a:r>
              <a:rPr lang="en-GB" dirty="0" smtClean="0">
                <a:cs typeface="Times New Roman" panose="02020603050405020304" pitchFamily="18" charset="0"/>
                <a:sym typeface="tci1" pitchFamily="2" charset="2"/>
              </a:rPr>
              <a:t> </a:t>
            </a:r>
            <a:r>
              <a:rPr lang="en-GB" dirty="0">
                <a:cs typeface="Times New Roman" panose="02020603050405020304" pitchFamily="18" charset="0"/>
                <a:sym typeface="tci1" pitchFamily="2" charset="2"/>
              </a:rPr>
              <a:t>+ </a:t>
            </a:r>
            <a:r>
              <a:rPr lang="en-GB" dirty="0" err="1" smtClean="0">
                <a:cs typeface="Times New Roman" panose="02020603050405020304" pitchFamily="18" charset="0"/>
                <a:sym typeface="tci1" pitchFamily="2" charset="2"/>
              </a:rPr>
              <a:t>Cl</a:t>
            </a:r>
            <a:r>
              <a:rPr lang="en-GB" baseline="30000" dirty="0" smtClean="0">
                <a:cs typeface="Times New Roman" panose="02020603050405020304" pitchFamily="18" charset="0"/>
                <a:sym typeface="tci1" pitchFamily="2" charset="2"/>
              </a:rPr>
              <a:t>-</a:t>
            </a:r>
            <a:endParaRPr lang="en-GB" baseline="30000" dirty="0">
              <a:cs typeface="Times New Roman" panose="02020603050405020304" pitchFamily="18" charset="0"/>
              <a:sym typeface="tci1" pitchFamily="2" charset="2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1907704" y="1884015"/>
            <a:ext cx="360040" cy="95250"/>
            <a:chOff x="4788024" y="3501008"/>
            <a:chExt cx="360040" cy="95250"/>
          </a:xfrm>
        </p:grpSpPr>
        <p:cxnSp>
          <p:nvCxnSpPr>
            <p:cNvPr id="16" name="Connettore 2 15"/>
            <p:cNvCxnSpPr/>
            <p:nvPr/>
          </p:nvCxnSpPr>
          <p:spPr>
            <a:xfrm>
              <a:off x="4788024" y="3501008"/>
              <a:ext cx="36004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2 16"/>
            <p:cNvCxnSpPr/>
            <p:nvPr/>
          </p:nvCxnSpPr>
          <p:spPr>
            <a:xfrm flipH="1">
              <a:off x="4788024" y="3596258"/>
              <a:ext cx="36004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asellaDiTesto 1"/>
          <p:cNvSpPr txBox="1"/>
          <p:nvPr/>
        </p:nvSpPr>
        <p:spPr>
          <a:xfrm>
            <a:off x="2424623" y="1977231"/>
            <a:ext cx="380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3203848" y="1977231"/>
            <a:ext cx="380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1862-2952-4995-AC88-A29FFD1A360E}" type="slidenum">
              <a:rPr lang="it-IT" smtClean="0"/>
              <a:pPr>
                <a:defRPr/>
              </a:pPr>
              <a:t>55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9" grpId="0"/>
      <p:bldP spid="5122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848969"/>
              </p:ext>
            </p:extLst>
          </p:nvPr>
        </p:nvGraphicFramePr>
        <p:xfrm>
          <a:off x="3708400" y="260350"/>
          <a:ext cx="3024188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6" name="Equation" r:id="rId3" imgW="1434960" imgH="241200" progId="Equation.DSMT4">
                  <p:embed/>
                </p:oleObj>
              </mc:Choice>
              <mc:Fallback>
                <p:oleObj name="Equation" r:id="rId3" imgW="1434960" imgH="241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60350"/>
                        <a:ext cx="3024188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4" name="Text Box 11"/>
          <p:cNvSpPr txBox="1">
            <a:spLocks noChangeArrowheads="1"/>
          </p:cNvSpPr>
          <p:nvPr/>
        </p:nvSpPr>
        <p:spPr bwMode="auto">
          <a:xfrm>
            <a:off x="827088" y="1846263"/>
            <a:ext cx="698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sz="2000">
              <a:latin typeface="Arial" charset="0"/>
            </a:endParaRPr>
          </a:p>
        </p:txBody>
      </p:sp>
      <p:graphicFrame>
        <p:nvGraphicFramePr>
          <p:cNvPr id="4814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525191"/>
              </p:ext>
            </p:extLst>
          </p:nvPr>
        </p:nvGraphicFramePr>
        <p:xfrm>
          <a:off x="1619250" y="1144588"/>
          <a:ext cx="4500563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7" name="Equation" r:id="rId5" imgW="2933700" imgH="584200" progId="Equation.DSMT4">
                  <p:embed/>
                </p:oleObj>
              </mc:Choice>
              <mc:Fallback>
                <p:oleObj name="Equation" r:id="rId5" imgW="2933700" imgH="584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144588"/>
                        <a:ext cx="4500563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2" name="Object 14"/>
          <p:cNvGraphicFramePr>
            <a:graphicFrameLocks noChangeAspect="1"/>
          </p:cNvGraphicFramePr>
          <p:nvPr/>
        </p:nvGraphicFramePr>
        <p:xfrm>
          <a:off x="1785938" y="3429000"/>
          <a:ext cx="273685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8" name="Equation" r:id="rId7" imgW="1612900" imgH="876300" progId="Equation.DSMT4">
                  <p:embed/>
                </p:oleObj>
              </mc:Choice>
              <mc:Fallback>
                <p:oleObj name="Equation" r:id="rId7" imgW="1612900" imgH="8763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38" y="3429000"/>
                        <a:ext cx="273685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5004048" y="4653136"/>
            <a:ext cx="1439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sz="2000" baseline="-25000" dirty="0">
                <a:cs typeface="Times New Roman" panose="02020603050405020304" pitchFamily="18" charset="0"/>
              </a:rPr>
              <a:t>±</a:t>
            </a:r>
            <a:r>
              <a:rPr lang="en-US" sz="2000" dirty="0">
                <a:cs typeface="Times New Roman" panose="02020603050405020304" pitchFamily="18" charset="0"/>
              </a:rPr>
              <a:t> = 0.76 </a:t>
            </a:r>
          </a:p>
        </p:txBody>
      </p:sp>
      <p:graphicFrame>
        <p:nvGraphicFramePr>
          <p:cNvPr id="4814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147570"/>
              </p:ext>
            </p:extLst>
          </p:nvPr>
        </p:nvGraphicFramePr>
        <p:xfrm>
          <a:off x="2484438" y="5086350"/>
          <a:ext cx="360045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9" name="Equation" r:id="rId9" imgW="2311400" imgH="584200" progId="Equation.DSMT4">
                  <p:embed/>
                </p:oleObj>
              </mc:Choice>
              <mc:Fallback>
                <p:oleObj name="Equation" r:id="rId9" imgW="2311400" imgH="5842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5086350"/>
                        <a:ext cx="3600450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5" name="Line 17"/>
          <p:cNvSpPr>
            <a:spLocks noChangeShapeType="1"/>
          </p:cNvSpPr>
          <p:nvPr/>
        </p:nvSpPr>
        <p:spPr bwMode="auto">
          <a:xfrm>
            <a:off x="4427537" y="1172916"/>
            <a:ext cx="1584325" cy="7191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8146" name="Line 18"/>
          <p:cNvSpPr>
            <a:spLocks noChangeShapeType="1"/>
          </p:cNvSpPr>
          <p:nvPr/>
        </p:nvSpPr>
        <p:spPr bwMode="auto">
          <a:xfrm flipV="1">
            <a:off x="4389437" y="1280865"/>
            <a:ext cx="1584325" cy="5032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1331913" y="6092825"/>
            <a:ext cx="4176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dirty="0">
                <a:latin typeface="Arial" charset="0"/>
              </a:rPr>
              <a:t>da confrontare con 1.274 </a:t>
            </a:r>
            <a:r>
              <a:rPr lang="it-IT" sz="2000" dirty="0" smtClean="0">
                <a:latin typeface="Arial" charset="0"/>
                <a:sym typeface="Symbol" panose="05050102010706020507" pitchFamily="18" charset="2"/>
              </a:rPr>
              <a:t></a:t>
            </a:r>
            <a:r>
              <a:rPr lang="it-IT" sz="2000" dirty="0" smtClean="0">
                <a:latin typeface="Arial" charset="0"/>
              </a:rPr>
              <a:t>10</a:t>
            </a:r>
            <a:r>
              <a:rPr lang="it-IT" sz="2000" baseline="30000" dirty="0" smtClean="0">
                <a:latin typeface="Arial" charset="0"/>
              </a:rPr>
              <a:t>-5</a:t>
            </a:r>
            <a:endParaRPr lang="it-IT" sz="2000" baseline="30000" dirty="0">
              <a:latin typeface="Arial" charset="0"/>
            </a:endParaRPr>
          </a:p>
        </p:txBody>
      </p:sp>
      <p:sp>
        <p:nvSpPr>
          <p:cNvPr id="66573" name="Text Box 20"/>
          <p:cNvSpPr txBox="1">
            <a:spLocks noChangeArrowheads="1"/>
          </p:cNvSpPr>
          <p:nvPr/>
        </p:nvSpPr>
        <p:spPr bwMode="auto">
          <a:xfrm>
            <a:off x="611188" y="260350"/>
            <a:ext cx="2700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/>
              <a:t>In presenza di </a:t>
            </a:r>
          </a:p>
        </p:txBody>
      </p:sp>
      <p:sp>
        <p:nvSpPr>
          <p:cNvPr id="48149" name="Text Box 21"/>
          <p:cNvSpPr txBox="1">
            <a:spLocks noChangeArrowheads="1"/>
          </p:cNvSpPr>
          <p:nvPr/>
        </p:nvSpPr>
        <p:spPr bwMode="auto">
          <a:xfrm>
            <a:off x="5724128" y="6093296"/>
            <a:ext cx="10801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dirty="0">
                <a:latin typeface="Arial" charset="0"/>
              </a:rPr>
              <a:t>+ 33%</a:t>
            </a:r>
          </a:p>
        </p:txBody>
      </p:sp>
      <p:graphicFrame>
        <p:nvGraphicFramePr>
          <p:cNvPr id="2560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524250"/>
              </p:ext>
            </p:extLst>
          </p:nvPr>
        </p:nvGraphicFramePr>
        <p:xfrm>
          <a:off x="1658938" y="2071688"/>
          <a:ext cx="3825875" cy="152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0" name="Equation" r:id="rId11" imgW="2489040" imgH="990360" progId="Equation.DSMT4">
                  <p:embed/>
                </p:oleObj>
              </mc:Choice>
              <mc:Fallback>
                <p:oleObj name="Equation" r:id="rId11" imgW="2489040" imgH="99036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938" y="2071688"/>
                        <a:ext cx="3825875" cy="152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6570662" y="1397472"/>
            <a:ext cx="2051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trascurabile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3" grpId="0"/>
      <p:bldP spid="48145" grpId="0" animBg="1"/>
      <p:bldP spid="48146" grpId="0" animBg="1"/>
      <p:bldP spid="48147" grpId="0"/>
      <p:bldP spid="48149" grpId="0"/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9"/>
          <p:cNvSpPr txBox="1">
            <a:spLocks noChangeArrowheads="1"/>
          </p:cNvSpPr>
          <p:nvPr/>
        </p:nvSpPr>
        <p:spPr bwMode="auto">
          <a:xfrm>
            <a:off x="504031" y="476672"/>
            <a:ext cx="81359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2000" b="1" dirty="0">
                <a:solidFill>
                  <a:srgbClr val="FF0000"/>
                </a:solidFill>
                <a:latin typeface="Arial" charset="0"/>
              </a:rPr>
              <a:t>ESEMPIO determinazione </a:t>
            </a:r>
            <a:r>
              <a:rPr lang="it-IT" sz="2000" b="1" dirty="0" smtClean="0">
                <a:solidFill>
                  <a:srgbClr val="FF0000"/>
                </a:solidFill>
                <a:latin typeface="Arial" charset="0"/>
              </a:rPr>
              <a:t>sperimentale della attività</a:t>
            </a:r>
            <a:r>
              <a:rPr lang="it-IT" sz="2000" dirty="0" smtClean="0">
                <a:latin typeface="Arial" charset="0"/>
              </a:rPr>
              <a:t> ionica media </a:t>
            </a:r>
            <a:r>
              <a:rPr lang="it-IT" sz="2000" dirty="0" smtClean="0">
                <a:solidFill>
                  <a:srgbClr val="0000FF"/>
                </a:solidFill>
                <a:latin typeface="Arial" charset="0"/>
              </a:rPr>
              <a:t>per </a:t>
            </a:r>
            <a:r>
              <a:rPr lang="it-IT" sz="2000" dirty="0">
                <a:solidFill>
                  <a:srgbClr val="0000FF"/>
                </a:solidFill>
                <a:latin typeface="Arial" charset="0"/>
              </a:rPr>
              <a:t>elettroliti volatili</a:t>
            </a:r>
          </a:p>
          <a:p>
            <a:pPr eaLnBrk="1" hangingPunct="1"/>
            <a:endParaRPr lang="it-IT" sz="2000" dirty="0" smtClean="0">
              <a:latin typeface="Arial" charset="0"/>
            </a:endParaRPr>
          </a:p>
          <a:p>
            <a:pPr eaLnBrk="1" hangingPunct="1"/>
            <a:r>
              <a:rPr lang="it-IT" sz="2000" dirty="0" smtClean="0">
                <a:latin typeface="Arial" charset="0"/>
              </a:rPr>
              <a:t>Determinazione </a:t>
            </a:r>
            <a:r>
              <a:rPr lang="it-IT" sz="2000" dirty="0">
                <a:latin typeface="Arial" charset="0"/>
              </a:rPr>
              <a:t>del a</a:t>
            </a:r>
            <a:r>
              <a:rPr lang="it-IT" sz="2000" b="1" baseline="-25000" dirty="0">
                <a:latin typeface="Arial" charset="0"/>
                <a:sym typeface="Symbol" pitchFamily="18" charset="2"/>
              </a:rPr>
              <a:t></a:t>
            </a:r>
            <a:r>
              <a:rPr lang="it-IT" sz="2000" baseline="-25000" dirty="0">
                <a:latin typeface="Arial" charset="0"/>
              </a:rPr>
              <a:t> </a:t>
            </a:r>
            <a:r>
              <a:rPr lang="it-IT" sz="2000" dirty="0">
                <a:latin typeface="Arial" charset="0"/>
              </a:rPr>
              <a:t>da misure di tensione di vapore per </a:t>
            </a:r>
            <a:r>
              <a:rPr lang="it-IT" sz="2000" dirty="0" err="1">
                <a:latin typeface="Arial" charset="0"/>
              </a:rPr>
              <a:t>HCl</a:t>
            </a:r>
            <a:r>
              <a:rPr lang="it-IT" sz="2000" dirty="0" smtClean="0">
                <a:latin typeface="Arial" charset="0"/>
              </a:rPr>
              <a:t>.</a:t>
            </a:r>
            <a:endParaRPr lang="it-IT" sz="2000" dirty="0">
              <a:latin typeface="Arial" charset="0"/>
            </a:endParaRP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539552" y="2419350"/>
            <a:ext cx="828092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2000" dirty="0">
                <a:latin typeface="Arial" charset="0"/>
              </a:rPr>
              <a:t>SI CONSIDERA UNA SOLUZIONE DI </a:t>
            </a:r>
            <a:r>
              <a:rPr lang="it-IT" sz="2000" dirty="0" err="1">
                <a:latin typeface="Arial" charset="0"/>
              </a:rPr>
              <a:t>HCl</a:t>
            </a:r>
            <a:r>
              <a:rPr lang="it-IT" sz="2000" dirty="0">
                <a:latin typeface="Arial" charset="0"/>
              </a:rPr>
              <a:t> IN EQUILIBRIO </a:t>
            </a:r>
            <a:r>
              <a:rPr lang="it-IT" sz="2000" dirty="0" smtClean="0">
                <a:latin typeface="Arial" charset="0"/>
              </a:rPr>
              <a:t>COL SUO </a:t>
            </a:r>
            <a:r>
              <a:rPr lang="it-IT" sz="2000" dirty="0">
                <a:latin typeface="Arial" charset="0"/>
              </a:rPr>
              <a:t>VAPORE: </a:t>
            </a:r>
          </a:p>
          <a:p>
            <a:pPr algn="ctr" eaLnBrk="1" hangingPunct="1"/>
            <a:r>
              <a:rPr lang="it-IT" sz="2000" dirty="0" err="1">
                <a:latin typeface="Symbol" pitchFamily="18" charset="2"/>
              </a:rPr>
              <a:t>m</a:t>
            </a:r>
            <a:r>
              <a:rPr lang="it-IT" sz="2000" baseline="-25000" dirty="0" err="1">
                <a:latin typeface="Arial" charset="0"/>
              </a:rPr>
              <a:t>sol</a:t>
            </a:r>
            <a:r>
              <a:rPr lang="it-IT" sz="2000" dirty="0">
                <a:latin typeface="Arial" charset="0"/>
              </a:rPr>
              <a:t> = </a:t>
            </a:r>
            <a:r>
              <a:rPr lang="it-IT" sz="2000" dirty="0" err="1">
                <a:latin typeface="Symbol" pitchFamily="18" charset="2"/>
              </a:rPr>
              <a:t>m</a:t>
            </a:r>
            <a:r>
              <a:rPr lang="it-IT" sz="2000" baseline="-25000" dirty="0" err="1">
                <a:latin typeface="Arial" charset="0"/>
              </a:rPr>
              <a:t>vap</a:t>
            </a:r>
            <a:endParaRPr lang="it-IT" sz="2000" baseline="-25000" dirty="0">
              <a:latin typeface="Arial" charset="0"/>
            </a:endParaRPr>
          </a:p>
        </p:txBody>
      </p:sp>
      <p:graphicFrame>
        <p:nvGraphicFramePr>
          <p:cNvPr id="4916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361653"/>
              </p:ext>
            </p:extLst>
          </p:nvPr>
        </p:nvGraphicFramePr>
        <p:xfrm>
          <a:off x="854869" y="3631158"/>
          <a:ext cx="6484937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42" name="Documento" r:id="rId3" imgW="6485664" imgH="683844" progId="Word.Document.8">
                  <p:embed/>
                </p:oleObj>
              </mc:Choice>
              <mc:Fallback>
                <p:oleObj name="Documento" r:id="rId3" imgW="6485664" imgH="683844" progId="Word.Documen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869" y="3631158"/>
                        <a:ext cx="6484937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9" name="Text Box 14"/>
          <p:cNvSpPr txBox="1">
            <a:spLocks noChangeArrowheads="1"/>
          </p:cNvSpPr>
          <p:nvPr/>
        </p:nvSpPr>
        <p:spPr bwMode="auto">
          <a:xfrm>
            <a:off x="2007394" y="4710658"/>
            <a:ext cx="3889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sz="2000">
              <a:latin typeface="Arial" charset="0"/>
            </a:endParaRPr>
          </a:p>
        </p:txBody>
      </p:sp>
      <p:graphicFrame>
        <p:nvGraphicFramePr>
          <p:cNvPr id="4916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581104"/>
              </p:ext>
            </p:extLst>
          </p:nvPr>
        </p:nvGraphicFramePr>
        <p:xfrm>
          <a:off x="1143794" y="4566196"/>
          <a:ext cx="6484937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43" name="Documento" r:id="rId5" imgW="6485664" imgH="341742" progId="Word.Document.8">
                  <p:embed/>
                </p:oleObj>
              </mc:Choice>
              <mc:Fallback>
                <p:oleObj name="Documento" r:id="rId5" imgW="6485664" imgH="341742" progId="Word.Documen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794" y="4566196"/>
                        <a:ext cx="6484937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88566"/>
              </p:ext>
            </p:extLst>
          </p:nvPr>
        </p:nvGraphicFramePr>
        <p:xfrm>
          <a:off x="1070769" y="5071021"/>
          <a:ext cx="648493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44" name="Document" r:id="rId7" imgW="6486024" imgH="360088" progId="Word.Document.8">
                  <p:embed/>
                </p:oleObj>
              </mc:Choice>
              <mc:Fallback>
                <p:oleObj name="Document" r:id="rId7" imgW="6486024" imgH="360088" progId="Word.Document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0769" y="5071021"/>
                        <a:ext cx="6484937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2" name="Rectangle 18"/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4916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560858"/>
              </p:ext>
            </p:extLst>
          </p:nvPr>
        </p:nvGraphicFramePr>
        <p:xfrm>
          <a:off x="2547938" y="5573713"/>
          <a:ext cx="36893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45" name="Equation" r:id="rId9" imgW="1955520" imgH="431640" progId="Equation.DSMT4">
                  <p:embed/>
                </p:oleObj>
              </mc:Choice>
              <mc:Fallback>
                <p:oleObj name="Equation" r:id="rId9" imgW="1955520" imgH="4316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7938" y="5573713"/>
                        <a:ext cx="368935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5"/>
          <p:cNvSpPr>
            <a:spLocks noChangeArrowheads="1"/>
          </p:cNvSpPr>
          <p:nvPr/>
        </p:nvSpPr>
        <p:spPr bwMode="auto">
          <a:xfrm>
            <a:off x="0" y="30194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686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575400"/>
              </p:ext>
            </p:extLst>
          </p:nvPr>
        </p:nvGraphicFramePr>
        <p:xfrm>
          <a:off x="2393895" y="908720"/>
          <a:ext cx="3970338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16" name="Equation" r:id="rId3" imgW="2057400" imgH="444240" progId="Equation.DSMT4">
                  <p:embed/>
                </p:oleObj>
              </mc:Choice>
              <mc:Fallback>
                <p:oleObj name="Equation" r:id="rId3" imgW="2057400" imgH="4442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3895" y="908720"/>
                        <a:ext cx="3970338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827584" y="2290126"/>
            <a:ext cx="2494111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dirty="0">
                <a:solidFill>
                  <a:srgbClr val="FF0000"/>
                </a:solidFill>
                <a:latin typeface="Arial" charset="0"/>
              </a:rPr>
              <a:t>Se T È COSTANTE</a:t>
            </a:r>
            <a:r>
              <a:rPr lang="it-IT" sz="2000" dirty="0">
                <a:latin typeface="Arial" charset="0"/>
              </a:rPr>
              <a:t> </a:t>
            </a:r>
          </a:p>
        </p:txBody>
      </p:sp>
      <p:graphicFrame>
        <p:nvGraphicFramePr>
          <p:cNvPr id="542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567730"/>
              </p:ext>
            </p:extLst>
          </p:nvPr>
        </p:nvGraphicFramePr>
        <p:xfrm>
          <a:off x="3490118" y="2071050"/>
          <a:ext cx="2524125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17" name="Equation" r:id="rId5" imgW="1295280" imgH="431640" progId="Equation.DSMT4">
                  <p:embed/>
                </p:oleObj>
              </mc:Choice>
              <mc:Fallback>
                <p:oleObj name="Equation" r:id="rId5" imgW="1295280" imgH="431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0118" y="2071050"/>
                        <a:ext cx="2524125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6575685" y="2290125"/>
            <a:ext cx="1466329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dirty="0">
                <a:solidFill>
                  <a:srgbClr val="FF0000"/>
                </a:solidFill>
                <a:latin typeface="Arial" charset="0"/>
              </a:rPr>
              <a:t>è costante</a:t>
            </a: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1103573" y="3850957"/>
            <a:ext cx="2808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dirty="0">
                <a:solidFill>
                  <a:srgbClr val="FF0000"/>
                </a:solidFill>
                <a:latin typeface="Arial" charset="0"/>
              </a:rPr>
              <a:t>E QUINDI ANCHE</a:t>
            </a:r>
          </a:p>
        </p:txBody>
      </p:sp>
      <p:graphicFrame>
        <p:nvGraphicFramePr>
          <p:cNvPr id="542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194623"/>
              </p:ext>
            </p:extLst>
          </p:nvPr>
        </p:nvGraphicFramePr>
        <p:xfrm>
          <a:off x="3480060" y="3635057"/>
          <a:ext cx="129540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18" name="Equation" r:id="rId7" imgW="660113" imgH="431613" progId="Equation.DSMT4">
                  <p:embed/>
                </p:oleObj>
              </mc:Choice>
              <mc:Fallback>
                <p:oleObj name="Equation" r:id="rId7" imgW="660113" imgH="431613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0060" y="3635057"/>
                        <a:ext cx="1295400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5064385" y="3779520"/>
            <a:ext cx="25205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dirty="0">
                <a:solidFill>
                  <a:srgbClr val="FF0000"/>
                </a:solidFill>
                <a:latin typeface="Arial" charset="0"/>
              </a:rPr>
              <a:t>è una costante </a:t>
            </a:r>
            <a:r>
              <a:rPr lang="it-IT" sz="2000" dirty="0">
                <a:solidFill>
                  <a:srgbClr val="0000FF"/>
                </a:solidFill>
                <a:latin typeface="Arial" charset="0"/>
              </a:rPr>
              <a:t>= </a:t>
            </a:r>
            <a:r>
              <a:rPr lang="it-IT" sz="2000" dirty="0" smtClean="0">
                <a:solidFill>
                  <a:srgbClr val="0000FF"/>
                </a:solidFill>
                <a:latin typeface="Arial" charset="0"/>
              </a:rPr>
              <a:t>K</a:t>
            </a:r>
            <a:endParaRPr lang="it-IT" sz="2000" dirty="0">
              <a:latin typeface="Arial" charset="0"/>
            </a:endParaRP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4932040" y="5659149"/>
            <a:ext cx="29523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sz="2000" dirty="0" err="1" smtClean="0">
                <a:latin typeface="Arial" charset="0"/>
              </a:rPr>
              <a:t>infatti</a:t>
            </a:r>
            <a:r>
              <a:rPr lang="fr-FR" sz="2000" dirty="0" smtClean="0">
                <a:latin typeface="Arial" charset="0"/>
              </a:rPr>
              <a:t> se </a:t>
            </a:r>
            <a:r>
              <a:rPr lang="fr-FR" sz="2000" dirty="0">
                <a:latin typeface="Arial" charset="0"/>
              </a:rPr>
              <a:t>m </a:t>
            </a:r>
            <a:r>
              <a:rPr lang="it-IT" sz="2000" dirty="0">
                <a:latin typeface="Arial" charset="0"/>
                <a:sym typeface="Symbol" pitchFamily="18" charset="2"/>
              </a:rPr>
              <a:t></a:t>
            </a:r>
            <a:r>
              <a:rPr lang="fr-FR" sz="2000" dirty="0">
                <a:latin typeface="Arial" charset="0"/>
              </a:rPr>
              <a:t> 0	  </a:t>
            </a:r>
            <a:r>
              <a:rPr lang="it-IT" sz="2000" dirty="0">
                <a:latin typeface="Symbol" pitchFamily="18" charset="2"/>
              </a:rPr>
              <a:t>g</a:t>
            </a:r>
            <a:r>
              <a:rPr lang="it-IT" sz="2000" baseline="-25000" dirty="0">
                <a:latin typeface="Arial" charset="0"/>
                <a:sym typeface="Symbol" pitchFamily="18" charset="2"/>
              </a:rPr>
              <a:t></a:t>
            </a:r>
            <a:r>
              <a:rPr lang="fr-FR" sz="2000" baseline="30000" dirty="0">
                <a:latin typeface="Arial" charset="0"/>
              </a:rPr>
              <a:t>2</a:t>
            </a:r>
            <a:r>
              <a:rPr lang="it-IT" sz="2000" dirty="0">
                <a:latin typeface="Arial" charset="0"/>
                <a:sym typeface="Symbol" pitchFamily="18" charset="2"/>
              </a:rPr>
              <a:t></a:t>
            </a:r>
            <a:r>
              <a:rPr lang="fr-FR" sz="2000" dirty="0" smtClean="0">
                <a:latin typeface="Arial" charset="0"/>
              </a:rPr>
              <a:t>1</a:t>
            </a:r>
            <a:endParaRPr lang="it-IT" sz="2000" dirty="0">
              <a:latin typeface="Arial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39552" y="332656"/>
            <a:ext cx="1440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ovvero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533209"/>
              </p:ext>
            </p:extLst>
          </p:nvPr>
        </p:nvGraphicFramePr>
        <p:xfrm>
          <a:off x="1103573" y="4725144"/>
          <a:ext cx="14843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19" name="Equation" r:id="rId9" imgW="761760" imgH="393480" progId="Equation.DSMT4">
                  <p:embed/>
                </p:oleObj>
              </mc:Choice>
              <mc:Fallback>
                <p:oleObj name="Equation" r:id="rId9" imgW="76176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573" y="4725144"/>
                        <a:ext cx="148431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703422"/>
              </p:ext>
            </p:extLst>
          </p:nvPr>
        </p:nvGraphicFramePr>
        <p:xfrm>
          <a:off x="5459413" y="4652963"/>
          <a:ext cx="17335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20" name="Equation" r:id="rId11" imgW="888840" imgH="393480" progId="Equation.DSMT4">
                  <p:embed/>
                </p:oleObj>
              </mc:Choice>
              <mc:Fallback>
                <p:oleObj name="Equation" r:id="rId11" imgW="888840" imgH="393480" progId="Equation.DSMT4">
                  <p:embed/>
                  <p:pic>
                    <p:nvPicPr>
                      <p:cNvPr id="0" name="Ogget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9413" y="4652963"/>
                        <a:ext cx="173355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/>
      <p:bldP spid="54280" grpId="0"/>
      <p:bldP spid="54281" grpId="0"/>
      <p:bldP spid="54283" grpId="0"/>
      <p:bldP spid="5428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04813"/>
            <a:ext cx="568960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6"/>
          <p:cNvSpPr txBox="1">
            <a:spLocks noChangeArrowheads="1"/>
          </p:cNvSpPr>
          <p:nvPr/>
        </p:nvSpPr>
        <p:spPr bwMode="auto">
          <a:xfrm>
            <a:off x="684213" y="5445125"/>
            <a:ext cx="77755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 smtClean="0">
                <a:latin typeface="Arial" charset="0"/>
              </a:rPr>
              <a:t>Una volta ottenuto K </a:t>
            </a:r>
            <a:r>
              <a:rPr lang="it-IT" dirty="0">
                <a:latin typeface="Arial" charset="0"/>
              </a:rPr>
              <a:t>si può ricavare </a:t>
            </a:r>
            <a:r>
              <a:rPr lang="it-IT" dirty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it-IT" baseline="-25000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</a:t>
            </a:r>
            <a:r>
              <a:rPr lang="en-GB" baseline="30000" dirty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it-IT" dirty="0">
                <a:latin typeface="Arial" charset="0"/>
              </a:rPr>
              <a:t> e quindi </a:t>
            </a:r>
            <a:r>
              <a:rPr lang="it-IT" dirty="0">
                <a:solidFill>
                  <a:srgbClr val="FF0000"/>
                </a:solidFill>
                <a:latin typeface="Arial" charset="0"/>
              </a:rPr>
              <a:t>a</a:t>
            </a:r>
            <a:r>
              <a:rPr lang="en-US" baseline="-25000" dirty="0">
                <a:solidFill>
                  <a:srgbClr val="FF0000"/>
                </a:solidFill>
                <a:latin typeface="Arial" charset="0"/>
                <a:cs typeface="Arial" charset="0"/>
              </a:rPr>
              <a:t>±</a:t>
            </a:r>
            <a:r>
              <a:rPr lang="it-IT" dirty="0">
                <a:latin typeface="Arial" charset="0"/>
              </a:rPr>
              <a:t> per ogni valore di m.</a:t>
            </a: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49220"/>
              </p:ext>
            </p:extLst>
          </p:nvPr>
        </p:nvGraphicFramePr>
        <p:xfrm>
          <a:off x="684213" y="2498725"/>
          <a:ext cx="148431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7" name="Equation" r:id="rId4" imgW="761760" imgH="393480" progId="Equation.DSMT4">
                  <p:embed/>
                </p:oleObj>
              </mc:Choice>
              <mc:Fallback>
                <p:oleObj name="Equation" r:id="rId4" imgW="761760" imgH="393480" progId="Equation.DSMT4">
                  <p:embed/>
                  <p:pic>
                    <p:nvPicPr>
                      <p:cNvPr id="0" name="Ogget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498725"/>
                        <a:ext cx="1484312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8280400" cy="543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1862-2952-4995-AC88-A29FFD1A360E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2"/>
          <p:cNvSpPr>
            <a:spLocks noChangeArrowheads="1"/>
          </p:cNvSpPr>
          <p:nvPr/>
        </p:nvSpPr>
        <p:spPr bwMode="auto">
          <a:xfrm>
            <a:off x="827088" y="333375"/>
            <a:ext cx="784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it-IT" b="1">
                <a:latin typeface="Arial" charset="0"/>
              </a:rPr>
              <a:t>Per non elettroliti volatili</a:t>
            </a:r>
          </a:p>
          <a:p>
            <a:pPr algn="just"/>
            <a:r>
              <a:rPr lang="it-IT" sz="2000">
                <a:latin typeface="Arial" charset="0"/>
              </a:rPr>
              <a:t>Determinazione di a</a:t>
            </a:r>
            <a:r>
              <a:rPr lang="it-IT" sz="2000" b="1" baseline="-25000">
                <a:latin typeface="Arial" charset="0"/>
                <a:sym typeface="Symbol" pitchFamily="18" charset="2"/>
              </a:rPr>
              <a:t></a:t>
            </a:r>
            <a:r>
              <a:rPr lang="it-IT" sz="2000">
                <a:latin typeface="Arial" charset="0"/>
              </a:rPr>
              <a:t> da misure di tensione di vapore </a:t>
            </a:r>
            <a:endParaRPr lang="it-IT" sz="2000" b="1">
              <a:latin typeface="Arial" charset="0"/>
              <a:sym typeface="Symbol" pitchFamily="18" charset="2"/>
            </a:endParaRPr>
          </a:p>
          <a:p>
            <a:pPr algn="just"/>
            <a:r>
              <a:rPr lang="it-IT" sz="2000">
                <a:latin typeface="Arial" charset="0"/>
                <a:sym typeface="Symbol" pitchFamily="18" charset="2"/>
              </a:rPr>
              <a:t>(Mastragostino, pag. 256 es. 121)</a:t>
            </a:r>
          </a:p>
        </p:txBody>
      </p:sp>
      <p:sp>
        <p:nvSpPr>
          <p:cNvPr id="70659" name="Text Box 13"/>
          <p:cNvSpPr txBox="1">
            <a:spLocks noChangeArrowheads="1"/>
          </p:cNvSpPr>
          <p:nvPr/>
        </p:nvSpPr>
        <p:spPr bwMode="auto">
          <a:xfrm>
            <a:off x="611188" y="1773238"/>
            <a:ext cx="79216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dirty="0" smtClean="0">
                <a:latin typeface="Arial" charset="0"/>
              </a:rPr>
              <a:t>In tabella sono riportati i valori della pressione parziale di </a:t>
            </a:r>
            <a:r>
              <a:rPr lang="it-IT" sz="2000" dirty="0" err="1" smtClean="0">
                <a:latin typeface="Arial" charset="0"/>
              </a:rPr>
              <a:t>CS</a:t>
            </a:r>
            <a:r>
              <a:rPr lang="it-IT" sz="2000" baseline="-25000" dirty="0" err="1" smtClean="0">
                <a:latin typeface="Arial" charset="0"/>
              </a:rPr>
              <a:t>2</a:t>
            </a:r>
            <a:r>
              <a:rPr lang="it-IT" sz="2000" dirty="0" smtClean="0">
                <a:latin typeface="Arial" charset="0"/>
              </a:rPr>
              <a:t> in equilibrio con soluzioni di </a:t>
            </a:r>
            <a:r>
              <a:rPr lang="it-IT" sz="2000" dirty="0" err="1" smtClean="0">
                <a:latin typeface="Arial" charset="0"/>
              </a:rPr>
              <a:t>CS</a:t>
            </a:r>
            <a:r>
              <a:rPr lang="it-IT" sz="2000" baseline="-25000" dirty="0" err="1" smtClean="0">
                <a:latin typeface="Arial" charset="0"/>
              </a:rPr>
              <a:t>2</a:t>
            </a:r>
            <a:r>
              <a:rPr lang="it-IT" sz="2000" dirty="0" smtClean="0">
                <a:latin typeface="Arial" charset="0"/>
              </a:rPr>
              <a:t> in acetone di diverse composizioni per T = 35 °C:</a:t>
            </a:r>
            <a:endParaRPr lang="it-IT" sz="2000" dirty="0">
              <a:latin typeface="Arial" charset="0"/>
            </a:endParaRPr>
          </a:p>
        </p:txBody>
      </p:sp>
      <p:graphicFrame>
        <p:nvGraphicFramePr>
          <p:cNvPr id="56448" name="Group 128"/>
          <p:cNvGraphicFramePr>
            <a:graphicFrameLocks noGrp="1"/>
          </p:cNvGraphicFramePr>
          <p:nvPr/>
        </p:nvGraphicFramePr>
        <p:xfrm>
          <a:off x="755650" y="2997200"/>
          <a:ext cx="2101850" cy="2897190"/>
        </p:xfrm>
        <a:graphic>
          <a:graphicData uri="http://schemas.openxmlformats.org/drawingml/2006/table">
            <a:tbl>
              <a:tblPr/>
              <a:tblGrid>
                <a:gridCol w="27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1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de-DE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CS2</a:t>
                      </a:r>
                      <a:endParaRPr kumimoji="0" lang="de-DE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de-DE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CS2</a:t>
                      </a:r>
                      <a:r>
                        <a:rPr kumimoji="0" lang="de-DE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de-DE" sz="2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mmHg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0.010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19.8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0.015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29.2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0.180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258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0.500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404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6449" name="Text Box 129"/>
          <p:cNvSpPr txBox="1">
            <a:spLocks noChangeArrowheads="1"/>
          </p:cNvSpPr>
          <p:nvPr/>
        </p:nvSpPr>
        <p:spPr bwMode="auto">
          <a:xfrm>
            <a:off x="3419872" y="3573463"/>
            <a:ext cx="4896544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sz="2000" dirty="0">
                <a:latin typeface="Arial" charset="0"/>
              </a:rPr>
              <a:t>Calcolare i valori dei coefficienti di attività media di </a:t>
            </a:r>
            <a:r>
              <a:rPr lang="it-IT" sz="2000" dirty="0" err="1" smtClean="0">
                <a:latin typeface="Arial" charset="0"/>
              </a:rPr>
              <a:t>CS</a:t>
            </a:r>
            <a:r>
              <a:rPr lang="it-IT" sz="2000" baseline="-25000" dirty="0" err="1" smtClean="0">
                <a:latin typeface="Arial" charset="0"/>
              </a:rPr>
              <a:t>2</a:t>
            </a:r>
            <a:r>
              <a:rPr lang="it-IT" sz="2000" dirty="0">
                <a:latin typeface="Arial" charset="0"/>
              </a:rPr>
              <a:t>, che rappresentano il discostarsi dalla legge di Henry, per le 5 soluzioni.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4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5"/>
          <p:cNvSpPr txBox="1">
            <a:spLocks noChangeArrowheads="1"/>
          </p:cNvSpPr>
          <p:nvPr/>
        </p:nvSpPr>
        <p:spPr bwMode="auto">
          <a:xfrm>
            <a:off x="250825" y="765175"/>
            <a:ext cx="84248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>
                <a:solidFill>
                  <a:srgbClr val="FF0000"/>
                </a:solidFill>
                <a:latin typeface="Arial" charset="0"/>
              </a:rPr>
              <a:t>SOLUZIONI IDEALI</a:t>
            </a:r>
            <a:r>
              <a:rPr lang="it-IT">
                <a:latin typeface="Arial" charset="0"/>
              </a:rPr>
              <a:t>: DALLA LEGGE DI HENRY 	</a:t>
            </a:r>
            <a:endParaRPr lang="it-IT" b="1">
              <a:latin typeface="Arial" charset="0"/>
            </a:endParaRPr>
          </a:p>
          <a:p>
            <a:pPr eaLnBrk="1" hangingPunct="1"/>
            <a:r>
              <a:rPr lang="it-IT">
                <a:solidFill>
                  <a:srgbClr val="FF0000"/>
                </a:solidFill>
                <a:latin typeface="Arial" charset="0"/>
              </a:rPr>
              <a:t>(A)</a:t>
            </a:r>
            <a:r>
              <a:rPr lang="it-IT">
                <a:latin typeface="Arial" charset="0"/>
              </a:rPr>
              <a:t>  p</a:t>
            </a:r>
            <a:r>
              <a:rPr lang="it-IT" baseline="-25000">
                <a:latin typeface="Arial" charset="0"/>
              </a:rPr>
              <a:t>i</a:t>
            </a:r>
            <a:r>
              <a:rPr lang="it-IT">
                <a:latin typeface="Arial" charset="0"/>
              </a:rPr>
              <a:t> = K X</a:t>
            </a:r>
            <a:r>
              <a:rPr lang="it-IT" baseline="-25000">
                <a:latin typeface="Arial" charset="0"/>
              </a:rPr>
              <a:t>i</a:t>
            </a:r>
            <a:r>
              <a:rPr lang="it-IT" b="1">
                <a:latin typeface="Arial" charset="0"/>
              </a:rPr>
              <a:t>     </a:t>
            </a:r>
            <a:r>
              <a:rPr lang="it-IT">
                <a:latin typeface="Arial" charset="0"/>
              </a:rPr>
              <a:t>(X</a:t>
            </a:r>
            <a:r>
              <a:rPr lang="it-IT" baseline="-25000">
                <a:latin typeface="Arial" charset="0"/>
              </a:rPr>
              <a:t>i</a:t>
            </a:r>
            <a:r>
              <a:rPr lang="it-IT">
                <a:latin typeface="Arial" charset="0"/>
              </a:rPr>
              <a:t> = frazione molare)</a:t>
            </a:r>
            <a:r>
              <a:rPr lang="it-IT" b="1">
                <a:latin typeface="Arial" charset="0"/>
              </a:rPr>
              <a:t>  </a:t>
            </a:r>
            <a:r>
              <a:rPr lang="it-IT">
                <a:latin typeface="Arial" charset="0"/>
              </a:rPr>
              <a:t>K = costante di Henry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250825" y="1964063"/>
            <a:ext cx="48013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it-IT" dirty="0">
                <a:solidFill>
                  <a:srgbClr val="0000FF"/>
                </a:solidFill>
                <a:latin typeface="Arial" charset="0"/>
              </a:rPr>
              <a:t>NEL CASO REALE</a:t>
            </a:r>
            <a:r>
              <a:rPr lang="it-IT" dirty="0">
                <a:latin typeface="Arial" charset="0"/>
              </a:rPr>
              <a:t>: 		</a:t>
            </a:r>
          </a:p>
          <a:p>
            <a:r>
              <a:rPr lang="it-IT" dirty="0" smtClean="0">
                <a:solidFill>
                  <a:srgbClr val="0000FF"/>
                </a:solidFill>
                <a:latin typeface="Arial" charset="0"/>
              </a:rPr>
              <a:t>(</a:t>
            </a:r>
            <a:r>
              <a:rPr lang="it-IT" dirty="0">
                <a:solidFill>
                  <a:srgbClr val="0000FF"/>
                </a:solidFill>
                <a:latin typeface="Arial" charset="0"/>
              </a:rPr>
              <a:t>B)</a:t>
            </a:r>
            <a:r>
              <a:rPr lang="it-IT" dirty="0">
                <a:latin typeface="Arial" charset="0"/>
              </a:rPr>
              <a:t>  </a:t>
            </a:r>
            <a:r>
              <a:rPr lang="it-IT" dirty="0" err="1">
                <a:latin typeface="Arial" charset="0"/>
              </a:rPr>
              <a:t>p</a:t>
            </a:r>
            <a:r>
              <a:rPr lang="it-IT" baseline="-25000" dirty="0" err="1">
                <a:latin typeface="Arial" charset="0"/>
              </a:rPr>
              <a:t>i</a:t>
            </a:r>
            <a:r>
              <a:rPr lang="it-IT" dirty="0">
                <a:latin typeface="Arial" charset="0"/>
              </a:rPr>
              <a:t> = K </a:t>
            </a:r>
            <a:r>
              <a:rPr lang="it-IT" dirty="0" err="1">
                <a:latin typeface="Arial" charset="0"/>
              </a:rPr>
              <a:t>X</a:t>
            </a:r>
            <a:r>
              <a:rPr lang="it-IT" baseline="-25000" dirty="0" err="1">
                <a:latin typeface="Arial" charset="0"/>
              </a:rPr>
              <a:t>i</a:t>
            </a:r>
            <a:r>
              <a:rPr lang="it-IT" baseline="-25000" dirty="0">
                <a:latin typeface="Arial" charset="0"/>
              </a:rPr>
              <a:t> </a:t>
            </a:r>
            <a:r>
              <a:rPr lang="it-IT" dirty="0" err="1">
                <a:latin typeface="Symbol" pitchFamily="18" charset="2"/>
              </a:rPr>
              <a:t>g</a:t>
            </a:r>
            <a:r>
              <a:rPr lang="it-IT" baseline="-25000" dirty="0" err="1">
                <a:latin typeface="Arial" charset="0"/>
              </a:rPr>
              <a:t>i</a:t>
            </a:r>
            <a:r>
              <a:rPr lang="it-IT" b="1" dirty="0">
                <a:latin typeface="Arial" charset="0"/>
              </a:rPr>
              <a:t>     </a:t>
            </a:r>
            <a:endParaRPr lang="it-IT" dirty="0">
              <a:latin typeface="Arial" charset="0"/>
            </a:endParaRP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250825" y="3716338"/>
            <a:ext cx="7993062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dirty="0">
                <a:latin typeface="Arial" charset="0"/>
              </a:rPr>
              <a:t>COME PRIMA COSA È NECESSARIO CONOSCERE IL VALORE DI K. </a:t>
            </a:r>
          </a:p>
          <a:p>
            <a:pPr eaLnBrk="1" hangingPunct="1"/>
            <a:endParaRPr lang="it-IT" dirty="0">
              <a:latin typeface="Arial" charset="0"/>
            </a:endParaRPr>
          </a:p>
          <a:p>
            <a:pPr eaLnBrk="1" hangingPunct="1"/>
            <a:r>
              <a:rPr lang="it-IT" dirty="0">
                <a:latin typeface="Arial" charset="0"/>
              </a:rPr>
              <a:t>LA SOLUZIONE 1 SI COMPORTA IDEALMENTE (SOL. DILUITA): DALLA </a:t>
            </a:r>
            <a:r>
              <a:rPr lang="it-IT" dirty="0">
                <a:solidFill>
                  <a:srgbClr val="FF0000"/>
                </a:solidFill>
                <a:latin typeface="Arial" charset="0"/>
              </a:rPr>
              <a:t>(A)</a:t>
            </a:r>
            <a:r>
              <a:rPr lang="it-IT" dirty="0">
                <a:latin typeface="Arial" charset="0"/>
              </a:rPr>
              <a:t>  K = </a:t>
            </a:r>
            <a:r>
              <a:rPr lang="it-IT" dirty="0" err="1">
                <a:latin typeface="Arial" charset="0"/>
              </a:rPr>
              <a:t>P</a:t>
            </a:r>
            <a:r>
              <a:rPr lang="it-IT" baseline="-25000" dirty="0" err="1">
                <a:latin typeface="Arial" charset="0"/>
              </a:rPr>
              <a:t>i</a:t>
            </a:r>
            <a:r>
              <a:rPr lang="it-IT" dirty="0">
                <a:latin typeface="Arial" charset="0"/>
              </a:rPr>
              <a:t>/</a:t>
            </a:r>
            <a:r>
              <a:rPr lang="it-IT" dirty="0" err="1">
                <a:latin typeface="Arial" charset="0"/>
              </a:rPr>
              <a:t>X</a:t>
            </a:r>
            <a:r>
              <a:rPr lang="it-IT" baseline="-25000" dirty="0" err="1">
                <a:latin typeface="Arial" charset="0"/>
              </a:rPr>
              <a:t>i</a:t>
            </a:r>
            <a:r>
              <a:rPr lang="it-IT" dirty="0">
                <a:latin typeface="Arial" charset="0"/>
              </a:rPr>
              <a:t> = 2000</a:t>
            </a:r>
          </a:p>
        </p:txBody>
      </p:sp>
      <p:graphicFrame>
        <p:nvGraphicFramePr>
          <p:cNvPr id="71747" name="Group 67"/>
          <p:cNvGraphicFramePr>
            <a:graphicFrameLocks noGrp="1"/>
          </p:cNvGraphicFramePr>
          <p:nvPr/>
        </p:nvGraphicFramePr>
        <p:xfrm>
          <a:off x="6227763" y="5373688"/>
          <a:ext cx="2101850" cy="1189038"/>
        </p:xfrm>
        <a:graphic>
          <a:graphicData uri="http://schemas.openxmlformats.org/drawingml/2006/table">
            <a:tbl>
              <a:tblPr/>
              <a:tblGrid>
                <a:gridCol w="27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1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de-DE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CS2</a:t>
                      </a:r>
                      <a:endParaRPr kumimoji="0" lang="de-DE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de-DE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CS2</a:t>
                      </a:r>
                      <a:r>
                        <a:rPr kumimoji="0" lang="de-DE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de-DE" sz="2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mmHg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/>
      <p:bldP spid="5837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4"/>
          <p:cNvSpPr txBox="1">
            <a:spLocks noChangeArrowheads="1"/>
          </p:cNvSpPr>
          <p:nvPr/>
        </p:nvSpPr>
        <p:spPr bwMode="auto">
          <a:xfrm>
            <a:off x="323850" y="333375"/>
            <a:ext cx="84248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dirty="0">
                <a:latin typeface="Arial" charset="0"/>
              </a:rPr>
              <a:t>SOSTITUENDO NELLA (B) IL VALORE TROVATO PER K SI OTTENGONO I VALORI DI </a:t>
            </a:r>
            <a:r>
              <a:rPr lang="it-IT" sz="2000" dirty="0" err="1">
                <a:latin typeface="Symbol" pitchFamily="18" charset="2"/>
              </a:rPr>
              <a:t>g</a:t>
            </a:r>
            <a:r>
              <a:rPr lang="it-IT" sz="2000" baseline="-25000" dirty="0" err="1">
                <a:latin typeface="Arial" charset="0"/>
              </a:rPr>
              <a:t>i</a:t>
            </a:r>
            <a:r>
              <a:rPr lang="it-IT" sz="2000" dirty="0">
                <a:latin typeface="Arial" charset="0"/>
              </a:rPr>
              <a:t>, COME NELLA TABELLA FINALE RIPORTATA.</a:t>
            </a:r>
          </a:p>
        </p:txBody>
      </p:sp>
      <p:graphicFrame>
        <p:nvGraphicFramePr>
          <p:cNvPr id="72745" name="Group 41"/>
          <p:cNvGraphicFramePr>
            <a:graphicFrameLocks noGrp="1"/>
          </p:cNvGraphicFramePr>
          <p:nvPr/>
        </p:nvGraphicFramePr>
        <p:xfrm>
          <a:off x="2916238" y="1916113"/>
          <a:ext cx="3095625" cy="2897190"/>
        </p:xfrm>
        <a:graphic>
          <a:graphicData uri="http://schemas.openxmlformats.org/drawingml/2006/table">
            <a:tbl>
              <a:tblPr/>
              <a:tblGrid>
                <a:gridCol w="27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1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 </a:t>
                      </a:r>
                      <a:r>
                        <a:rPr kumimoji="0" lang="fr-FR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CS2</a:t>
                      </a:r>
                      <a:endParaRPr kumimoji="0" lang="fr-FR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fr-FR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CS2 </a:t>
                      </a:r>
                      <a:r>
                        <a:rPr kumimoji="0" lang="fr-FR" sz="2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(mmHg)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g</a:t>
                      </a:r>
                      <a:r>
                        <a:rPr kumimoji="0" lang="it-IT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it-IT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0.010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19.8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0.990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0.015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29.2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0.973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0.180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258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0.717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0.500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404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0.404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1183422" y="276565"/>
            <a:ext cx="677140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 dirty="0">
                <a:latin typeface="Arial" charset="0"/>
              </a:rPr>
              <a:t>Determinazione dei potenziali standard E° </a:t>
            </a:r>
          </a:p>
          <a:p>
            <a:pPr algn="ctr">
              <a:spcBef>
                <a:spcPct val="50000"/>
              </a:spcBef>
            </a:pPr>
            <a:r>
              <a:rPr lang="it-IT" b="1" dirty="0">
                <a:latin typeface="Arial" charset="0"/>
              </a:rPr>
              <a:t>e </a:t>
            </a:r>
            <a:r>
              <a:rPr lang="it-IT" b="1" dirty="0">
                <a:solidFill>
                  <a:srgbClr val="FF0000"/>
                </a:solidFill>
                <a:latin typeface="Arial" charset="0"/>
              </a:rPr>
              <a:t>dei </a:t>
            </a:r>
            <a:r>
              <a:rPr lang="it-IT" b="1" dirty="0" err="1">
                <a:solidFill>
                  <a:srgbClr val="FF0000"/>
                </a:solidFill>
                <a:latin typeface="Arial" charset="0"/>
              </a:rPr>
              <a:t>coeff</a:t>
            </a:r>
            <a:r>
              <a:rPr lang="it-IT" b="1" dirty="0">
                <a:solidFill>
                  <a:srgbClr val="FF0000"/>
                </a:solidFill>
                <a:latin typeface="Arial" charset="0"/>
              </a:rPr>
              <a:t>. di attività </a:t>
            </a:r>
            <a:r>
              <a:rPr lang="it-IT" b="1" dirty="0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</a:t>
            </a:r>
            <a:r>
              <a:rPr lang="it-IT" b="1" baseline="-25000" dirty="0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 </a:t>
            </a:r>
            <a:r>
              <a:rPr lang="it-IT" b="1" dirty="0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per via elettrochimica</a:t>
            </a:r>
            <a:endParaRPr lang="it-IT" b="1" baseline="-25000" dirty="0">
              <a:solidFill>
                <a:srgbClr val="FF0000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2268538" y="5373688"/>
            <a:ext cx="4321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esempio con la pila di Harned</a:t>
            </a:r>
          </a:p>
        </p:txBody>
      </p:sp>
      <p:graphicFrame>
        <p:nvGraphicFramePr>
          <p:cNvPr id="48132" name="Object 6"/>
          <p:cNvGraphicFramePr>
            <a:graphicFrameLocks noChangeAspect="1"/>
          </p:cNvGraphicFramePr>
          <p:nvPr/>
        </p:nvGraphicFramePr>
        <p:xfrm>
          <a:off x="2484438" y="2478088"/>
          <a:ext cx="3382962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6" name="Diapositiva" r:id="rId3" imgW="4549874" imgH="3394541" progId="PowerPoint.Slide.8">
                  <p:embed/>
                </p:oleObj>
              </mc:Choice>
              <mc:Fallback>
                <p:oleObj name="Diapositiva" r:id="rId3" imgW="4549874" imgH="3394541" progId="PowerPoint.Slide.8">
                  <p:embed/>
                  <p:pic>
                    <p:nvPicPr>
                      <p:cNvPr id="4813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478088"/>
                        <a:ext cx="3382962" cy="252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1862-2952-4995-AC88-A29FFD1A360E}" type="slidenum">
              <a:rPr lang="it-IT" smtClean="0"/>
              <a:pPr>
                <a:defRPr/>
              </a:pPr>
              <a:t>63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001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7"/>
          <p:cNvGraphicFramePr>
            <a:graphicFrameLocks noChangeAspect="1"/>
          </p:cNvGraphicFramePr>
          <p:nvPr>
            <p:extLst/>
          </p:nvPr>
        </p:nvGraphicFramePr>
        <p:xfrm>
          <a:off x="5580112" y="1352353"/>
          <a:ext cx="3384550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8" name="Diapositiva" r:id="rId3" imgW="4549874" imgH="3394541" progId="PowerPoint.Slide.8">
                  <p:embed/>
                </p:oleObj>
              </mc:Choice>
              <mc:Fallback>
                <p:oleObj name="Diapositiva" r:id="rId3" imgW="4549874" imgH="3394541" progId="PowerPoint.Slide.8">
                  <p:embed/>
                  <p:pic>
                    <p:nvPicPr>
                      <p:cNvPr id="4915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1352353"/>
                        <a:ext cx="3384550" cy="252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5" name="Object 6"/>
          <p:cNvGraphicFramePr>
            <a:graphicFrameLocks noChangeAspect="1"/>
          </p:cNvGraphicFramePr>
          <p:nvPr>
            <p:extLst/>
          </p:nvPr>
        </p:nvGraphicFramePr>
        <p:xfrm>
          <a:off x="519113" y="2205038"/>
          <a:ext cx="483235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9" name="Equation" r:id="rId5" imgW="2908080" imgH="304560" progId="Equation.DSMT4">
                  <p:embed/>
                </p:oleObj>
              </mc:Choice>
              <mc:Fallback>
                <p:oleObj name="Equation" r:id="rId5" imgW="2908080" imgH="304560" progId="Equation.DSMT4">
                  <p:embed/>
                  <p:pic>
                    <p:nvPicPr>
                      <p:cNvPr id="4915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2205038"/>
                        <a:ext cx="4832350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539552" y="2925663"/>
            <a:ext cx="48974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dirty="0">
                <a:latin typeface="Arial" charset="0"/>
              </a:rPr>
              <a:t>già scritta in modo corretto, quindi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 dirty="0">
                <a:latin typeface="Arial" charset="0"/>
              </a:rPr>
              <a:t>sin anodo -  	</a:t>
            </a:r>
            <a:r>
              <a:rPr lang="it-IT" sz="2000" dirty="0" err="1">
                <a:latin typeface="Arial" charset="0"/>
              </a:rPr>
              <a:t>½H</a:t>
            </a:r>
            <a:r>
              <a:rPr lang="it-IT" sz="2000" baseline="-25000" dirty="0" err="1">
                <a:latin typeface="Arial" charset="0"/>
              </a:rPr>
              <a:t>2</a:t>
            </a:r>
            <a:r>
              <a:rPr lang="it-IT" sz="2000" dirty="0">
                <a:latin typeface="Arial" charset="0"/>
              </a:rPr>
              <a:t>(g) </a:t>
            </a:r>
            <a:r>
              <a:rPr lang="it-IT" sz="2000" dirty="0">
                <a:latin typeface="Arial" charset="0"/>
                <a:cs typeface="Arial" charset="0"/>
              </a:rPr>
              <a:t>→</a:t>
            </a:r>
            <a:r>
              <a:rPr lang="it-IT" sz="2000" dirty="0">
                <a:latin typeface="Arial" charset="0"/>
              </a:rPr>
              <a:t> H</a:t>
            </a:r>
            <a:r>
              <a:rPr lang="it-IT" sz="2000" baseline="30000" dirty="0">
                <a:latin typeface="Arial" charset="0"/>
              </a:rPr>
              <a:t>+</a:t>
            </a:r>
            <a:r>
              <a:rPr lang="it-IT" sz="2000" baseline="-25000" dirty="0">
                <a:latin typeface="Arial" charset="0"/>
              </a:rPr>
              <a:t>(</a:t>
            </a:r>
            <a:r>
              <a:rPr lang="it-IT" sz="2000" baseline="-25000" dirty="0" err="1">
                <a:latin typeface="Arial" charset="0"/>
              </a:rPr>
              <a:t>mH</a:t>
            </a:r>
            <a:r>
              <a:rPr lang="it-IT" sz="2000" baseline="-25000" dirty="0">
                <a:latin typeface="Arial" charset="0"/>
              </a:rPr>
              <a:t>+)</a:t>
            </a:r>
            <a:r>
              <a:rPr lang="it-IT" sz="2000" dirty="0">
                <a:latin typeface="Arial" charset="0"/>
              </a:rPr>
              <a:t> + e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 dirty="0">
                <a:latin typeface="Arial" charset="0"/>
              </a:rPr>
              <a:t>dx  catodo +	</a:t>
            </a:r>
            <a:r>
              <a:rPr lang="it-IT" sz="2000" dirty="0" err="1">
                <a:latin typeface="Arial" charset="0"/>
              </a:rPr>
              <a:t>AgCl</a:t>
            </a:r>
            <a:r>
              <a:rPr lang="it-IT" sz="2000" dirty="0">
                <a:latin typeface="Arial" charset="0"/>
              </a:rPr>
              <a:t> + e → Ag + Cl</a:t>
            </a:r>
            <a:r>
              <a:rPr lang="it-IT" sz="2000" baseline="30000" dirty="0">
                <a:latin typeface="Arial" charset="0"/>
              </a:rPr>
              <a:t>-</a:t>
            </a:r>
            <a:r>
              <a:rPr lang="it-IT" sz="2000" baseline="-25000" dirty="0">
                <a:latin typeface="Arial" charset="0"/>
              </a:rPr>
              <a:t>(</a:t>
            </a:r>
            <a:r>
              <a:rPr lang="it-IT" sz="2000" baseline="-25000" dirty="0" err="1">
                <a:latin typeface="Arial" charset="0"/>
              </a:rPr>
              <a:t>mCl</a:t>
            </a:r>
            <a:r>
              <a:rPr lang="it-IT" sz="2000" baseline="-25000" dirty="0">
                <a:latin typeface="Arial" charset="0"/>
              </a:rPr>
              <a:t>-)</a:t>
            </a:r>
          </a:p>
        </p:txBody>
      </p:sp>
      <p:sp>
        <p:nvSpPr>
          <p:cNvPr id="70665" name="Line 9"/>
          <p:cNvSpPr>
            <a:spLocks noChangeShapeType="1"/>
          </p:cNvSpPr>
          <p:nvPr/>
        </p:nvSpPr>
        <p:spPr bwMode="auto">
          <a:xfrm>
            <a:off x="612577" y="4436963"/>
            <a:ext cx="43910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539552" y="4581426"/>
            <a:ext cx="54784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>
                <a:latin typeface="Arial" charset="0"/>
              </a:rPr>
              <a:t>½H</a:t>
            </a:r>
            <a:r>
              <a:rPr lang="it-IT" sz="2000" baseline="-25000">
                <a:latin typeface="Arial" charset="0"/>
              </a:rPr>
              <a:t>2(g,1atm)</a:t>
            </a:r>
            <a:r>
              <a:rPr lang="it-IT" sz="2000">
                <a:latin typeface="Arial" charset="0"/>
              </a:rPr>
              <a:t> + AgCl(s) → H</a:t>
            </a:r>
            <a:r>
              <a:rPr lang="it-IT" sz="2000" baseline="30000">
                <a:latin typeface="Arial" charset="0"/>
              </a:rPr>
              <a:t>+</a:t>
            </a:r>
            <a:r>
              <a:rPr lang="it-IT" sz="2000" baseline="-25000">
                <a:latin typeface="Arial" charset="0"/>
              </a:rPr>
              <a:t>(mH+)</a:t>
            </a:r>
            <a:r>
              <a:rPr lang="it-IT" sz="2000">
                <a:latin typeface="Arial" charset="0"/>
              </a:rPr>
              <a:t> + Cl</a:t>
            </a:r>
            <a:r>
              <a:rPr lang="it-IT" sz="2000" baseline="30000">
                <a:latin typeface="Arial" charset="0"/>
              </a:rPr>
              <a:t>-</a:t>
            </a:r>
            <a:r>
              <a:rPr lang="it-IT" sz="2000" baseline="-25000">
                <a:latin typeface="Arial" charset="0"/>
              </a:rPr>
              <a:t>(mCl-) </a:t>
            </a:r>
            <a:r>
              <a:rPr lang="it-IT" sz="2000">
                <a:latin typeface="Arial" charset="0"/>
              </a:rPr>
              <a:t>+ Ag(s)</a:t>
            </a:r>
          </a:p>
        </p:txBody>
      </p:sp>
      <p:graphicFrame>
        <p:nvGraphicFramePr>
          <p:cNvPr id="70671" name="Object 15"/>
          <p:cNvGraphicFramePr>
            <a:graphicFrameLocks noChangeAspect="1"/>
          </p:cNvGraphicFramePr>
          <p:nvPr>
            <p:extLst/>
          </p:nvPr>
        </p:nvGraphicFramePr>
        <p:xfrm>
          <a:off x="539552" y="6021288"/>
          <a:ext cx="3482975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0" name="Equation" r:id="rId7" imgW="1993900" imgH="393700" progId="Equation.DSMT4">
                  <p:embed/>
                </p:oleObj>
              </mc:Choice>
              <mc:Fallback>
                <p:oleObj name="Equation" r:id="rId7" imgW="1993900" imgH="393700" progId="Equation.DSMT4">
                  <p:embed/>
                  <p:pic>
                    <p:nvPicPr>
                      <p:cNvPr id="7067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6021288"/>
                        <a:ext cx="3482975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2" name="Object 16"/>
          <p:cNvGraphicFramePr>
            <a:graphicFrameLocks noChangeAspect="1"/>
          </p:cNvGraphicFramePr>
          <p:nvPr>
            <p:extLst/>
          </p:nvPr>
        </p:nvGraphicFramePr>
        <p:xfrm>
          <a:off x="539552" y="5157688"/>
          <a:ext cx="3903662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1" name="Equation" r:id="rId9" imgW="2235200" imgH="482600" progId="Equation.DSMT4">
                  <p:embed/>
                </p:oleObj>
              </mc:Choice>
              <mc:Fallback>
                <p:oleObj name="Equation" r:id="rId9" imgW="2235200" imgH="482600" progId="Equation.DSMT4">
                  <p:embed/>
                  <p:pic>
                    <p:nvPicPr>
                      <p:cNvPr id="7067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5157688"/>
                        <a:ext cx="3903662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1" name="Text Box 18"/>
          <p:cNvSpPr txBox="1">
            <a:spLocks noChangeArrowheads="1"/>
          </p:cNvSpPr>
          <p:nvPr/>
        </p:nvSpPr>
        <p:spPr bwMode="auto">
          <a:xfrm>
            <a:off x="612576" y="246247"/>
            <a:ext cx="763183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>
                <a:latin typeface="Arial" charset="0"/>
              </a:rPr>
              <a:t>Determinazione </a:t>
            </a:r>
            <a:r>
              <a:rPr lang="it-IT" dirty="0" smtClean="0">
                <a:latin typeface="Arial" charset="0"/>
              </a:rPr>
              <a:t>rigorosa di </a:t>
            </a:r>
            <a:r>
              <a:rPr lang="it-IT" dirty="0">
                <a:latin typeface="Arial" charset="0"/>
              </a:rPr>
              <a:t>E° e </a:t>
            </a:r>
            <a:r>
              <a:rPr lang="it-IT" dirty="0" smtClean="0">
                <a:latin typeface="Arial" charset="0"/>
              </a:rPr>
              <a:t>di </a:t>
            </a:r>
            <a:r>
              <a:rPr lang="it-IT" b="1" dirty="0" smtClean="0">
                <a:latin typeface="Arial" charset="0"/>
                <a:sym typeface="Symbol" pitchFamily="18" charset="2"/>
              </a:rPr>
              <a:t></a:t>
            </a:r>
            <a:r>
              <a:rPr lang="it-IT" b="1" baseline="-25000" dirty="0" smtClean="0">
                <a:latin typeface="Arial" charset="0"/>
                <a:sym typeface="Symbol" pitchFamily="18" charset="2"/>
              </a:rPr>
              <a:t> </a:t>
            </a:r>
            <a:r>
              <a:rPr lang="it-IT" dirty="0">
                <a:latin typeface="Arial" charset="0"/>
              </a:rPr>
              <a:t>per </a:t>
            </a:r>
            <a:r>
              <a:rPr lang="it-IT" dirty="0" err="1">
                <a:latin typeface="Arial" charset="0"/>
              </a:rPr>
              <a:t>Ag|AgCl|Cl</a:t>
            </a:r>
            <a:r>
              <a:rPr lang="it-IT" baseline="30000" dirty="0">
                <a:latin typeface="Arial" charset="0"/>
              </a:rPr>
              <a:t>-</a:t>
            </a:r>
          </a:p>
          <a:p>
            <a:pPr eaLnBrk="1" hangingPunct="1">
              <a:spcBef>
                <a:spcPct val="50000"/>
              </a:spcBef>
            </a:pPr>
            <a:r>
              <a:rPr lang="it-IT" sz="1400" dirty="0">
                <a:latin typeface="Arial" charset="0"/>
              </a:rPr>
              <a:t>Bianchi </a:t>
            </a:r>
            <a:r>
              <a:rPr lang="it-IT" sz="1400" dirty="0" err="1">
                <a:latin typeface="Arial" charset="0"/>
              </a:rPr>
              <a:t>Mussini</a:t>
            </a:r>
            <a:r>
              <a:rPr lang="it-IT" sz="1400" dirty="0">
                <a:latin typeface="Arial" charset="0"/>
              </a:rPr>
              <a:t> </a:t>
            </a:r>
            <a:r>
              <a:rPr lang="it-IT" sz="1400" dirty="0" err="1">
                <a:latin typeface="Arial" charset="0"/>
              </a:rPr>
              <a:t>pg</a:t>
            </a:r>
            <a:r>
              <a:rPr lang="it-IT" sz="1400" dirty="0">
                <a:latin typeface="Arial" charset="0"/>
              </a:rPr>
              <a:t> 148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39552" y="1110343"/>
            <a:ext cx="582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Si consideri la pila già scritta correttamente</a:t>
            </a:r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07624" y="1804754"/>
            <a:ext cx="1871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anodo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oss</a:t>
            </a:r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989875" y="1832565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catodo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rid</a:t>
            </a:r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1862-2952-4995-AC88-A29FFD1A360E}" type="slidenum">
              <a:rPr lang="it-IT" smtClean="0"/>
              <a:pPr>
                <a:defRPr/>
              </a:pPr>
              <a:t>64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233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4" grpId="0"/>
      <p:bldP spid="70665" grpId="0" animBg="1"/>
      <p:bldP spid="7066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467544" y="549275"/>
            <a:ext cx="3240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dirty="0" err="1">
                <a:latin typeface="Arial" charset="0"/>
              </a:rPr>
              <a:t>E</a:t>
            </a:r>
            <a:r>
              <a:rPr lang="it-IT" sz="2000" baseline="-25000" dirty="0" err="1">
                <a:latin typeface="Arial" charset="0"/>
              </a:rPr>
              <a:t>cella</a:t>
            </a:r>
            <a:r>
              <a:rPr lang="it-IT" sz="2000" dirty="0">
                <a:latin typeface="Arial" charset="0"/>
              </a:rPr>
              <a:t> = </a:t>
            </a:r>
            <a:r>
              <a:rPr lang="it-IT" sz="2000" dirty="0" err="1">
                <a:latin typeface="Arial" charset="0"/>
              </a:rPr>
              <a:t>E</a:t>
            </a:r>
            <a:r>
              <a:rPr lang="it-IT" sz="2000" baseline="-25000" dirty="0" err="1">
                <a:latin typeface="Arial" charset="0"/>
              </a:rPr>
              <a:t>catodo</a:t>
            </a:r>
            <a:r>
              <a:rPr lang="it-IT" sz="2000" dirty="0">
                <a:latin typeface="Arial" charset="0"/>
              </a:rPr>
              <a:t> - </a:t>
            </a:r>
            <a:r>
              <a:rPr lang="it-IT" sz="2000" dirty="0" err="1">
                <a:latin typeface="Arial" charset="0"/>
              </a:rPr>
              <a:t>E</a:t>
            </a:r>
            <a:r>
              <a:rPr lang="it-IT" sz="2000" baseline="-25000" dirty="0" err="1">
                <a:latin typeface="Arial" charset="0"/>
              </a:rPr>
              <a:t>anodo</a:t>
            </a:r>
            <a:endParaRPr lang="it-IT" sz="2000" dirty="0">
              <a:latin typeface="Arial" charset="0"/>
            </a:endParaRPr>
          </a:p>
        </p:txBody>
      </p:sp>
      <p:graphicFrame>
        <p:nvGraphicFramePr>
          <p:cNvPr id="71685" name="Object 5"/>
          <p:cNvGraphicFramePr>
            <a:graphicFrameLocks noChangeAspect="1"/>
          </p:cNvGraphicFramePr>
          <p:nvPr>
            <p:extLst/>
          </p:nvPr>
        </p:nvGraphicFramePr>
        <p:xfrm>
          <a:off x="1235075" y="5229225"/>
          <a:ext cx="3648075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6" name="Equation" r:id="rId3" imgW="2133360" imgH="482400" progId="Equation.DSMT4">
                  <p:embed/>
                </p:oleObj>
              </mc:Choice>
              <mc:Fallback>
                <p:oleObj name="Equation" r:id="rId3" imgW="2133360" imgH="482400" progId="Equation.DSMT4">
                  <p:embed/>
                  <p:pic>
                    <p:nvPicPr>
                      <p:cNvPr id="716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075" y="5229225"/>
                        <a:ext cx="3648075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196858"/>
              </p:ext>
            </p:extLst>
          </p:nvPr>
        </p:nvGraphicFramePr>
        <p:xfrm>
          <a:off x="467544" y="1119634"/>
          <a:ext cx="341630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7" name="Equation" r:id="rId5" imgW="1955520" imgH="393480" progId="Equation.DSMT4">
                  <p:embed/>
                </p:oleObj>
              </mc:Choice>
              <mc:Fallback>
                <p:oleObj name="Equation" r:id="rId5" imgW="1955520" imgH="393480" progId="Equation.DSMT4">
                  <p:embed/>
                  <p:pic>
                    <p:nvPicPr>
                      <p:cNvPr id="2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119634"/>
                        <a:ext cx="3416300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077956"/>
              </p:ext>
            </p:extLst>
          </p:nvPr>
        </p:nvGraphicFramePr>
        <p:xfrm>
          <a:off x="467544" y="1980505"/>
          <a:ext cx="368300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8" name="Equation" r:id="rId7" imgW="2108160" imgH="482400" progId="Equation.DSMT4">
                  <p:embed/>
                </p:oleObj>
              </mc:Choice>
              <mc:Fallback>
                <p:oleObj name="Equation" r:id="rId7" imgW="2108160" imgH="482400" progId="Equation.DSMT4">
                  <p:embed/>
                  <p:pic>
                    <p:nvPicPr>
                      <p:cNvPr id="3" name="Ogget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980505"/>
                        <a:ext cx="368300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reccia in giù 3"/>
          <p:cNvSpPr/>
          <p:nvPr/>
        </p:nvSpPr>
        <p:spPr>
          <a:xfrm>
            <a:off x="2492005" y="3933056"/>
            <a:ext cx="216024" cy="1152128"/>
          </a:xfrm>
          <a:prstGeom prst="down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467544" y="2996952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E° H</a:t>
            </a:r>
            <a:r>
              <a:rPr lang="it-IT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/H</a:t>
            </a:r>
            <a:r>
              <a:rPr lang="it-IT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    	a tutte le T</a:t>
            </a:r>
            <a:endParaRPr lang="it-IT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1862-2952-4995-AC88-A29FFD1A360E}" type="slidenum">
              <a:rPr lang="it-IT" smtClean="0"/>
              <a:pPr>
                <a:defRPr/>
              </a:pPr>
              <a:t>65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864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9552" y="548680"/>
            <a:ext cx="8280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b="1" dirty="0">
                <a:solidFill>
                  <a:srgbClr val="FF0000"/>
                </a:solidFill>
                <a:latin typeface="Arial" charset="0"/>
              </a:rPr>
              <a:t>se</a:t>
            </a:r>
            <a:r>
              <a:rPr lang="it-IT" sz="2000" dirty="0">
                <a:latin typeface="Arial" charset="0"/>
              </a:rPr>
              <a:t> </a:t>
            </a:r>
            <a:r>
              <a:rPr lang="it-IT" sz="2000" dirty="0" smtClean="0">
                <a:latin typeface="Arial" charset="0"/>
              </a:rPr>
              <a:t>	f</a:t>
            </a:r>
            <a:r>
              <a:rPr lang="it-IT" sz="2000" baseline="-25000" dirty="0" smtClean="0">
                <a:latin typeface="Arial" charset="0"/>
              </a:rPr>
              <a:t>H2</a:t>
            </a:r>
            <a:r>
              <a:rPr lang="it-IT" sz="2000" dirty="0" smtClean="0">
                <a:latin typeface="Arial" charset="0"/>
              </a:rPr>
              <a:t> si approssima a P</a:t>
            </a:r>
            <a:r>
              <a:rPr lang="it-IT" sz="2000" dirty="0">
                <a:latin typeface="Arial" charset="0"/>
              </a:rPr>
              <a:t>°, </a:t>
            </a:r>
            <a:endParaRPr lang="it-IT" sz="2000" dirty="0" smtClean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it-IT" sz="2000" dirty="0" smtClean="0">
                <a:latin typeface="Arial" charset="0"/>
              </a:rPr>
              <a:t>	attività </a:t>
            </a:r>
            <a:r>
              <a:rPr lang="it-IT" sz="2000" dirty="0">
                <a:latin typeface="Arial" charset="0"/>
              </a:rPr>
              <a:t>= m </a:t>
            </a:r>
            <a:r>
              <a:rPr lang="it-IT" sz="2000" dirty="0" smtClean="0">
                <a:latin typeface="Arial" charset="0"/>
                <a:sym typeface="Symbol"/>
              </a:rPr>
              <a:t></a:t>
            </a:r>
            <a:r>
              <a:rPr lang="it-IT" sz="2000" dirty="0" smtClean="0">
                <a:latin typeface="Arial" charset="0"/>
              </a:rPr>
              <a:t> </a:t>
            </a:r>
            <a:r>
              <a:rPr lang="it-IT" sz="2000" dirty="0" smtClean="0">
                <a:latin typeface="Math A" pitchFamily="18" charset="2"/>
                <a:cs typeface="Arial" charset="0"/>
                <a:sym typeface="Symbol"/>
              </a:rPr>
              <a:t></a:t>
            </a:r>
            <a:r>
              <a:rPr lang="it-IT" sz="2000" dirty="0" smtClean="0">
                <a:latin typeface="Math A" pitchFamily="18" charset="2"/>
                <a:cs typeface="Arial" charset="0"/>
              </a:rPr>
              <a:t> </a:t>
            </a:r>
            <a:r>
              <a:rPr lang="it-IT" sz="2000" dirty="0" smtClean="0">
                <a:latin typeface="Arial" charset="0"/>
                <a:cs typeface="Arial" charset="0"/>
              </a:rPr>
              <a:t>	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 dirty="0" smtClean="0">
                <a:latin typeface="Arial" charset="0"/>
                <a:cs typeface="Arial" charset="0"/>
              </a:rPr>
              <a:t>E</a:t>
            </a:r>
            <a:r>
              <a:rPr lang="it-IT" sz="2000" dirty="0">
                <a:latin typeface="Arial" charset="0"/>
                <a:cs typeface="Arial" charset="0"/>
              </a:rPr>
              <a:t>° </a:t>
            </a:r>
            <a:r>
              <a:rPr lang="it-IT" sz="2000" dirty="0" smtClean="0">
                <a:latin typeface="Arial" charset="0"/>
                <a:cs typeface="Arial" charset="0"/>
              </a:rPr>
              <a:t>dipende solo </a:t>
            </a:r>
            <a:r>
              <a:rPr lang="it-IT" sz="2000" dirty="0">
                <a:latin typeface="Arial" charset="0"/>
                <a:cs typeface="Arial" charset="0"/>
              </a:rPr>
              <a:t>dalla </a:t>
            </a:r>
            <a:r>
              <a:rPr lang="it-IT" sz="2000" dirty="0" smtClean="0">
                <a:latin typeface="Arial" charset="0"/>
                <a:cs typeface="Arial" charset="0"/>
              </a:rPr>
              <a:t>reazione </a:t>
            </a:r>
            <a:r>
              <a:rPr lang="it-IT" sz="2000" dirty="0">
                <a:latin typeface="Arial" charset="0"/>
                <a:cs typeface="Arial" charset="0"/>
              </a:rPr>
              <a:t>catodica</a:t>
            </a:r>
            <a:endParaRPr lang="el-GR" sz="2000" dirty="0">
              <a:latin typeface="Arial" charset="0"/>
              <a:cs typeface="Arial" charset="0"/>
            </a:endParaRPr>
          </a:p>
        </p:txBody>
      </p:sp>
      <p:graphicFrame>
        <p:nvGraphicFramePr>
          <p:cNvPr id="3" name="Object 7"/>
          <p:cNvGraphicFramePr>
            <a:graphicFrameLocks noChangeAspect="1"/>
          </p:cNvGraphicFramePr>
          <p:nvPr>
            <p:extLst/>
          </p:nvPr>
        </p:nvGraphicFramePr>
        <p:xfrm>
          <a:off x="838200" y="2997200"/>
          <a:ext cx="678815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4" name="Equation" r:id="rId3" imgW="3987720" imgH="393480" progId="Equation.DSMT4">
                  <p:embed/>
                </p:oleObj>
              </mc:Choice>
              <mc:Fallback>
                <p:oleObj name="Equation" r:id="rId3" imgW="3987720" imgH="393480" progId="Equation.DSMT4">
                  <p:embed/>
                  <p:pic>
                    <p:nvPicPr>
                      <p:cNvPr id="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997200"/>
                        <a:ext cx="6788150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9"/>
          <p:cNvGraphicFramePr>
            <a:graphicFrameLocks noChangeAspect="1"/>
          </p:cNvGraphicFramePr>
          <p:nvPr>
            <p:extLst/>
          </p:nvPr>
        </p:nvGraphicFramePr>
        <p:xfrm>
          <a:off x="709613" y="4581525"/>
          <a:ext cx="3725862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5" name="Equation" r:id="rId5" imgW="2171520" imgH="393480" progId="Equation.DSMT4">
                  <p:embed/>
                </p:oleObj>
              </mc:Choice>
              <mc:Fallback>
                <p:oleObj name="Equation" r:id="rId5" imgW="2171520" imgH="393480" progId="Equation.DSMT4">
                  <p:embed/>
                  <p:pic>
                    <p:nvPicPr>
                      <p:cNvPr id="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3" y="4581525"/>
                        <a:ext cx="3725862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562518" y="3861990"/>
            <a:ext cx="76818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dirty="0">
                <a:latin typeface="Arial" charset="0"/>
              </a:rPr>
              <a:t>si può </a:t>
            </a:r>
            <a:r>
              <a:rPr lang="it-IT" sz="2000" dirty="0" smtClean="0">
                <a:latin typeface="Arial" charset="0"/>
              </a:rPr>
              <a:t>riscrivere isolando a sin i termini noti e a dx quelli incogniti</a:t>
            </a:r>
            <a:endParaRPr lang="it-IT" sz="2000" dirty="0">
              <a:latin typeface="Arial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1862-2952-4995-AC88-A29FFD1A360E}" type="slidenum">
              <a:rPr lang="it-IT" smtClean="0"/>
              <a:pPr>
                <a:defRPr/>
              </a:pPr>
              <a:t>66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417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3" name="Object 5"/>
          <p:cNvGraphicFramePr>
            <a:graphicFrameLocks noChangeAspect="1"/>
          </p:cNvGraphicFramePr>
          <p:nvPr>
            <p:extLst/>
          </p:nvPr>
        </p:nvGraphicFramePr>
        <p:xfrm>
          <a:off x="419100" y="4365625"/>
          <a:ext cx="4319588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8" name="Equation" r:id="rId3" imgW="2234880" imgH="393480" progId="Equation.DSMT4">
                  <p:embed/>
                </p:oleObj>
              </mc:Choice>
              <mc:Fallback>
                <p:oleObj name="Equation" r:id="rId3" imgW="2234880" imgH="393480" progId="Equation.DSMT4">
                  <p:embed/>
                  <p:pic>
                    <p:nvPicPr>
                      <p:cNvPr id="5120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4365625"/>
                        <a:ext cx="4319588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4" name="Text Box 19"/>
          <p:cNvSpPr txBox="1">
            <a:spLocks noChangeArrowheads="1"/>
          </p:cNvSpPr>
          <p:nvPr/>
        </p:nvSpPr>
        <p:spPr bwMode="auto">
          <a:xfrm>
            <a:off x="395288" y="1989138"/>
            <a:ext cx="77755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>
                <a:latin typeface="Arial" charset="0"/>
              </a:rPr>
              <a:t>Dalla </a:t>
            </a:r>
            <a:r>
              <a:rPr lang="it-IT" dirty="0" err="1">
                <a:latin typeface="Arial" charset="0"/>
              </a:rPr>
              <a:t>Debye</a:t>
            </a:r>
            <a:r>
              <a:rPr lang="it-IT" dirty="0">
                <a:latin typeface="Arial" charset="0"/>
              </a:rPr>
              <a:t>-H</a:t>
            </a:r>
            <a:r>
              <a:rPr lang="en-US" dirty="0">
                <a:latin typeface="Arial" charset="0"/>
                <a:cs typeface="Arial" charset="0"/>
              </a:rPr>
              <a:t>ü</a:t>
            </a:r>
            <a:r>
              <a:rPr lang="it-IT" dirty="0" err="1">
                <a:latin typeface="Arial" charset="0"/>
              </a:rPr>
              <a:t>ckel</a:t>
            </a:r>
            <a:r>
              <a:rPr lang="it-IT" dirty="0">
                <a:latin typeface="Arial" charset="0"/>
              </a:rPr>
              <a:t> limite per un elettrolita 1:1       </a:t>
            </a:r>
            <a:endParaRPr lang="it-IT" dirty="0" smtClean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it-IT" dirty="0" smtClean="0">
                <a:solidFill>
                  <a:srgbClr val="FF3300"/>
                </a:solidFill>
                <a:latin typeface="Arial" charset="0"/>
              </a:rPr>
              <a:t>ln </a:t>
            </a:r>
            <a:r>
              <a:rPr lang="it-IT" dirty="0">
                <a:solidFill>
                  <a:srgbClr val="FF3300"/>
                </a:solidFill>
                <a:latin typeface="Symbol" pitchFamily="18" charset="2"/>
              </a:rPr>
              <a:t>g</a:t>
            </a:r>
            <a:r>
              <a:rPr lang="it-IT" baseline="-25000" dirty="0">
                <a:solidFill>
                  <a:srgbClr val="FF3300"/>
                </a:solidFill>
                <a:latin typeface="Symbol" pitchFamily="18" charset="2"/>
                <a:sym typeface="Symbol" pitchFamily="18" charset="2"/>
              </a:rPr>
              <a:t> </a:t>
            </a:r>
            <a:r>
              <a:rPr lang="it-IT" dirty="0">
                <a:solidFill>
                  <a:srgbClr val="FF3300"/>
                </a:solidFill>
                <a:latin typeface="Symbol" pitchFamily="18" charset="2"/>
                <a:sym typeface="Symbol" pitchFamily="18" charset="2"/>
              </a:rPr>
              <a:t>= </a:t>
            </a:r>
            <a:r>
              <a:rPr lang="it-IT" baseline="-25000" dirty="0">
                <a:solidFill>
                  <a:srgbClr val="FF3300"/>
                </a:solidFill>
                <a:latin typeface="Symbol" pitchFamily="18" charset="2"/>
                <a:sym typeface="Symbol" pitchFamily="18" charset="2"/>
              </a:rPr>
              <a:t> </a:t>
            </a:r>
            <a:r>
              <a:rPr lang="it-IT" dirty="0">
                <a:solidFill>
                  <a:srgbClr val="FF3300"/>
                </a:solidFill>
                <a:latin typeface="Arial" charset="0"/>
                <a:sym typeface="Symbol" pitchFamily="18" charset="2"/>
              </a:rPr>
              <a:t>-Am</a:t>
            </a:r>
            <a:r>
              <a:rPr lang="it-IT" baseline="30000" dirty="0">
                <a:solidFill>
                  <a:srgbClr val="FF3300"/>
                </a:solidFill>
                <a:latin typeface="Arial" charset="0"/>
                <a:sym typeface="Symbol" pitchFamily="18" charset="2"/>
              </a:rPr>
              <a:t>1/2</a:t>
            </a:r>
          </a:p>
        </p:txBody>
      </p:sp>
      <p:graphicFrame>
        <p:nvGraphicFramePr>
          <p:cNvPr id="51205" name="Object 24"/>
          <p:cNvGraphicFramePr>
            <a:graphicFrameLocks noChangeAspect="1"/>
          </p:cNvGraphicFramePr>
          <p:nvPr>
            <p:extLst/>
          </p:nvPr>
        </p:nvGraphicFramePr>
        <p:xfrm>
          <a:off x="625475" y="765175"/>
          <a:ext cx="421957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9" name="Equation" r:id="rId5" imgW="2171520" imgH="393480" progId="Equation.DSMT4">
                  <p:embed/>
                </p:oleObj>
              </mc:Choice>
              <mc:Fallback>
                <p:oleObj name="Equation" r:id="rId5" imgW="2171520" imgH="393480" progId="Equation.DSMT4">
                  <p:embed/>
                  <p:pic>
                    <p:nvPicPr>
                      <p:cNvPr id="5120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" y="765175"/>
                        <a:ext cx="4219575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395288" y="3381375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quindi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1862-2952-4995-AC88-A29FFD1A360E}" type="slidenum">
              <a:rPr lang="it-IT" smtClean="0"/>
              <a:pPr>
                <a:defRPr/>
              </a:pPr>
              <a:t>67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451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6"/>
          <p:cNvSpPr>
            <a:spLocks noChangeArrowheads="1"/>
          </p:cNvSpPr>
          <p:nvPr/>
        </p:nvSpPr>
        <p:spPr bwMode="auto">
          <a:xfrm>
            <a:off x="3635374" y="1403920"/>
            <a:ext cx="1223963" cy="863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2228" name="Text Box 5"/>
          <p:cNvSpPr txBox="1">
            <a:spLocks noChangeArrowheads="1"/>
          </p:cNvSpPr>
          <p:nvPr/>
        </p:nvSpPr>
        <p:spPr bwMode="auto">
          <a:xfrm>
            <a:off x="395288" y="4149724"/>
            <a:ext cx="74898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>
                <a:latin typeface="Arial" charset="0"/>
              </a:rPr>
              <a:t>Si ottiene una retta di </a:t>
            </a:r>
            <a:r>
              <a:rPr lang="it-IT" dirty="0" smtClean="0">
                <a:latin typeface="Arial" charset="0"/>
              </a:rPr>
              <a:t>pendenza </a:t>
            </a:r>
            <a:r>
              <a:rPr lang="it-IT" dirty="0">
                <a:solidFill>
                  <a:srgbClr val="FF3399"/>
                </a:solidFill>
                <a:latin typeface="Arial" charset="0"/>
              </a:rPr>
              <a:t>a =</a:t>
            </a:r>
          </a:p>
          <a:p>
            <a:pPr eaLnBrk="1" hangingPunct="1">
              <a:spcBef>
                <a:spcPct val="50000"/>
              </a:spcBef>
            </a:pPr>
            <a:r>
              <a:rPr lang="it-IT" dirty="0">
                <a:latin typeface="Arial" charset="0"/>
              </a:rPr>
              <a:t>L’intercetta rappresenta E</a:t>
            </a:r>
            <a:r>
              <a:rPr lang="it-IT" dirty="0" smtClean="0">
                <a:latin typeface="Arial" charset="0"/>
              </a:rPr>
              <a:t>° quando </a:t>
            </a:r>
            <a:r>
              <a:rPr lang="it-IT" dirty="0">
                <a:latin typeface="Arial" charset="0"/>
              </a:rPr>
              <a:t>x = </a:t>
            </a:r>
            <a:r>
              <a:rPr lang="it-IT" dirty="0" smtClean="0">
                <a:latin typeface="Arial" charset="0"/>
              </a:rPr>
              <a:t>0: </a:t>
            </a:r>
            <a:r>
              <a:rPr lang="it-IT" sz="2000" dirty="0">
                <a:latin typeface="Arial" charset="0"/>
              </a:rPr>
              <a:t>infatti</a:t>
            </a:r>
            <a:r>
              <a:rPr lang="it-IT" dirty="0">
                <a:latin typeface="Arial" charset="0"/>
              </a:rPr>
              <a:t> </a:t>
            </a:r>
          </a:p>
        </p:txBody>
      </p:sp>
      <p:graphicFrame>
        <p:nvGraphicFramePr>
          <p:cNvPr id="52229" name="Object 6"/>
          <p:cNvGraphicFramePr>
            <a:graphicFrameLocks noChangeAspect="1"/>
          </p:cNvGraphicFramePr>
          <p:nvPr/>
        </p:nvGraphicFramePr>
        <p:xfrm>
          <a:off x="468313" y="5445125"/>
          <a:ext cx="345598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8" name="Equation" r:id="rId3" imgW="1866900" imgH="457200" progId="Equation.DSMT4">
                  <p:embed/>
                </p:oleObj>
              </mc:Choice>
              <mc:Fallback>
                <p:oleObj name="Equation" r:id="rId3" imgW="1866900" imgH="457200" progId="Equation.DSMT4">
                  <p:embed/>
                  <p:pic>
                    <p:nvPicPr>
                      <p:cNvPr id="5222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445125"/>
                        <a:ext cx="3455987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0" name="Object 7"/>
          <p:cNvGraphicFramePr>
            <a:graphicFrameLocks noChangeAspect="1"/>
          </p:cNvGraphicFramePr>
          <p:nvPr>
            <p:extLst/>
          </p:nvPr>
        </p:nvGraphicFramePr>
        <p:xfrm>
          <a:off x="971549" y="1546795"/>
          <a:ext cx="456565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9" name="Equation" r:id="rId5" imgW="2362200" imgH="393700" progId="Equation.DSMT4">
                  <p:embed/>
                </p:oleObj>
              </mc:Choice>
              <mc:Fallback>
                <p:oleObj name="Equation" r:id="rId5" imgW="2362200" imgH="393700" progId="Equation.DSMT4">
                  <p:embed/>
                  <p:pic>
                    <p:nvPicPr>
                      <p:cNvPr id="5223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49" y="1546795"/>
                        <a:ext cx="4565650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1" name="Text Box 8"/>
          <p:cNvSpPr txBox="1">
            <a:spLocks noChangeArrowheads="1"/>
          </p:cNvSpPr>
          <p:nvPr/>
        </p:nvSpPr>
        <p:spPr bwMode="auto">
          <a:xfrm>
            <a:off x="1763712" y="2988245"/>
            <a:ext cx="360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solidFill>
                  <a:srgbClr val="FF0000"/>
                </a:solidFill>
                <a:latin typeface="Arial" charset="0"/>
              </a:rPr>
              <a:t>y</a:t>
            </a:r>
          </a:p>
        </p:txBody>
      </p:sp>
      <p:sp>
        <p:nvSpPr>
          <p:cNvPr id="52232" name="Text Box 9"/>
          <p:cNvSpPr txBox="1">
            <a:spLocks noChangeArrowheads="1"/>
          </p:cNvSpPr>
          <p:nvPr/>
        </p:nvSpPr>
        <p:spPr bwMode="auto">
          <a:xfrm>
            <a:off x="4932362" y="2772345"/>
            <a:ext cx="360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solidFill>
                  <a:srgbClr val="33CC33"/>
                </a:solidFill>
                <a:latin typeface="Arial" charset="0"/>
              </a:rPr>
              <a:t>x</a:t>
            </a:r>
          </a:p>
        </p:txBody>
      </p:sp>
      <p:sp>
        <p:nvSpPr>
          <p:cNvPr id="52233" name="Text Box 10"/>
          <p:cNvSpPr txBox="1">
            <a:spLocks noChangeArrowheads="1"/>
          </p:cNvSpPr>
          <p:nvPr/>
        </p:nvSpPr>
        <p:spPr bwMode="auto">
          <a:xfrm>
            <a:off x="3132137" y="2772345"/>
            <a:ext cx="360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solidFill>
                  <a:srgbClr val="0033CC"/>
                </a:solidFill>
                <a:latin typeface="Arial" charset="0"/>
              </a:rPr>
              <a:t>q</a:t>
            </a:r>
          </a:p>
        </p:txBody>
      </p:sp>
      <p:sp>
        <p:nvSpPr>
          <p:cNvPr id="52234" name="Line 11"/>
          <p:cNvSpPr>
            <a:spLocks noChangeShapeType="1"/>
          </p:cNvSpPr>
          <p:nvPr/>
        </p:nvSpPr>
        <p:spPr bwMode="auto">
          <a:xfrm>
            <a:off x="5076824" y="219608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235" name="Line 12"/>
          <p:cNvSpPr>
            <a:spLocks noChangeShapeType="1"/>
          </p:cNvSpPr>
          <p:nvPr/>
        </p:nvSpPr>
        <p:spPr bwMode="auto">
          <a:xfrm>
            <a:off x="1979612" y="248342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236" name="Line 13"/>
          <p:cNvSpPr>
            <a:spLocks noChangeShapeType="1"/>
          </p:cNvSpPr>
          <p:nvPr/>
        </p:nvSpPr>
        <p:spPr bwMode="auto">
          <a:xfrm>
            <a:off x="3348037" y="219608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237" name="AutoShape 14"/>
          <p:cNvSpPr>
            <a:spLocks/>
          </p:cNvSpPr>
          <p:nvPr/>
        </p:nvSpPr>
        <p:spPr bwMode="auto">
          <a:xfrm rot="16200000">
            <a:off x="1943893" y="1295177"/>
            <a:ext cx="142875" cy="1944687"/>
          </a:xfrm>
          <a:prstGeom prst="leftBrace">
            <a:avLst>
              <a:gd name="adj1" fmla="val 11342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38" name="Line 17"/>
          <p:cNvSpPr>
            <a:spLocks noChangeShapeType="1"/>
          </p:cNvSpPr>
          <p:nvPr/>
        </p:nvSpPr>
        <p:spPr bwMode="auto">
          <a:xfrm flipH="1">
            <a:off x="3995737" y="2338958"/>
            <a:ext cx="144462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239" name="Text Box 18"/>
          <p:cNvSpPr txBox="1">
            <a:spLocks noChangeArrowheads="1"/>
          </p:cNvSpPr>
          <p:nvPr/>
        </p:nvSpPr>
        <p:spPr bwMode="auto">
          <a:xfrm>
            <a:off x="3594099" y="3501008"/>
            <a:ext cx="2087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>
                <a:solidFill>
                  <a:srgbClr val="FF3399"/>
                </a:solidFill>
                <a:latin typeface="Arial" charset="0"/>
              </a:rPr>
              <a:t>pendenza a</a:t>
            </a:r>
          </a:p>
        </p:txBody>
      </p:sp>
      <p:graphicFrame>
        <p:nvGraphicFramePr>
          <p:cNvPr id="52240" name="Object 19"/>
          <p:cNvGraphicFramePr>
            <a:graphicFrameLocks noChangeAspect="1"/>
          </p:cNvGraphicFramePr>
          <p:nvPr>
            <p:extLst/>
          </p:nvPr>
        </p:nvGraphicFramePr>
        <p:xfrm>
          <a:off x="5436096" y="4031340"/>
          <a:ext cx="792162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0" name="Equation" r:id="rId7" imgW="495085" imgH="393529" progId="Equation.DSMT4">
                  <p:embed/>
                </p:oleObj>
              </mc:Choice>
              <mc:Fallback>
                <p:oleObj name="Equation" r:id="rId7" imgW="495085" imgH="393529" progId="Equation.DSMT4">
                  <p:embed/>
                  <p:pic>
                    <p:nvPicPr>
                      <p:cNvPr id="5224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4031340"/>
                        <a:ext cx="792162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83568" y="476672"/>
            <a:ext cx="316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 dirty="0">
                <a:latin typeface="Arial" charset="0"/>
              </a:rPr>
              <a:t>si riporta in grafico</a:t>
            </a:r>
          </a:p>
        </p:txBody>
      </p:sp>
      <p:graphicFrame>
        <p:nvGraphicFramePr>
          <p:cNvPr id="3" name="Oggetto 1"/>
          <p:cNvGraphicFramePr>
            <a:graphicFrameLocks noChangeAspect="1"/>
          </p:cNvGraphicFramePr>
          <p:nvPr>
            <p:extLst/>
          </p:nvPr>
        </p:nvGraphicFramePr>
        <p:xfrm>
          <a:off x="6052132" y="946076"/>
          <a:ext cx="2459765" cy="2718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" name="Ovale 3"/>
          <p:cNvSpPr/>
          <p:nvPr/>
        </p:nvSpPr>
        <p:spPr>
          <a:xfrm>
            <a:off x="6897078" y="2724744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21" name="Ovale 20"/>
          <p:cNvSpPr/>
          <p:nvPr/>
        </p:nvSpPr>
        <p:spPr>
          <a:xfrm>
            <a:off x="6751822" y="2903337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1862-2952-4995-AC88-A29FFD1A360E}" type="slidenum">
              <a:rPr lang="it-IT" smtClean="0"/>
              <a:pPr>
                <a:defRPr/>
              </a:pPr>
              <a:t>68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912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4"/>
          <p:cNvSpPr txBox="1">
            <a:spLocks noChangeArrowheads="1"/>
          </p:cNvSpPr>
          <p:nvPr/>
        </p:nvSpPr>
        <p:spPr bwMode="auto">
          <a:xfrm>
            <a:off x="125760" y="333375"/>
            <a:ext cx="889248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>
                <a:latin typeface="Arial" charset="0"/>
              </a:rPr>
              <a:t>Se </a:t>
            </a:r>
            <a:r>
              <a:rPr lang="it-IT" dirty="0" err="1">
                <a:latin typeface="Arial" charset="0"/>
              </a:rPr>
              <a:t>HCl</a:t>
            </a:r>
            <a:r>
              <a:rPr lang="it-IT" dirty="0">
                <a:latin typeface="Arial" charset="0"/>
              </a:rPr>
              <a:t> manifestasse sempre comportamento ideale (</a:t>
            </a:r>
            <a:r>
              <a:rPr lang="it-IT" dirty="0">
                <a:latin typeface="Arial" charset="0"/>
                <a:sym typeface="Symbol" pitchFamily="18" charset="2"/>
              </a:rPr>
              <a:t></a:t>
            </a:r>
            <a:r>
              <a:rPr lang="it-IT" baseline="-25000" dirty="0">
                <a:latin typeface="Arial" charset="0"/>
                <a:sym typeface="Symbol" pitchFamily="18" charset="2"/>
              </a:rPr>
              <a:t> </a:t>
            </a:r>
            <a:r>
              <a:rPr lang="it-IT" dirty="0">
                <a:latin typeface="Arial" charset="0"/>
                <a:sym typeface="Symbol" pitchFamily="18" charset="2"/>
              </a:rPr>
              <a:t>= 1) il grafico sarebbe sempre una retta.</a:t>
            </a:r>
          </a:p>
          <a:p>
            <a:pPr eaLnBrk="1" hangingPunct="1">
              <a:spcBef>
                <a:spcPct val="50000"/>
              </a:spcBef>
            </a:pPr>
            <a:r>
              <a:rPr lang="it-IT" dirty="0">
                <a:latin typeface="Arial" charset="0"/>
                <a:sym typeface="Symbol" pitchFamily="18" charset="2"/>
              </a:rPr>
              <a:t>La linearità si manifesta </a:t>
            </a:r>
            <a:r>
              <a:rPr lang="it-IT" dirty="0">
                <a:solidFill>
                  <a:srgbClr val="FF3300"/>
                </a:solidFill>
                <a:latin typeface="Arial" charset="0"/>
                <a:sym typeface="Symbol" pitchFamily="18" charset="2"/>
              </a:rPr>
              <a:t>solo per concentrazioni &lt; 0.005 </a:t>
            </a:r>
            <a:r>
              <a:rPr lang="it-IT" dirty="0" smtClean="0">
                <a:solidFill>
                  <a:srgbClr val="FF3300"/>
                </a:solidFill>
                <a:latin typeface="Arial" charset="0"/>
                <a:sym typeface="Symbol" pitchFamily="18" charset="2"/>
              </a:rPr>
              <a:t>m circa</a:t>
            </a:r>
            <a:endParaRPr lang="it-IT" baseline="-25000" dirty="0">
              <a:solidFill>
                <a:srgbClr val="FF3300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395288" y="2276475"/>
            <a:ext cx="77755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>
                <a:latin typeface="Arial" charset="0"/>
              </a:rPr>
              <a:t>Si ottiene E° = +0.2223 V e </a:t>
            </a:r>
            <a:r>
              <a:rPr lang="it-IT" dirty="0">
                <a:solidFill>
                  <a:srgbClr val="FF3399"/>
                </a:solidFill>
                <a:latin typeface="Arial" charset="0"/>
              </a:rPr>
              <a:t>la pendenza a della retta = 0.060 a 25 °C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95288" y="3357563"/>
            <a:ext cx="3887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>
                <a:latin typeface="Arial" charset="0"/>
              </a:rPr>
              <a:t>dalla espressione</a:t>
            </a:r>
          </a:p>
        </p:txBody>
      </p:sp>
      <p:graphicFrame>
        <p:nvGraphicFramePr>
          <p:cNvPr id="15" name="Object 8"/>
          <p:cNvGraphicFramePr>
            <a:graphicFrameLocks noChangeAspect="1"/>
          </p:cNvGraphicFramePr>
          <p:nvPr>
            <p:extLst/>
          </p:nvPr>
        </p:nvGraphicFramePr>
        <p:xfrm>
          <a:off x="300038" y="3933825"/>
          <a:ext cx="25685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6" name="Equation" r:id="rId3" imgW="1358640" imgH="393480" progId="Equation.DSMT4">
                  <p:embed/>
                </p:oleObj>
              </mc:Choice>
              <mc:Fallback>
                <p:oleObj name="Equation" r:id="rId3" imgW="1358640" imgH="393480" progId="Equation.DSMT4">
                  <p:embed/>
                  <p:pic>
                    <p:nvPicPr>
                      <p:cNvPr id="1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3933825"/>
                        <a:ext cx="2568575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1"/>
          <p:cNvGraphicFramePr>
            <a:graphicFrameLocks noChangeAspect="1"/>
          </p:cNvGraphicFramePr>
          <p:nvPr>
            <p:extLst/>
          </p:nvPr>
        </p:nvGraphicFramePr>
        <p:xfrm>
          <a:off x="300038" y="4724400"/>
          <a:ext cx="328612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7" name="Equation" r:id="rId5" imgW="1752480" imgH="393480" progId="Equation.DSMT4">
                  <p:embed/>
                </p:oleObj>
              </mc:Choice>
              <mc:Fallback>
                <p:oleObj name="Equation" r:id="rId5" imgW="1752480" imgH="393480" progId="Equation.DSMT4">
                  <p:embed/>
                  <p:pic>
                    <p:nvPicPr>
                      <p:cNvPr id="1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4724400"/>
                        <a:ext cx="3286125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468313" y="5805488"/>
            <a:ext cx="26635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>
                <a:latin typeface="Arial" charset="0"/>
              </a:rPr>
              <a:t>log</a:t>
            </a:r>
            <a:r>
              <a:rPr lang="it-IT" dirty="0">
                <a:latin typeface="Arial" charset="0"/>
                <a:sym typeface="Symbol" pitchFamily="18" charset="2"/>
              </a:rPr>
              <a:t></a:t>
            </a:r>
            <a:r>
              <a:rPr lang="it-IT" baseline="-25000" dirty="0">
                <a:latin typeface="Arial" charset="0"/>
                <a:sym typeface="Symbol" pitchFamily="18" charset="2"/>
              </a:rPr>
              <a:t> </a:t>
            </a:r>
            <a:r>
              <a:rPr lang="it-IT" dirty="0">
                <a:latin typeface="Arial" charset="0"/>
                <a:sym typeface="Symbol" pitchFamily="18" charset="2"/>
              </a:rPr>
              <a:t>= -</a:t>
            </a:r>
            <a:r>
              <a:rPr lang="it-IT" dirty="0" smtClean="0">
                <a:latin typeface="Arial" charset="0"/>
                <a:sym typeface="Symbol" pitchFamily="18" charset="2"/>
              </a:rPr>
              <a:t>0.51 </a:t>
            </a:r>
            <a:r>
              <a:rPr lang="it-IT" dirty="0" err="1" smtClean="0">
                <a:latin typeface="Arial" charset="0"/>
                <a:sym typeface="Symbol" pitchFamily="18" charset="2"/>
              </a:rPr>
              <a:t>m</a:t>
            </a:r>
            <a:r>
              <a:rPr lang="it-IT" baseline="30000" dirty="0" err="1" smtClean="0">
                <a:latin typeface="Arial" charset="0"/>
                <a:sym typeface="Symbol" pitchFamily="18" charset="2"/>
              </a:rPr>
              <a:t>1</a:t>
            </a:r>
            <a:r>
              <a:rPr lang="it-IT" baseline="30000" dirty="0" smtClean="0">
                <a:latin typeface="Arial" charset="0"/>
                <a:sym typeface="Symbol" pitchFamily="18" charset="2"/>
              </a:rPr>
              <a:t>/2</a:t>
            </a:r>
            <a:endParaRPr lang="it-IT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flipH="1">
            <a:off x="3131839" y="5157788"/>
            <a:ext cx="144016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572000" y="4508500"/>
            <a:ext cx="4319588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E’ la legge limite di Debye H</a:t>
            </a:r>
            <a:r>
              <a:rPr lang="en-US" sz="2000">
                <a:latin typeface="Arial" charset="0"/>
                <a:cs typeface="Arial" charset="0"/>
              </a:rPr>
              <a:t>ü</a:t>
            </a:r>
            <a:r>
              <a:rPr lang="it-IT" sz="2000">
                <a:latin typeface="Arial" charset="0"/>
              </a:rPr>
              <a:t>ckel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>
                <a:latin typeface="Arial" charset="0"/>
              </a:rPr>
              <a:t>Il valore di</a:t>
            </a:r>
            <a:r>
              <a:rPr lang="it-IT" sz="2000" b="1">
                <a:latin typeface="Arial" charset="0"/>
              </a:rPr>
              <a:t> A</a:t>
            </a:r>
            <a:r>
              <a:rPr lang="it-IT" sz="2000">
                <a:latin typeface="Arial" charset="0"/>
              </a:rPr>
              <a:t> fu trovato prima dello sviluppo della teoria !!!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1862-2952-4995-AC88-A29FFD1A360E}" type="slidenum">
              <a:rPr lang="it-IT" smtClean="0"/>
              <a:pPr>
                <a:defRPr/>
              </a:pPr>
              <a:t>69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308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539750" y="1125538"/>
            <a:ext cx="76327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/>
              <a:t>Jacobus van 't Hoff (1901)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/>
              <a:t>Emil Fischer (1902) 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/>
              <a:t>Svante Arrhenius (1903) 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/>
              <a:t>Eduard Buchner (1907) 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/>
              <a:t>Ernest Rutherford (1908) 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/>
              <a:t>Wilhelm Ostwald (1909) 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/>
              <a:t>Marie Curie (1911) 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/>
              <a:t>Victor Grignard (1912) 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/>
              <a:t>Fritz Haber (1918) 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/>
              <a:t>Walther Nernst (1920) 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/>
              <a:t>Peter Debye (1936) 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611188" y="404813"/>
            <a:ext cx="655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b="1"/>
              <a:t>ALCUNI NOBEL CHIMICI</a:t>
            </a:r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205038"/>
            <a:ext cx="33242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4716463" y="4581525"/>
            <a:ext cx="2160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/>
              <a:t>Ostwald</a:t>
            </a: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6948488" y="4581525"/>
            <a:ext cx="1439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/>
              <a:t>Arrhenius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1862-2952-4995-AC88-A29FFD1A360E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395288" y="404813"/>
            <a:ext cx="79216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Infatti: come esempio </a:t>
            </a:r>
            <a:r>
              <a:rPr lang="it-IT" sz="1800">
                <a:latin typeface="Arial" charset="0"/>
              </a:rPr>
              <a:t>dall’Atkins pag 273</a:t>
            </a:r>
          </a:p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determinare E° per la cella precedente dai dati seguenti:</a:t>
            </a:r>
          </a:p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mCl</a:t>
            </a:r>
            <a:r>
              <a:rPr lang="it-IT" baseline="30000">
                <a:latin typeface="Arial" charset="0"/>
              </a:rPr>
              <a:t>-</a:t>
            </a:r>
            <a:r>
              <a:rPr lang="it-IT">
                <a:solidFill>
                  <a:srgbClr val="0033CC"/>
                </a:solidFill>
                <a:latin typeface="Arial" charset="0"/>
              </a:rPr>
              <a:t>*</a:t>
            </a:r>
            <a:r>
              <a:rPr lang="it-IT">
                <a:latin typeface="Arial" charset="0"/>
              </a:rPr>
              <a:t>	3.215		5.619		9.138		25.63</a:t>
            </a:r>
          </a:p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E/V	0.52053	0.49057	0.46860	0.41824</a:t>
            </a:r>
          </a:p>
          <a:p>
            <a:pPr eaLnBrk="1" hangingPunct="1">
              <a:spcBef>
                <a:spcPct val="50000"/>
              </a:spcBef>
            </a:pPr>
            <a:r>
              <a:rPr lang="it-IT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>
                <a:solidFill>
                  <a:srgbClr val="0033CC"/>
                </a:solidFill>
                <a:latin typeface="Arial" charset="0"/>
              </a:rPr>
              <a:t>(* </a:t>
            </a:r>
            <a:r>
              <a:rPr lang="en-US">
                <a:solidFill>
                  <a:srgbClr val="0033CC"/>
                </a:solidFill>
                <a:latin typeface="Arial" charset="0"/>
                <a:cs typeface="Arial" charset="0"/>
              </a:rPr>
              <a:t>×</a:t>
            </a:r>
            <a:r>
              <a:rPr lang="it-IT">
                <a:solidFill>
                  <a:srgbClr val="0033CC"/>
                </a:solidFill>
                <a:latin typeface="Arial" charset="0"/>
              </a:rPr>
              <a:t> 10</a:t>
            </a:r>
            <a:r>
              <a:rPr lang="it-IT" baseline="30000">
                <a:solidFill>
                  <a:srgbClr val="0033CC"/>
                </a:solidFill>
                <a:latin typeface="Arial" charset="0"/>
              </a:rPr>
              <a:t>-3</a:t>
            </a:r>
            <a:r>
              <a:rPr lang="it-IT">
                <a:solidFill>
                  <a:srgbClr val="0033CC"/>
                </a:solidFill>
                <a:latin typeface="Arial" charset="0"/>
              </a:rPr>
              <a:t>)</a:t>
            </a:r>
          </a:p>
        </p:txBody>
      </p:sp>
      <p:graphicFrame>
        <p:nvGraphicFramePr>
          <p:cNvPr id="73746" name="Object 18"/>
          <p:cNvGraphicFramePr>
            <a:graphicFrameLocks noChangeAspect="1"/>
          </p:cNvGraphicFramePr>
          <p:nvPr>
            <p:extLst/>
          </p:nvPr>
        </p:nvGraphicFramePr>
        <p:xfrm>
          <a:off x="3087688" y="2600325"/>
          <a:ext cx="3757612" cy="436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4" name="Chart" r:id="rId3" imgW="2971852" imgH="3448119" progId="Excel.Chart.8">
                  <p:embed/>
                </p:oleObj>
              </mc:Choice>
              <mc:Fallback>
                <p:oleObj name="Chart" r:id="rId3" imgW="2971852" imgH="3448119" progId="Excel.Chart.8">
                  <p:embed/>
                  <p:pic>
                    <p:nvPicPr>
                      <p:cNvPr id="7374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7688" y="2600325"/>
                        <a:ext cx="3757612" cy="436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47" name="Text Box 19"/>
          <p:cNvSpPr txBox="1">
            <a:spLocks noChangeArrowheads="1"/>
          </p:cNvSpPr>
          <p:nvPr/>
        </p:nvSpPr>
        <p:spPr bwMode="auto">
          <a:xfrm>
            <a:off x="323850" y="6021388"/>
            <a:ext cx="2447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E° = +0.2232 V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1862-2952-4995-AC88-A29FFD1A360E}" type="slidenum">
              <a:rPr lang="it-IT" smtClean="0"/>
              <a:pPr>
                <a:defRPr/>
              </a:pPr>
              <a:t>70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12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3746" grpId="0"/>
      <p:bldP spid="7374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4"/>
          <p:cNvSpPr txBox="1">
            <a:spLocks noChangeArrowheads="1"/>
          </p:cNvSpPr>
          <p:nvPr/>
        </p:nvSpPr>
        <p:spPr bwMode="auto">
          <a:xfrm>
            <a:off x="395288" y="333375"/>
            <a:ext cx="8280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I risultati migliorano e si può apprezzare ancora una cifra significativa se si introducono equazioni di </a:t>
            </a:r>
            <a:r>
              <a:rPr lang="it-IT" b="1">
                <a:latin typeface="Arial" charset="0"/>
              </a:rPr>
              <a:t>D-H estese</a:t>
            </a:r>
            <a:r>
              <a:rPr lang="it-IT">
                <a:latin typeface="Arial" charset="0"/>
              </a:rPr>
              <a:t> o </a:t>
            </a:r>
            <a:r>
              <a:rPr lang="it-IT" b="1">
                <a:latin typeface="Arial" charset="0"/>
              </a:rPr>
              <a:t>di Guggenheim</a:t>
            </a:r>
            <a:r>
              <a:rPr lang="it-IT">
                <a:latin typeface="Arial" charset="0"/>
              </a:rPr>
              <a:t> o di </a:t>
            </a:r>
            <a:r>
              <a:rPr lang="it-IT" b="1">
                <a:latin typeface="Arial" charset="0"/>
              </a:rPr>
              <a:t>Bronsted-Hitchcock</a:t>
            </a:r>
          </a:p>
        </p:txBody>
      </p:sp>
      <p:sp>
        <p:nvSpPr>
          <p:cNvPr id="55299" name="Text Box 6"/>
          <p:cNvSpPr txBox="1">
            <a:spLocks noChangeArrowheads="1"/>
          </p:cNvSpPr>
          <p:nvPr/>
        </p:nvSpPr>
        <p:spPr bwMode="auto">
          <a:xfrm>
            <a:off x="395288" y="1844675"/>
            <a:ext cx="2951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E° = +0.22234 V</a:t>
            </a: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395288" y="3141663"/>
            <a:ext cx="792003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>
                <a:latin typeface="Arial" charset="0"/>
              </a:rPr>
              <a:t>Per determinare i valori di </a:t>
            </a:r>
            <a:r>
              <a:rPr lang="it-IT" b="1">
                <a:latin typeface="Arial" charset="0"/>
                <a:sym typeface="Symbol" pitchFamily="18" charset="2"/>
              </a:rPr>
              <a:t></a:t>
            </a:r>
            <a:r>
              <a:rPr lang="it-IT" b="1" baseline="-25000">
                <a:latin typeface="Arial" charset="0"/>
                <a:sym typeface="Symbol" pitchFamily="18" charset="2"/>
              </a:rPr>
              <a:t></a:t>
            </a:r>
            <a:r>
              <a:rPr lang="it-IT" b="1">
                <a:latin typeface="Arial" charset="0"/>
                <a:sym typeface="Symbol" pitchFamily="18" charset="2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  <a:sym typeface="Symbol" pitchFamily="18" charset="2"/>
              </a:rPr>
              <a:t>1) si determina prima il valore di E° per estrapolazione</a:t>
            </a:r>
          </a:p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  <a:sym typeface="Symbol" pitchFamily="18" charset="2"/>
              </a:rPr>
              <a:t>2) si usa l’equazione </a:t>
            </a:r>
          </a:p>
        </p:txBody>
      </p:sp>
      <p:graphicFrame>
        <p:nvGraphicFramePr>
          <p:cNvPr id="90120" name="Object 8"/>
          <p:cNvGraphicFramePr>
            <a:graphicFrameLocks noChangeAspect="1"/>
          </p:cNvGraphicFramePr>
          <p:nvPr/>
        </p:nvGraphicFramePr>
        <p:xfrm>
          <a:off x="3635375" y="4149725"/>
          <a:ext cx="3878263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8" name="Equation" r:id="rId3" imgW="2260600" imgH="393700" progId="Equation.DSMT4">
                  <p:embed/>
                </p:oleObj>
              </mc:Choice>
              <mc:Fallback>
                <p:oleObj name="Equation" r:id="rId3" imgW="2260600" imgH="393700" progId="Equation.DSMT4">
                  <p:embed/>
                  <p:pic>
                    <p:nvPicPr>
                      <p:cNvPr id="901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4149725"/>
                        <a:ext cx="3878263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395288" y="5373688"/>
            <a:ext cx="77771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ci1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ci1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Arial" charset="0"/>
              </a:rPr>
              <a:t>si calcola </a:t>
            </a:r>
            <a:r>
              <a:rPr lang="it-IT">
                <a:latin typeface="Arial" charset="0"/>
                <a:sym typeface="Symbol" pitchFamily="18" charset="2"/>
              </a:rPr>
              <a:t></a:t>
            </a:r>
            <a:r>
              <a:rPr lang="it-IT" baseline="-25000">
                <a:latin typeface="Arial" charset="0"/>
                <a:sym typeface="Symbol" pitchFamily="18" charset="2"/>
              </a:rPr>
              <a:t></a:t>
            </a:r>
            <a:r>
              <a:rPr lang="it-IT">
                <a:latin typeface="Arial" charset="0"/>
                <a:sym typeface="Symbol" pitchFamily="18" charset="2"/>
              </a:rPr>
              <a:t> per ogni concentrazione m misurando il relativo valore di E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1862-2952-4995-AC88-A29FFD1A360E}" type="slidenum">
              <a:rPr lang="it-IT" smtClean="0"/>
              <a:pPr>
                <a:defRPr/>
              </a:pPr>
              <a:t>71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463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9" grpId="0"/>
      <p:bldP spid="901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/>
          <p:cNvSpPr txBox="1">
            <a:spLocks noChangeArrowheads="1"/>
          </p:cNvSpPr>
          <p:nvPr/>
        </p:nvSpPr>
        <p:spPr bwMode="auto">
          <a:xfrm>
            <a:off x="179388" y="620713"/>
            <a:ext cx="87122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2000" b="1" dirty="0">
                <a:latin typeface="Arial" charset="0"/>
              </a:rPr>
              <a:t>OSSERVAZIONI SPERIMENTALI CHE SEMBRANO IN CONTRASTO</a:t>
            </a:r>
          </a:p>
          <a:p>
            <a:pPr eaLnBrk="1" hangingPunct="1"/>
            <a:endParaRPr lang="it-IT" sz="2000" b="1" dirty="0">
              <a:latin typeface="Arial" charset="0"/>
            </a:endParaRPr>
          </a:p>
          <a:p>
            <a:pPr eaLnBrk="1" hangingPunct="1"/>
            <a:r>
              <a:rPr lang="it-IT" sz="2000" b="1" dirty="0">
                <a:latin typeface="Arial" charset="0"/>
              </a:rPr>
              <a:t>1- </a:t>
            </a:r>
            <a:r>
              <a:rPr lang="it-IT" sz="2000" dirty="0">
                <a:latin typeface="Arial" charset="0"/>
              </a:rPr>
              <a:t>GRANDI DEVIAZIONI DALLE LEGGI PREVISTE DALLE PROPRIETÀ COLLIGATIVE</a:t>
            </a:r>
            <a:r>
              <a:rPr lang="it-IT" sz="2000" b="1" dirty="0">
                <a:latin typeface="Arial" charset="0"/>
              </a:rPr>
              <a:t> </a:t>
            </a:r>
            <a:r>
              <a:rPr lang="it-IT" sz="2000" dirty="0">
                <a:latin typeface="Arial" charset="0"/>
              </a:rPr>
              <a:t>NELLE SOLUZIONI, ANCHE A BASSE CONCENTRAZIONI</a:t>
            </a:r>
            <a:r>
              <a:rPr lang="it-IT" sz="1800" dirty="0">
                <a:latin typeface="Arial" charset="0"/>
              </a:rPr>
              <a:t> </a:t>
            </a:r>
          </a:p>
        </p:txBody>
      </p:sp>
      <p:sp>
        <p:nvSpPr>
          <p:cNvPr id="9219" name="Rectangle 9"/>
          <p:cNvSpPr>
            <a:spLocks noChangeArrowheads="1"/>
          </p:cNvSpPr>
          <p:nvPr/>
        </p:nvSpPr>
        <p:spPr bwMode="auto">
          <a:xfrm>
            <a:off x="0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grpSp>
        <p:nvGrpSpPr>
          <p:cNvPr id="9220" name="Group 11"/>
          <p:cNvGrpSpPr>
            <a:grpSpLocks/>
          </p:cNvGrpSpPr>
          <p:nvPr/>
        </p:nvGrpSpPr>
        <p:grpSpPr bwMode="auto">
          <a:xfrm>
            <a:off x="250950" y="4220519"/>
            <a:ext cx="8280400" cy="1430338"/>
            <a:chOff x="203" y="2659"/>
            <a:chExt cx="5216" cy="901"/>
          </a:xfrm>
        </p:grpSpPr>
        <p:sp>
          <p:nvSpPr>
            <p:cNvPr id="9222" name="Text Box 7"/>
            <p:cNvSpPr txBox="1">
              <a:spLocks noChangeArrowheads="1"/>
            </p:cNvSpPr>
            <p:nvPr/>
          </p:nvSpPr>
          <p:spPr bwMode="auto">
            <a:xfrm>
              <a:off x="203" y="2659"/>
              <a:ext cx="5216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it-IT" sz="2000" b="1" dirty="0">
                  <a:latin typeface="Arial" charset="0"/>
                </a:rPr>
                <a:t>2</a:t>
              </a:r>
              <a:r>
                <a:rPr lang="it-IT" sz="2000" dirty="0">
                  <a:latin typeface="Arial" charset="0"/>
                </a:rPr>
                <a:t>- EQUAZIONE </a:t>
              </a:r>
              <a:r>
                <a:rPr lang="it-IT" sz="2000" dirty="0" smtClean="0">
                  <a:latin typeface="Arial" charset="0"/>
                </a:rPr>
                <a:t>HENDERSON-HASSELBALCH </a:t>
              </a:r>
              <a:r>
                <a:rPr lang="it-IT" sz="2000" dirty="0">
                  <a:latin typeface="Arial" charset="0"/>
                </a:rPr>
                <a:t>FORNISCE RISULTATI ERRATI ANCHE A CONC. RELATIVAMENTE BASSE</a:t>
              </a:r>
            </a:p>
            <a:p>
              <a:pPr eaLnBrk="1" hangingPunct="1"/>
              <a:endParaRPr lang="it-IT" sz="2000" dirty="0">
                <a:latin typeface="Arial" charset="0"/>
              </a:endParaRPr>
            </a:p>
            <a:p>
              <a:pPr eaLnBrk="1" hangingPunct="1"/>
              <a:r>
                <a:rPr lang="it-IT" sz="2000" dirty="0" err="1">
                  <a:latin typeface="Arial" charset="0"/>
                </a:rPr>
                <a:t>pH</a:t>
              </a:r>
              <a:r>
                <a:rPr lang="it-IT" sz="2000" dirty="0">
                  <a:latin typeface="Arial" charset="0"/>
                </a:rPr>
                <a:t> = </a:t>
              </a:r>
              <a:r>
                <a:rPr lang="it-IT" sz="2000" dirty="0" err="1">
                  <a:latin typeface="Arial" charset="0"/>
                </a:rPr>
                <a:t>pKa</a:t>
              </a:r>
              <a:r>
                <a:rPr lang="it-IT" sz="2000" dirty="0">
                  <a:latin typeface="Arial" charset="0"/>
                </a:rPr>
                <a:t> - log </a:t>
              </a:r>
            </a:p>
          </p:txBody>
        </p:sp>
        <p:graphicFrame>
          <p:nvGraphicFramePr>
            <p:cNvPr id="9223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14467207"/>
                </p:ext>
              </p:extLst>
            </p:nvPr>
          </p:nvGraphicFramePr>
          <p:xfrm>
            <a:off x="1337" y="3158"/>
            <a:ext cx="360" cy="4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36" name="Equation" r:id="rId3" imgW="368300" imgH="419100" progId="Equation.DSMT4">
                    <p:embed/>
                  </p:oleObj>
                </mc:Choice>
                <mc:Fallback>
                  <p:oleObj name="Equation" r:id="rId3" imgW="368300" imgH="4191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lum contrast="-6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7" y="3158"/>
                          <a:ext cx="360" cy="4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221" name="Text Box 10"/>
          <p:cNvSpPr txBox="1">
            <a:spLocks noChangeArrowheads="1"/>
          </p:cNvSpPr>
          <p:nvPr/>
        </p:nvSpPr>
        <p:spPr bwMode="auto">
          <a:xfrm>
            <a:off x="179512" y="2060848"/>
            <a:ext cx="7704137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800">
                <a:latin typeface="Arial" charset="0"/>
              </a:rPr>
              <a:t>a) innalzamento ebullioscopico 	b) abbassamento crioscopico </a:t>
            </a:r>
          </a:p>
          <a:p>
            <a:pPr eaLnBrk="1" hangingPunct="1">
              <a:spcBef>
                <a:spcPct val="50000"/>
              </a:spcBef>
            </a:pPr>
            <a:r>
              <a:rPr lang="it-IT" sz="1800">
                <a:latin typeface="Arial" charset="0"/>
              </a:rPr>
              <a:t>c) pressione osmotica 		d) variazione della tensione di vapore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1862-2952-4995-AC88-A29FFD1A360E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395288" y="476250"/>
            <a:ext cx="77771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sz="1800" b="1">
                <a:latin typeface="Arial" charset="0"/>
              </a:rPr>
              <a:t>3-</a:t>
            </a:r>
            <a:r>
              <a:rPr lang="it-IT" sz="1800">
                <a:latin typeface="Arial" charset="0"/>
              </a:rPr>
              <a:t> </a:t>
            </a:r>
            <a:r>
              <a:rPr lang="it-IT" sz="2000">
                <a:latin typeface="Arial" charset="0"/>
              </a:rPr>
              <a:t>LA SOLUBILITÀ DEI SALI DIPENDE DALLA PRESENZA DI ALTRI COMPOSTI DISCIOLTI ANCHE SE NON HANNO IONI A COMUNE 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95288" y="4184650"/>
            <a:ext cx="81375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2000" b="1">
                <a:latin typeface="Arial" charset="0"/>
              </a:rPr>
              <a:t>5-</a:t>
            </a:r>
            <a:r>
              <a:rPr lang="it-IT" sz="2000">
                <a:latin typeface="Arial" charset="0"/>
              </a:rPr>
              <a:t> LE DEVIAZIONI DALLA TEORIA SONO FUNZIONE:</a:t>
            </a:r>
          </a:p>
          <a:p>
            <a:pPr eaLnBrk="1" hangingPunct="1"/>
            <a:r>
              <a:rPr lang="it-IT" sz="2000">
                <a:latin typeface="Arial" charset="0"/>
              </a:rPr>
              <a:t>- COMPOSIZIONE</a:t>
            </a:r>
          </a:p>
          <a:p>
            <a:pPr eaLnBrk="1" hangingPunct="1"/>
            <a:r>
              <a:rPr lang="it-IT" sz="2000">
                <a:latin typeface="Arial" charset="0"/>
              </a:rPr>
              <a:t>- CONCENTRAZIONE</a:t>
            </a:r>
          </a:p>
          <a:p>
            <a:pPr eaLnBrk="1" hangingPunct="1"/>
            <a:r>
              <a:rPr lang="it-IT" sz="2000">
                <a:latin typeface="Arial" charset="0"/>
              </a:rPr>
              <a:t>- TEMPERATURA 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95288" y="1720850"/>
            <a:ext cx="813752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2000" b="1" dirty="0">
                <a:latin typeface="Arial" charset="0"/>
              </a:rPr>
              <a:t>4</a:t>
            </a:r>
            <a:r>
              <a:rPr lang="it-IT" sz="2000" dirty="0">
                <a:latin typeface="Arial" charset="0"/>
              </a:rPr>
              <a:t>- DEVIAZIONI </a:t>
            </a:r>
            <a:r>
              <a:rPr lang="it-IT" sz="2000" b="1" dirty="0">
                <a:latin typeface="Arial" charset="0"/>
              </a:rPr>
              <a:t>MOLTO PIÙ </a:t>
            </a:r>
            <a:r>
              <a:rPr lang="it-IT" sz="2000" b="1" dirty="0" err="1">
                <a:latin typeface="Arial" charset="0"/>
              </a:rPr>
              <a:t>MARCARTE</a:t>
            </a:r>
            <a:r>
              <a:rPr lang="it-IT" sz="2000" dirty="0">
                <a:latin typeface="Arial" charset="0"/>
              </a:rPr>
              <a:t> NEI COMPOSTI CHE SI </a:t>
            </a:r>
            <a:r>
              <a:rPr lang="it-IT" sz="2000" b="1" dirty="0">
                <a:latin typeface="Arial" charset="0"/>
              </a:rPr>
              <a:t>DISSOCIANO IN IONI</a:t>
            </a:r>
            <a:r>
              <a:rPr lang="it-IT" sz="2000" dirty="0">
                <a:latin typeface="Arial" charset="0"/>
              </a:rPr>
              <a:t> </a:t>
            </a:r>
          </a:p>
          <a:p>
            <a:pPr eaLnBrk="1" hangingPunct="1"/>
            <a:endParaRPr lang="it-IT" sz="2000" dirty="0">
              <a:latin typeface="Arial" charset="0"/>
            </a:endParaRPr>
          </a:p>
          <a:p>
            <a:pPr eaLnBrk="1" hangingPunct="1"/>
            <a:r>
              <a:rPr lang="it-IT" sz="2000" dirty="0">
                <a:latin typeface="Arial" charset="0"/>
              </a:rPr>
              <a:t>LE DEVIAZIONI DIVENTANO SENSIBILI</a:t>
            </a:r>
          </a:p>
          <a:p>
            <a:pPr eaLnBrk="1" hangingPunct="1"/>
            <a:r>
              <a:rPr lang="it-IT" sz="2000" b="1" dirty="0">
                <a:solidFill>
                  <a:srgbClr val="FF0000"/>
                </a:solidFill>
                <a:latin typeface="Arial" charset="0"/>
              </a:rPr>
              <a:t>SOLUZIONI IONICHE</a:t>
            </a:r>
            <a:r>
              <a:rPr lang="it-IT" sz="2000" dirty="0">
                <a:latin typeface="Arial" charset="0"/>
              </a:rPr>
              <a:t> 		SE CONCENTRAZIONE </a:t>
            </a:r>
            <a:r>
              <a:rPr lang="it-IT" sz="2000" b="1" dirty="0">
                <a:solidFill>
                  <a:srgbClr val="FF0000"/>
                </a:solidFill>
                <a:latin typeface="Arial" charset="0"/>
              </a:rPr>
              <a:t>&gt; </a:t>
            </a:r>
            <a:r>
              <a:rPr lang="it-IT" sz="2000" b="1" dirty="0" smtClean="0">
                <a:solidFill>
                  <a:srgbClr val="FF0000"/>
                </a:solidFill>
                <a:latin typeface="Arial" charset="0"/>
              </a:rPr>
              <a:t>10</a:t>
            </a:r>
            <a:r>
              <a:rPr lang="it-IT" sz="2000" b="1" baseline="30000" dirty="0" smtClean="0">
                <a:solidFill>
                  <a:srgbClr val="FF0000"/>
                </a:solidFill>
                <a:latin typeface="Arial" charset="0"/>
              </a:rPr>
              <a:t>-3 </a:t>
            </a:r>
            <a:r>
              <a:rPr lang="it-IT" sz="2000" b="1" dirty="0" smtClean="0">
                <a:solidFill>
                  <a:srgbClr val="FF0000"/>
                </a:solidFill>
                <a:latin typeface="Arial" charset="0"/>
              </a:rPr>
              <a:t>M</a:t>
            </a:r>
            <a:endParaRPr lang="it-IT" sz="2000" b="1" baseline="30000" dirty="0">
              <a:solidFill>
                <a:srgbClr val="FF0000"/>
              </a:solidFill>
              <a:latin typeface="Arial" charset="0"/>
            </a:endParaRPr>
          </a:p>
          <a:p>
            <a:pPr eaLnBrk="1" hangingPunct="1"/>
            <a:r>
              <a:rPr lang="it-IT" sz="2000" b="1" dirty="0">
                <a:solidFill>
                  <a:schemeClr val="accent2"/>
                </a:solidFill>
                <a:latin typeface="Arial" charset="0"/>
              </a:rPr>
              <a:t>SOLUZIONI NON IONICHE</a:t>
            </a:r>
            <a:r>
              <a:rPr lang="it-IT" sz="2000" dirty="0">
                <a:latin typeface="Arial" charset="0"/>
              </a:rPr>
              <a:t> 	SE CONCENTRAZIONE </a:t>
            </a:r>
            <a:r>
              <a:rPr lang="it-IT" sz="2000" b="1" dirty="0">
                <a:solidFill>
                  <a:schemeClr val="accent2"/>
                </a:solidFill>
                <a:latin typeface="Arial" charset="0"/>
              </a:rPr>
              <a:t>&gt; </a:t>
            </a:r>
            <a:r>
              <a:rPr lang="it-IT" sz="2000" b="1" dirty="0" smtClean="0">
                <a:solidFill>
                  <a:schemeClr val="accent2"/>
                </a:solidFill>
                <a:latin typeface="Arial" charset="0"/>
              </a:rPr>
              <a:t>10</a:t>
            </a:r>
            <a:r>
              <a:rPr lang="it-IT" sz="2000" b="1" baseline="30000" dirty="0" smtClean="0">
                <a:solidFill>
                  <a:schemeClr val="accent2"/>
                </a:solidFill>
                <a:latin typeface="Arial" charset="0"/>
              </a:rPr>
              <a:t>-1 </a:t>
            </a:r>
            <a:r>
              <a:rPr lang="it-IT" sz="2000" b="1" dirty="0" smtClean="0">
                <a:solidFill>
                  <a:schemeClr val="accent2"/>
                </a:solidFill>
                <a:latin typeface="Arial" charset="0"/>
              </a:rPr>
              <a:t>M</a:t>
            </a:r>
            <a:endParaRPr lang="it-IT" sz="2000" b="1" baseline="30000" dirty="0">
              <a:solidFill>
                <a:schemeClr val="accent2"/>
              </a:solidFill>
              <a:latin typeface="Arial" charset="0"/>
            </a:endParaRPr>
          </a:p>
          <a:p>
            <a:pPr eaLnBrk="1" hangingPunct="1"/>
            <a:endParaRPr lang="it-IT" sz="2000" dirty="0">
              <a:latin typeface="Arial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95288" y="5734050"/>
            <a:ext cx="3600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 dirty="0" err="1">
                <a:latin typeface="Arial" charset="0"/>
              </a:rPr>
              <a:t>PERCHÈ</a:t>
            </a:r>
            <a:r>
              <a:rPr lang="it-IT" b="1" dirty="0">
                <a:latin typeface="Arial" charset="0"/>
              </a:rPr>
              <a:t>?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1862-2952-4995-AC88-A29FFD1A360E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5" grpId="0"/>
      <p:bldP spid="10246" grpId="0"/>
    </p:bld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2316</TotalTime>
  <Words>3049</Words>
  <Application>Microsoft Office PowerPoint</Application>
  <PresentationFormat>Presentazione su schermo (4:3)</PresentationFormat>
  <Paragraphs>514</Paragraphs>
  <Slides>71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6</vt:i4>
      </vt:variant>
      <vt:variant>
        <vt:lpstr>Titoli diapositive</vt:lpstr>
      </vt:variant>
      <vt:variant>
        <vt:i4>71</vt:i4>
      </vt:variant>
    </vt:vector>
  </HeadingPairs>
  <TitlesOfParts>
    <vt:vector size="86" baseType="lpstr">
      <vt:lpstr>Arial</vt:lpstr>
      <vt:lpstr>Arial Black</vt:lpstr>
      <vt:lpstr>Arial Narrow</vt:lpstr>
      <vt:lpstr>Calibri</vt:lpstr>
      <vt:lpstr>Math A</vt:lpstr>
      <vt:lpstr>Symbol</vt:lpstr>
      <vt:lpstr>tci1</vt:lpstr>
      <vt:lpstr>Times New Roman</vt:lpstr>
      <vt:lpstr>Struttura predefinita</vt:lpstr>
      <vt:lpstr>Equation</vt:lpstr>
      <vt:lpstr>Grafico</vt:lpstr>
      <vt:lpstr>Documento</vt:lpstr>
      <vt:lpstr>Document</vt:lpstr>
      <vt:lpstr>Diapositiva</vt:lpstr>
      <vt:lpstr>Grafico di Microsoft Excel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Claudio</dc:creator>
  <cp:lastModifiedBy>Claudio Tavagnacco</cp:lastModifiedBy>
  <cp:revision>872</cp:revision>
  <dcterms:created xsi:type="dcterms:W3CDTF">2006-05-03T21:21:59Z</dcterms:created>
  <dcterms:modified xsi:type="dcterms:W3CDTF">2020-04-29T21:05:21Z</dcterms:modified>
</cp:coreProperties>
</file>