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4" r:id="rId2"/>
    <p:sldId id="257" r:id="rId3"/>
    <p:sldId id="263" r:id="rId4"/>
    <p:sldId id="264" r:id="rId5"/>
    <p:sldId id="265" r:id="rId6"/>
    <p:sldId id="266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8"/>
    </mc:Choice>
    <mc:Fallback xmlns="">
      <p:transition spd="slow" advTm="1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59D3CC-8611-FE4B-8ED7-3CBC33D8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37 </a:t>
            </a:r>
            <a:r>
              <a:rPr lang="it-IT" b="1" dirty="0"/>
              <a:t>(con audio)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31E181-CE6D-4648-A6E7-DD8A85C19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t-IT" sz="4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La </a:t>
            </a:r>
            <a:r>
              <a:rPr lang="it-IT" sz="4800" dirty="0">
                <a:solidFill>
                  <a:srgbClr val="FF0000"/>
                </a:solidFill>
              </a:rPr>
              <a:t>circolazione: </a:t>
            </a:r>
            <a:r>
              <a:rPr lang="it-IT" sz="4800" dirty="0" smtClean="0">
                <a:solidFill>
                  <a:srgbClr val="FF0000"/>
                </a:solidFill>
              </a:rPr>
              <a:t>flussi, </a:t>
            </a:r>
            <a:r>
              <a:rPr lang="it-IT" sz="4800" dirty="0">
                <a:solidFill>
                  <a:srgbClr val="FF0000"/>
                </a:solidFill>
              </a:rPr>
              <a:t>reti e </a:t>
            </a:r>
            <a:r>
              <a:rPr lang="it-IT" sz="4800" dirty="0" smtClean="0">
                <a:solidFill>
                  <a:srgbClr val="FF0000"/>
                </a:solidFill>
              </a:rPr>
              <a:t>nodi</a:t>
            </a:r>
          </a:p>
          <a:p>
            <a:pPr marL="0" indent="0">
              <a:buNone/>
            </a:pPr>
            <a:endParaRPr lang="it-IT" sz="4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4800" dirty="0" smtClean="0">
                <a:solidFill>
                  <a:srgbClr val="FF0000"/>
                </a:solidFill>
              </a:rPr>
              <a:t>2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4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0"/>
    </mc:Choice>
    <mc:Fallback>
      <p:transition spd="slow" advTm="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48ABB0-50E1-2643-B5DC-548AECBE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Vie d’acqua interne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B95D74-01CB-BA43-9816-79B0A4413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Corsi d’acqua naturali</a:t>
            </a:r>
          </a:p>
          <a:p>
            <a:pPr marL="44450" indent="0">
              <a:buNone/>
            </a:pPr>
            <a:r>
              <a:rPr lang="it-IT" dirty="0"/>
              <a:t>Interventi per favorire imbarcazioni di maggiori dimensioni </a:t>
            </a:r>
          </a:p>
          <a:p>
            <a:pPr marL="574802" lvl="1" indent="0">
              <a:buNone/>
            </a:pPr>
            <a:r>
              <a:rPr lang="it-IT" dirty="0"/>
              <a:t>drenaggio, regimazione portate, rettificazione percorsi / canalizzazione, costruzione di chiuse per superare dislivelli</a:t>
            </a:r>
          </a:p>
          <a:p>
            <a:pPr marL="0" indent="0">
              <a:buNone/>
            </a:pPr>
            <a:r>
              <a:rPr lang="it-IT" dirty="0"/>
              <a:t>Trasporto lento </a:t>
            </a:r>
            <a:r>
              <a:rPr lang="it-IT" dirty="0">
                <a:sym typeface="Wingdings" pitchFamily="2" charset="2"/>
              </a:rPr>
              <a:t> merci pesanti e non deperibili e turismo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Europa pianure interne 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Rete del fiume Reno, </a:t>
            </a:r>
          </a:p>
          <a:p>
            <a:pPr marL="530352" lvl="1" indent="0">
              <a:buNone/>
            </a:pPr>
            <a:r>
              <a:rPr lang="it-IT" dirty="0">
                <a:sym typeface="Wingdings" pitchFamily="2" charset="2"/>
              </a:rPr>
              <a:t>dalla Svizzera (Basilea)  all’Olanda (Rotterdam) passando per Germania e Francia – tramite altri canali: 900 km navigabili e 50 porti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6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40"/>
    </mc:Choice>
    <mc:Fallback xmlns="">
      <p:transition spd="slow" advTm="234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8A9E67-5C93-094F-8F86-C5B27BFA9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Porti e rotte marittime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25C49D-D748-234A-8F5D-CE9F4501E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725" indent="-709613">
              <a:buNone/>
            </a:pPr>
            <a:r>
              <a:rPr lang="it-IT" b="1" dirty="0"/>
              <a:t>Porti</a:t>
            </a:r>
            <a:r>
              <a:rPr lang="it-IT" dirty="0"/>
              <a:t>: nodi di traffico in cui convergono rotte marittime, strade e altre vie di comunicazione</a:t>
            </a:r>
          </a:p>
          <a:p>
            <a:pPr marL="720725" indent="-709613">
              <a:buNone/>
            </a:pPr>
            <a:r>
              <a:rPr lang="it-IT" dirty="0"/>
              <a:t>Dopo la rivoluzione dei trasporti: </a:t>
            </a:r>
            <a:r>
              <a:rPr lang="it-IT" b="1" dirty="0"/>
              <a:t>porti p</a:t>
            </a:r>
            <a:r>
              <a:rPr lang="it-IT" b="1" dirty="0" smtClean="0"/>
              <a:t>olivalenti</a:t>
            </a:r>
            <a:r>
              <a:rPr lang="it-IT" dirty="0"/>
              <a:t>, in gradi di gestire passeggeri e qualunque tipo di merci (bisogno non di soli fondali profondi, ma di terminali estesi – se serve </a:t>
            </a:r>
            <a:r>
              <a:rPr lang="it-IT" i="1" dirty="0"/>
              <a:t>offshore </a:t>
            </a:r>
            <a:r>
              <a:rPr lang="it-IT" dirty="0"/>
              <a:t>-  e attrezzature specifiche di sostegno)</a:t>
            </a:r>
          </a:p>
          <a:p>
            <a:pPr marL="720725" indent="-709613">
              <a:buNone/>
            </a:pPr>
            <a:r>
              <a:rPr lang="it-IT" dirty="0"/>
              <a:t>Poche realtà di riferimento (in Europa: Rotterdam, Anversa, Amburgo, Marsiglia)</a:t>
            </a:r>
          </a:p>
          <a:p>
            <a:pPr marL="11112" indent="0">
              <a:buNone/>
            </a:pPr>
            <a:r>
              <a:rPr lang="it-IT" dirty="0"/>
              <a:t>Europa atlantica, Giappone orientale e Usa orientale/Golfo Messico: </a:t>
            </a:r>
          </a:p>
          <a:p>
            <a:pPr marL="11112" indent="0">
              <a:buNone/>
            </a:pPr>
            <a:r>
              <a:rPr lang="it-IT" dirty="0">
                <a:sym typeface="Wingdings" pitchFamily="2" charset="2"/>
              </a:rPr>
              <a:t>	</a:t>
            </a:r>
            <a:r>
              <a:rPr lang="it-IT" dirty="0"/>
              <a:t>60% traffico mondiale (fino a crescita Cina)</a:t>
            </a:r>
          </a:p>
          <a:p>
            <a:pPr marL="11112" indent="0">
              <a:buNone/>
            </a:pPr>
            <a:r>
              <a:rPr lang="it-IT" dirty="0"/>
              <a:t>Nord mondo vs. </a:t>
            </a:r>
            <a:r>
              <a:rPr lang="it-IT" dirty="0" smtClean="0"/>
              <a:t>Sud </a:t>
            </a:r>
            <a:r>
              <a:rPr lang="it-IT" dirty="0"/>
              <a:t>mondo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1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132"/>
    </mc:Choice>
    <mc:Fallback xmlns="">
      <p:transition spd="slow" advTm="35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C4A40-C8E4-CB4E-B04D-F35D735BD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Porti e rotte marittime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3A055A-A48C-8B42-B819-77D2F43F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286000"/>
            <a:ext cx="4531489" cy="3581400"/>
          </a:xfrm>
        </p:spPr>
        <p:txBody>
          <a:bodyPr>
            <a:normAutofit fontScale="92500" lnSpcReduction="10000"/>
          </a:bodyPr>
          <a:lstStyle/>
          <a:p>
            <a:pPr marL="628650" indent="-617538">
              <a:buNone/>
            </a:pPr>
            <a:r>
              <a:rPr lang="it-IT" dirty="0"/>
              <a:t>Porti oggi strutture fondamentali nell’organizzazione del territorio in quanto punti di entrata/uscita di regioni più o meno vaste e </a:t>
            </a:r>
            <a:r>
              <a:rPr lang="it-IT" dirty="0" smtClean="0"/>
              <a:t>luogo </a:t>
            </a:r>
            <a:r>
              <a:rPr lang="it-IT" dirty="0"/>
              <a:t>di collegamento tra le vie di comunicazione di mare e terraferma. Quindi condizionano distribuzione delle attività produttive.</a:t>
            </a:r>
          </a:p>
          <a:p>
            <a:pPr marL="674688" indent="-630238">
              <a:buNone/>
            </a:pPr>
            <a:r>
              <a:rPr lang="it-IT" dirty="0"/>
              <a:t>Invenzione dei container (</a:t>
            </a:r>
            <a:r>
              <a:rPr lang="it-IT" dirty="0" smtClean="0"/>
              <a:t>porti, </a:t>
            </a:r>
            <a:r>
              <a:rPr lang="it-IT" dirty="0"/>
              <a:t>trasbordo)</a:t>
            </a:r>
          </a:p>
          <a:p>
            <a:pPr marL="0" indent="0">
              <a:buNone/>
            </a:pPr>
            <a:r>
              <a:rPr lang="it-IT" dirty="0"/>
              <a:t>Creazione di sistemi portuali</a:t>
            </a:r>
          </a:p>
          <a:p>
            <a:pPr marL="0" indent="0">
              <a:buNone/>
            </a:pPr>
            <a:r>
              <a:rPr lang="it-IT" dirty="0"/>
              <a:t>Italia e Trieste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5AA8F3-F606-524D-9125-511317102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494" y="2286000"/>
            <a:ext cx="5764528" cy="3581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9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658"/>
    </mc:Choice>
    <mc:Fallback xmlns="">
      <p:transition spd="slow" advTm="369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E2C1D-B7F4-8D49-9C94-FFBE3B423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Trasporto aereo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BCBEB3-4F2E-6E44-9C59-C4AF303B3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582365" cy="3581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/>
              <a:t>Il mezzo più veloce e il più costoso</a:t>
            </a:r>
          </a:p>
          <a:p>
            <a:pPr marL="530352" lvl="1" indent="0">
              <a:buNone/>
            </a:pPr>
            <a:r>
              <a:rPr lang="it-IT" dirty="0">
                <a:sym typeface="Wingdings" pitchFamily="2" charset="2"/>
              </a:rPr>
              <a:t>Persone e merci deperibili di valore (pesce…)</a:t>
            </a:r>
          </a:p>
          <a:p>
            <a:pPr marL="530352" lvl="1" indent="0">
              <a:buNone/>
            </a:pPr>
            <a:r>
              <a:rPr lang="it-IT" dirty="0">
                <a:sym typeface="Wingdings" pitchFamily="2" charset="2"/>
              </a:rPr>
              <a:t>Merci in «deposito centralizzato» (evoluzione del Taylorismo)</a:t>
            </a:r>
          </a:p>
          <a:p>
            <a:pPr marL="530352" lvl="1" indent="0">
              <a:buNone/>
            </a:pPr>
            <a:r>
              <a:rPr lang="it-IT" dirty="0">
                <a:sym typeface="Wingdings" pitchFamily="2" charset="2"/>
              </a:rPr>
              <a:t>Globalizzazione / acquisti on line</a:t>
            </a:r>
          </a:p>
          <a:p>
            <a:pPr marL="0" indent="0">
              <a:buNone/>
            </a:pPr>
            <a:r>
              <a:rPr lang="it-IT" dirty="0">
                <a:sym typeface="Wingdings" pitchFamily="2" charset="2"/>
              </a:rPr>
              <a:t>Centralità di aeroporti intercontinentali / HUB nazionali</a:t>
            </a:r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89A7BC-AA8E-3148-BE20-C51BE3A05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872" y="2171700"/>
            <a:ext cx="6877903" cy="339572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01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98"/>
    </mc:Choice>
    <mc:Fallback xmlns="">
      <p:transition spd="slow" advTm="25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2FFDFB-8FC5-8A44-BF82-173E96C1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Telecomunicazioni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E10906-361E-6341-A827-E3C571F7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791" y="1724627"/>
            <a:ext cx="6099857" cy="473404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dirty="0"/>
              <a:t>La circolazione non soltanto di merci ma anche di informazioni, sotto forma di denaro, dati, notizie, immagini, resa possibile dalle reti di telecomunicazione e relative tecnologie (ICT, </a:t>
            </a:r>
            <a:r>
              <a:rPr lang="it-IT" i="1" dirty="0"/>
              <a:t>Information and </a:t>
            </a:r>
            <a:r>
              <a:rPr lang="it-IT" i="1" dirty="0" err="1"/>
              <a:t>Communication</a:t>
            </a:r>
            <a:r>
              <a:rPr lang="it-IT" i="1" dirty="0"/>
              <a:t> Technologies).</a:t>
            </a:r>
          </a:p>
          <a:p>
            <a:pPr marL="0" indent="0">
              <a:buNone/>
            </a:pPr>
            <a:r>
              <a:rPr lang="it-IT" dirty="0"/>
              <a:t>ICT fondamentali anche per:</a:t>
            </a:r>
          </a:p>
          <a:p>
            <a:pPr lvl="2"/>
            <a:r>
              <a:rPr lang="it-IT" dirty="0"/>
              <a:t>Salute Cultura</a:t>
            </a:r>
          </a:p>
          <a:p>
            <a:pPr lvl="2"/>
            <a:r>
              <a:rPr lang="it-IT" dirty="0"/>
              <a:t>Ricerca</a:t>
            </a:r>
          </a:p>
          <a:p>
            <a:pPr lvl="2"/>
            <a:r>
              <a:rPr lang="it-IT" dirty="0"/>
              <a:t>Istruzione</a:t>
            </a:r>
          </a:p>
          <a:p>
            <a:pPr lvl="2"/>
            <a:r>
              <a:rPr lang="it-IT" dirty="0"/>
              <a:t>Sociale</a:t>
            </a:r>
          </a:p>
          <a:p>
            <a:pPr marL="365125" indent="-354013">
              <a:buNone/>
            </a:pPr>
            <a:r>
              <a:rPr lang="it-IT" i="1" dirty="0" err="1"/>
              <a:t>Ict</a:t>
            </a:r>
            <a:r>
              <a:rPr lang="it-IT" i="1" dirty="0"/>
              <a:t> </a:t>
            </a:r>
            <a:r>
              <a:rPr lang="it-IT" i="1" dirty="0" err="1"/>
              <a:t>devolepment</a:t>
            </a:r>
            <a:r>
              <a:rPr lang="it-IT" i="1" dirty="0"/>
              <a:t> </a:t>
            </a:r>
            <a:r>
              <a:rPr lang="it-IT" i="1" dirty="0" err="1"/>
              <a:t>index</a:t>
            </a:r>
            <a:r>
              <a:rPr lang="it-IT" i="1" dirty="0"/>
              <a:t>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b="1" dirty="0"/>
              <a:t>Digital divide </a:t>
            </a:r>
            <a:r>
              <a:rPr lang="it-IT" dirty="0"/>
              <a:t>(ineguaglianze nella distribuzione delle possibilità date dalle nuove tecnologie</a:t>
            </a:r>
            <a:r>
              <a:rPr lang="it-IT" dirty="0" smtClean="0"/>
              <a:t>), </a:t>
            </a:r>
            <a:r>
              <a:rPr lang="it-IT" dirty="0"/>
              <a:t>dipende da due ordini di fattori</a:t>
            </a:r>
          </a:p>
          <a:p>
            <a:pPr lvl="2"/>
            <a:r>
              <a:rPr lang="it-IT" dirty="0"/>
              <a:t>Soggettivo (possesso di strumenti personali necessari e capacità d’uso)</a:t>
            </a:r>
          </a:p>
          <a:p>
            <a:pPr lvl="2"/>
            <a:r>
              <a:rPr lang="it-IT" dirty="0"/>
              <a:t>Oggettivo (presenza infrastrutture fisiche, ampiezza di banda e affidabilità, costi)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E088A1-1B44-0846-B7FF-6006455ED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082" y="1724628"/>
            <a:ext cx="4600109" cy="45488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2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97"/>
    </mc:Choice>
    <mc:Fallback xmlns="">
      <p:transition spd="slow" advTm="389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itaglio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430</TotalTime>
  <Words>389</Words>
  <Application>Microsoft Office PowerPoint</Application>
  <PresentationFormat>Widescreen</PresentationFormat>
  <Paragraphs>45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0" baseType="lpstr">
      <vt:lpstr>Franklin Gothic Book</vt:lpstr>
      <vt:lpstr>Wingdings</vt:lpstr>
      <vt:lpstr>Ritaglio</vt:lpstr>
      <vt:lpstr>Geografia  Sergio Zilli</vt:lpstr>
      <vt:lpstr>Presentazione n. 37 (con audio)</vt:lpstr>
      <vt:lpstr>Vie d’acqua interne</vt:lpstr>
      <vt:lpstr>Porti e rotte marittime</vt:lpstr>
      <vt:lpstr>Porti e rotte marittime</vt:lpstr>
      <vt:lpstr>Trasporto aereo</vt:lpstr>
      <vt:lpstr>Telecomunicazioni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sergio zilli</dc:creator>
  <cp:lastModifiedBy>sergio zilli</cp:lastModifiedBy>
  <cp:revision>15</cp:revision>
  <dcterms:created xsi:type="dcterms:W3CDTF">2020-04-28T09:50:33Z</dcterms:created>
  <dcterms:modified xsi:type="dcterms:W3CDTF">2020-04-28T17:22:00Z</dcterms:modified>
</cp:coreProperties>
</file>