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4" r:id="rId2"/>
    <p:sldId id="257" r:id="rId3"/>
    <p:sldId id="268" r:id="rId4"/>
    <p:sldId id="271" r:id="rId5"/>
    <p:sldId id="272" r:id="rId6"/>
    <p:sldId id="269" r:id="rId7"/>
    <p:sldId id="270" r:id="rId8"/>
    <p:sldId id="27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5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59D3CC-8611-FE4B-8ED7-3CBC33D8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38 </a:t>
            </a:r>
            <a:r>
              <a:rPr lang="it-IT" b="1" dirty="0"/>
              <a:t>(con audio)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31E181-CE6D-4648-A6E7-DD8A85C19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4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 smtClean="0">
                <a:solidFill>
                  <a:srgbClr val="FF0000"/>
                </a:solidFill>
              </a:rPr>
              <a:t>La </a:t>
            </a:r>
            <a:r>
              <a:rPr lang="it-IT" sz="4800" dirty="0">
                <a:solidFill>
                  <a:srgbClr val="FF0000"/>
                </a:solidFill>
              </a:rPr>
              <a:t>circolazione: </a:t>
            </a:r>
            <a:r>
              <a:rPr lang="it-IT" sz="4800" dirty="0" smtClean="0">
                <a:solidFill>
                  <a:srgbClr val="FF0000"/>
                </a:solidFill>
              </a:rPr>
              <a:t>flussi, </a:t>
            </a:r>
            <a:r>
              <a:rPr lang="it-IT" sz="4800" dirty="0">
                <a:solidFill>
                  <a:srgbClr val="FF0000"/>
                </a:solidFill>
              </a:rPr>
              <a:t>reti e </a:t>
            </a:r>
            <a:r>
              <a:rPr lang="it-IT" sz="4800" dirty="0" smtClean="0">
                <a:solidFill>
                  <a:srgbClr val="FF0000"/>
                </a:solidFill>
              </a:rPr>
              <a:t>nodi</a:t>
            </a:r>
          </a:p>
          <a:p>
            <a:pPr marL="0" indent="0">
              <a:buNone/>
            </a:pP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 smtClean="0">
                <a:solidFill>
                  <a:srgbClr val="FF0000"/>
                </a:solidFill>
              </a:rPr>
              <a:t>3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4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6"/>
    </mc:Choice>
    <mc:Fallback>
      <p:transition spd="slow" advTm="9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BA0E72-CB46-754A-BFE4-234CCEEF2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Circolazione delle merci e commercio internazionale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67FC88-5D4E-C24B-8208-97AE008A6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740096" cy="3581400"/>
          </a:xfrm>
        </p:spPr>
        <p:txBody>
          <a:bodyPr/>
          <a:lstStyle/>
          <a:p>
            <a:pPr marL="11113" indent="-11113">
              <a:buNone/>
            </a:pPr>
            <a:r>
              <a:rPr lang="it-IT" dirty="0"/>
              <a:t>La rivoluzione dei traffici e delle merci ha imposto una gestione differente degli scambi commerciali </a:t>
            </a:r>
          </a:p>
          <a:p>
            <a:pPr marL="720725" indent="-709613">
              <a:buNone/>
            </a:pPr>
            <a:r>
              <a:rPr lang="it-IT" b="1" dirty="0"/>
              <a:t>Logistica</a:t>
            </a:r>
            <a:r>
              <a:rPr lang="it-IT" dirty="0"/>
              <a:t>: è l’insieme delle attività organizzative, gestionali e strategiche che governano i flussi materiali, dalle origini presso i fornitori di materie prime fino alla consegna dei prodotti finiti ai clienti e al servizio di post vendita</a:t>
            </a:r>
          </a:p>
          <a:p>
            <a:pPr marL="720725" indent="-709613">
              <a:buNone/>
            </a:pPr>
            <a:r>
              <a:rPr lang="it-IT" b="1" dirty="0"/>
              <a:t>Trasporto multimodale</a:t>
            </a:r>
            <a:r>
              <a:rPr lang="it-IT" dirty="0"/>
              <a:t>: metodo di trasporto merci (spesso in container) su lunghe e lunghissime distanze, combinando diverse tipologie di mezzi (corridoi multimodali)</a:t>
            </a:r>
          </a:p>
          <a:p>
            <a:pPr marL="720725" indent="-709613">
              <a:buNone/>
            </a:pPr>
            <a:r>
              <a:rPr lang="it-IT" b="1" dirty="0"/>
              <a:t>Piattaforme logistiche</a:t>
            </a:r>
            <a:r>
              <a:rPr lang="it-IT" dirty="0"/>
              <a:t>: vaste aree in cui convergono reti di trasporto diverse le cui merci sono </a:t>
            </a:r>
            <a:r>
              <a:rPr lang="it-IT" dirty="0" smtClean="0"/>
              <a:t>ricevute, </a:t>
            </a:r>
            <a:r>
              <a:rPr lang="it-IT" dirty="0"/>
              <a:t>immagazzinate, trattate e poi smistate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2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54"/>
    </mc:Choice>
    <mc:Fallback>
      <p:transition spd="slow" advTm="194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FB0A5B-D454-E74A-BAEA-BFEE38F0C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Commercio mondiale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93A6F0-72D6-C242-9C7C-02E27E80C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723900" indent="-723900">
              <a:buNone/>
            </a:pPr>
            <a:r>
              <a:rPr lang="it-IT" dirty="0"/>
              <a:t>Prima trasformazione da commercio locale a grande dimensione </a:t>
            </a:r>
            <a:r>
              <a:rPr lang="it-IT" dirty="0" smtClean="0"/>
              <a:t>si </a:t>
            </a:r>
            <a:r>
              <a:rPr lang="it-IT" dirty="0"/>
              <a:t>ha con </a:t>
            </a:r>
            <a:r>
              <a:rPr lang="it-IT" dirty="0" smtClean="0"/>
              <a:t>la </a:t>
            </a:r>
            <a:r>
              <a:rPr lang="it-IT" dirty="0"/>
              <a:t>rivoluzione industriale (XIX secolo)</a:t>
            </a:r>
          </a:p>
          <a:p>
            <a:pPr marL="723900" indent="-723900">
              <a:buNone/>
            </a:pPr>
            <a:r>
              <a:rPr lang="it-IT" dirty="0"/>
              <a:t>Seconda </a:t>
            </a:r>
            <a:r>
              <a:rPr lang="it-IT" dirty="0" smtClean="0"/>
              <a:t>fase con </a:t>
            </a:r>
            <a:r>
              <a:rPr lang="it-IT" dirty="0"/>
              <a:t>la rivoluzione dei trasporti della seconda metà del Novecento (dal 1945 i traffici commerciali mondiali crescono del 7,4% annuo)</a:t>
            </a:r>
          </a:p>
          <a:p>
            <a:pPr marL="723900" indent="-723900">
              <a:buNone/>
            </a:pPr>
            <a:r>
              <a:rPr lang="it-IT" dirty="0"/>
              <a:t>Terza fase con la globalizzazione, con interdipendenza delle economie di tutti gli Stati (primato del mercato), legata a tre fattori:</a:t>
            </a:r>
          </a:p>
          <a:p>
            <a:pPr lvl="1"/>
            <a:r>
              <a:rPr lang="it-IT" dirty="0"/>
              <a:t>Innovazioni tecnologiche (maggior velocità, minori costi)</a:t>
            </a:r>
          </a:p>
          <a:p>
            <a:pPr lvl="1"/>
            <a:r>
              <a:rPr lang="it-IT" dirty="0"/>
              <a:t>Divisione internazionale del lavoro (diverso costo unitario, delocalizzazione nel Sud produzioni minori, lavori qualificati al Nord)</a:t>
            </a:r>
          </a:p>
          <a:p>
            <a:pPr lvl="1"/>
            <a:r>
              <a:rPr lang="it-IT" dirty="0"/>
              <a:t>Liberalizzazione del commercio (abbattimento di barriere al trasferimento di beni e servizi)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47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085"/>
    </mc:Choice>
    <mc:Fallback>
      <p:transition spd="slow" advTm="171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54E6D4-4B34-5B40-940F-94CA42675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corridoi paneuropei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0CC5875B-26E3-CE49-9E44-BA580C9E1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56703" y="1893908"/>
            <a:ext cx="6830994" cy="384279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0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089"/>
    </mc:Choice>
    <mc:Fallback>
      <p:transition spd="slow" advTm="24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47EEB1-47AC-2041-895B-AFFCF011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Commercio mondiale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AAEE68-B149-ED47-8AEA-38919D702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89229"/>
            <a:ext cx="9601200" cy="3929605"/>
          </a:xfrm>
        </p:spPr>
        <p:txBody>
          <a:bodyPr>
            <a:normAutofit fontScale="92500" lnSpcReduction="10000"/>
          </a:bodyPr>
          <a:lstStyle/>
          <a:p>
            <a:pPr marL="720725" indent="-676275">
              <a:buNone/>
            </a:pPr>
            <a:r>
              <a:rPr lang="it-IT" dirty="0"/>
              <a:t>Tutta una serie di accordi fra singoli Paesi per facilitare scambi fra aree senza aggravi fiscali in funzione di un incremento del commercio</a:t>
            </a:r>
          </a:p>
          <a:p>
            <a:pPr marL="720725" indent="-676275">
              <a:buNone/>
            </a:pPr>
            <a:r>
              <a:rPr lang="it-IT" dirty="0"/>
              <a:t>Con la globalizzazione, all’incremento dei flussi commerciali si è affiancato il cambiamento all’interno delle direzioni dei flussi.</a:t>
            </a:r>
          </a:p>
          <a:p>
            <a:pPr marL="720725" indent="-676275">
              <a:buNone/>
            </a:pPr>
            <a:r>
              <a:rPr lang="it-IT" dirty="0"/>
              <a:t>Materie prime e risorse primarie mantengono il passaggio da paesi produttori a industrializzati, ma i manufatti e i semilavorati seguono percorsi più complessi, in quando la loro produzione, a causa della scomposizione verticale del processo produttivo, è delocalizzata dove i costi del lavoro (manodopera) sono più convenienti.</a:t>
            </a:r>
          </a:p>
          <a:p>
            <a:pPr marL="720725" indent="-676275">
              <a:buNone/>
            </a:pPr>
            <a:r>
              <a:rPr lang="it-IT" dirty="0"/>
              <a:t>In pratica le varie fasi della produzione di un manufatto sono distribuite in diverse parti del mondo, al cui interno si sviluppa una parte della filiera.</a:t>
            </a:r>
          </a:p>
          <a:p>
            <a:pPr marL="720725" indent="-676275">
              <a:buNone/>
            </a:pPr>
            <a:r>
              <a:rPr lang="it-IT" dirty="0"/>
              <a:t>Questo influisce sull’organizzazione della società locale, in tutti i suoi aspetti, dalla struttura sociale, ai consumi, agli stili di vita (e-commerce, acquisto di beni agricoli extra stagionali)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0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380"/>
    </mc:Choice>
    <mc:Fallback>
      <p:transition spd="slow" advTm="157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6F88EC-52EC-7F4D-AADC-BFF8C7DAA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A95447-51E7-A648-93A4-EF6989CC4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74688" indent="-663575">
              <a:buNone/>
            </a:pPr>
            <a:r>
              <a:rPr lang="it-IT" dirty="0"/>
              <a:t>Spostamento dal luogo di residenza a altre località per svago, interesse culturale, salute, riposo o desiderio di conoscenza .</a:t>
            </a:r>
          </a:p>
          <a:p>
            <a:pPr marL="674688" indent="-663575">
              <a:buNone/>
            </a:pPr>
            <a:r>
              <a:rPr lang="it-IT" dirty="0"/>
              <a:t>XVIII secolo, usanza del </a:t>
            </a:r>
            <a:r>
              <a:rPr lang="it-IT" i="1" dirty="0" err="1"/>
              <a:t>Grand</a:t>
            </a:r>
            <a:r>
              <a:rPr lang="it-IT" i="1" dirty="0"/>
              <a:t> Tour</a:t>
            </a:r>
            <a:r>
              <a:rPr lang="it-IT" dirty="0"/>
              <a:t>, per l’istruzione dei giovani nobili</a:t>
            </a:r>
          </a:p>
          <a:p>
            <a:pPr marL="674688" indent="-663575">
              <a:buNone/>
            </a:pPr>
            <a:r>
              <a:rPr lang="it-IT" dirty="0"/>
              <a:t>Rivoluzione industriale </a:t>
            </a:r>
            <a:r>
              <a:rPr lang="it-IT" dirty="0">
                <a:sym typeface="Wingdings" pitchFamily="2" charset="2"/>
              </a:rPr>
              <a:t> crescita borghesia, volontà di «riposo» (turismo d’élite)</a:t>
            </a:r>
          </a:p>
          <a:p>
            <a:pPr marL="674688" indent="-663575">
              <a:buNone/>
            </a:pPr>
            <a:r>
              <a:rPr lang="it-IT" dirty="0">
                <a:sym typeface="Wingdings" pitchFamily="2" charset="2"/>
              </a:rPr>
              <a:t>Secondo Novecento: turismo di massa</a:t>
            </a:r>
          </a:p>
          <a:p>
            <a:pPr marL="674688" indent="-663575">
              <a:buNone/>
            </a:pPr>
            <a:r>
              <a:rPr lang="it-IT" dirty="0">
                <a:sym typeface="Wingdings" pitchFamily="2" charset="2"/>
              </a:rPr>
              <a:t>Turista è «chiunque viaggi in paesi diversi da quello in cui ha la sua residenza abituale, o al di fuori del proprio ambiente quotidiano, per un periodo di almeno una notte ma non superiore all’anno, per svago, riposo e vacanza, visita di amici e parenti, motivi di affari e professionali, di salute, religiosi, di pellegrinaggio o altro» (definizione dell’Organizzazione mondiale del turismo)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6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45"/>
    </mc:Choice>
    <mc:Fallback>
      <p:transition spd="slow" advTm="190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E9E795-9F1E-E445-9082-ACEA16EBE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Turismo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B15979-27DF-D140-A3A5-329E4E4F2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74688" indent="-663575">
              <a:buNone/>
            </a:pPr>
            <a:r>
              <a:rPr lang="it-IT" dirty="0"/>
              <a:t>E’ l’attività del terziario con il maggior numero di addetti</a:t>
            </a:r>
          </a:p>
          <a:p>
            <a:pPr marL="674688" indent="-663575">
              <a:buNone/>
            </a:pPr>
            <a:r>
              <a:rPr lang="it-IT" dirty="0"/>
              <a:t>In crescita progressiva: nel 2013 superato il miliardo di turisti (patrimonio storico europeo)</a:t>
            </a:r>
          </a:p>
          <a:p>
            <a:pPr marL="674688" indent="-663575">
              <a:buNone/>
            </a:pPr>
            <a:r>
              <a:rPr lang="it-IT" dirty="0"/>
              <a:t>Fonte notevole di reddito: Italia 13% PIL </a:t>
            </a:r>
            <a:r>
              <a:rPr lang="it-IT" dirty="0">
                <a:sym typeface="Wingdings" pitchFamily="2" charset="2"/>
              </a:rPr>
              <a:t> effetto sul territorio</a:t>
            </a:r>
            <a:endParaRPr lang="it-IT" dirty="0"/>
          </a:p>
          <a:p>
            <a:pPr marL="674688" indent="-663575">
              <a:buNone/>
            </a:pPr>
            <a:r>
              <a:rPr lang="it-IT" dirty="0"/>
              <a:t>Turismo e viaggi: costruzione dell’immagine, disponibilità di servizi di accoglienza</a:t>
            </a:r>
          </a:p>
          <a:p>
            <a:pPr marL="674688" indent="-663575">
              <a:buNone/>
            </a:pPr>
            <a:r>
              <a:rPr lang="it-IT" dirty="0"/>
              <a:t>Turismo culturale: interesse per diversità e specificità dei singoli luoghi (che escono dalla globalizzazione). Interesse nei confronti di ciò che riguarda l’identità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3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835"/>
    </mc:Choice>
    <mc:Fallback>
      <p:transition spd="slow" advTm="265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438</TotalTime>
  <Words>625</Words>
  <Application>Microsoft Office PowerPoint</Application>
  <PresentationFormat>Widescreen</PresentationFormat>
  <Paragraphs>40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1" baseType="lpstr">
      <vt:lpstr>Franklin Gothic Book</vt:lpstr>
      <vt:lpstr>Wingdings</vt:lpstr>
      <vt:lpstr>Ritaglio</vt:lpstr>
      <vt:lpstr>Geografia  Sergio Zilli</vt:lpstr>
      <vt:lpstr>Presentazione n. 38 (con audio)</vt:lpstr>
      <vt:lpstr>Circolazione delle merci e commercio internazionale</vt:lpstr>
      <vt:lpstr>Commercio mondiale</vt:lpstr>
      <vt:lpstr>I corridoi paneuropei</vt:lpstr>
      <vt:lpstr>Commercio mondiale</vt:lpstr>
      <vt:lpstr>Turismo</vt:lpstr>
      <vt:lpstr>Turismo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16</cp:revision>
  <dcterms:created xsi:type="dcterms:W3CDTF">2020-04-28T09:50:33Z</dcterms:created>
  <dcterms:modified xsi:type="dcterms:W3CDTF">2020-04-28T17:24:17Z</dcterms:modified>
</cp:coreProperties>
</file>