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9" r:id="rId13"/>
    <p:sldId id="270" r:id="rId14"/>
    <p:sldId id="271" r:id="rId15"/>
    <p:sldId id="272" r:id="rId16"/>
    <p:sldId id="273" r:id="rId17"/>
    <p:sldId id="274" r:id="rId18"/>
    <p:sldId id="275" r:id="rId19"/>
    <p:sldId id="276" r:id="rId20"/>
    <p:sldId id="277" r:id="rId21"/>
    <p:sldId id="278" r:id="rId22"/>
    <p:sldId id="279" r:id="rId2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8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26/04/2020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26/04/2020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26/04/2020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26/04/2020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
        <p:nvSpPr>
          <p:cNvPr id="7" name="Title 6"/>
          <p:cNvSpPr>
            <a:spLocks noGrp="1"/>
          </p:cNvSpPr>
          <p:nvPr>
            <p:ph type="title"/>
          </p:nvPr>
        </p:nvSpPr>
        <p:spPr/>
        <p:txBody>
          <a:bodyPr/>
          <a:lstStyle/>
          <a:p>
            <a:r>
              <a:rPr lang="it-IT" smtClean="0"/>
              <a:t>Fare clic per modificare lo stile del titolo</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t>26/04/2020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5" name="Date Placeholder 4"/>
          <p:cNvSpPr>
            <a:spLocks noGrp="1"/>
          </p:cNvSpPr>
          <p:nvPr>
            <p:ph type="dt" sz="half" idx="10"/>
          </p:nvPr>
        </p:nvSpPr>
        <p:spPr/>
        <p:txBody>
          <a:bodyPr/>
          <a:lstStyle/>
          <a:p>
            <a:fld id="{7F49D355-16BD-4E45-BD9A-5EA878CF7CBD}" type="datetimeFigureOut">
              <a:rPr lang="it-IT" smtClean="0"/>
              <a:t>26/04/2020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9" name="Content Placeholder 8"/>
          <p:cNvSpPr>
            <a:spLocks noGrp="1"/>
          </p:cNvSpPr>
          <p:nvPr>
            <p:ph sz="quarter" idx="13"/>
          </p:nvPr>
        </p:nvSpPr>
        <p:spPr>
          <a:xfrm>
            <a:off x="676655" y="2679192"/>
            <a:ext cx="3822192" cy="34472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7F49D355-16BD-4E45-BD9A-5EA878CF7CBD}" type="datetimeFigureOut">
              <a:rPr lang="it-IT" smtClean="0"/>
              <a:t>26/04/2020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7F49D355-16BD-4E45-BD9A-5EA878CF7CBD}" type="datetimeFigureOut">
              <a:rPr lang="it-IT" smtClean="0"/>
              <a:t>26/04/2020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F49D355-16BD-4E45-BD9A-5EA878CF7CBD}" type="datetimeFigureOut">
              <a:rPr lang="it-IT" smtClean="0"/>
              <a:t>26/04/2020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F49D355-16BD-4E45-BD9A-5EA878CF7CBD}" type="datetimeFigureOut">
              <a:rPr lang="it-IT" smtClean="0"/>
              <a:t>26/04/2020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it-IT" smtClean="0"/>
              <a:t>Fare clic per modificare lo stile del titolo</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26/04/2020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F49D355-16BD-4E45-BD9A-5EA878CF7CBD}" type="datetimeFigureOut">
              <a:rPr lang="it-IT" smtClean="0"/>
              <a:t>26/04/2020</a:t>
            </a:fld>
            <a:endParaRPr lang="it-IT"/>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it-IT"/>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7A41E1B-4F70-4964-A407-84C68BE8251C}" type="slidenum">
              <a:rPr lang="it-IT" smtClean="0"/>
              <a:t>‹N›</a:t>
            </a:fld>
            <a:endParaRPr lang="it-IT"/>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0624" y="2377440"/>
            <a:ext cx="8339328" cy="4181856"/>
          </a:xfrm>
          <a:solidFill>
            <a:srgbClr val="99CCFF"/>
          </a:solidFill>
        </p:spPr>
        <p:txBody>
          <a:bodyPr>
            <a:normAutofit/>
          </a:bodyPr>
          <a:lstStyle/>
          <a:p>
            <a:pPr marL="0" indent="0" algn="just">
              <a:buNone/>
            </a:pPr>
            <a:r>
              <a:rPr lang="it-IT" sz="2000" dirty="0" smtClean="0">
                <a:solidFill>
                  <a:schemeClr val="tx1"/>
                </a:solidFill>
              </a:rPr>
              <a:t>Quali sono i </a:t>
            </a:r>
            <a:r>
              <a:rPr lang="it-IT" sz="2000" b="1" dirty="0" smtClean="0">
                <a:solidFill>
                  <a:srgbClr val="FF0000"/>
                </a:solidFill>
              </a:rPr>
              <a:t>fattori responsabili del ciclo di crescita </a:t>
            </a:r>
            <a:r>
              <a:rPr lang="it-IT" sz="2000" dirty="0" smtClean="0">
                <a:solidFill>
                  <a:schemeClr val="tx1"/>
                </a:solidFill>
              </a:rPr>
              <a:t>iniziato dopo la seconda guerra mondiale?</a:t>
            </a:r>
          </a:p>
          <a:p>
            <a:pPr marL="0" indent="0" algn="just">
              <a:buNone/>
            </a:pPr>
            <a:r>
              <a:rPr lang="it-IT" sz="2000" dirty="0" smtClean="0">
                <a:solidFill>
                  <a:schemeClr val="tx1"/>
                </a:solidFill>
              </a:rPr>
              <a:t>Le </a:t>
            </a:r>
            <a:r>
              <a:rPr lang="it-IT" sz="2000" b="1" dirty="0" smtClean="0">
                <a:solidFill>
                  <a:srgbClr val="FF0000"/>
                </a:solidFill>
              </a:rPr>
              <a:t>spinte espansive </a:t>
            </a:r>
            <a:r>
              <a:rPr lang="it-IT" sz="2000" dirty="0" smtClean="0">
                <a:solidFill>
                  <a:schemeClr val="tx1"/>
                </a:solidFill>
              </a:rPr>
              <a:t>sono in parte provenute dal </a:t>
            </a:r>
            <a:r>
              <a:rPr lang="it-IT" sz="2000" b="1" dirty="0">
                <a:solidFill>
                  <a:srgbClr val="FF0000"/>
                </a:solidFill>
              </a:rPr>
              <a:t>versante dell’offerta </a:t>
            </a:r>
            <a:r>
              <a:rPr lang="it-IT" sz="2000" dirty="0" smtClean="0">
                <a:solidFill>
                  <a:schemeClr val="tx1"/>
                </a:solidFill>
              </a:rPr>
              <a:t>. Si è diffusa tra la popolazione una </a:t>
            </a:r>
            <a:r>
              <a:rPr lang="it-IT" sz="2000" b="1" dirty="0">
                <a:solidFill>
                  <a:srgbClr val="FF0000"/>
                </a:solidFill>
              </a:rPr>
              <a:t>crescente fiducia nella medicina </a:t>
            </a:r>
            <a:r>
              <a:rPr lang="it-IT" sz="2000" dirty="0" smtClean="0">
                <a:solidFill>
                  <a:schemeClr val="tx1"/>
                </a:solidFill>
              </a:rPr>
              <a:t>e nel ricorso sempre più intenso a terapie innovative e ad alto contenuto tecnologico producendo enormi conseguenze sul livello dei costi. </a:t>
            </a:r>
            <a:r>
              <a:rPr lang="it-IT" sz="2000" b="1" dirty="0">
                <a:solidFill>
                  <a:srgbClr val="FF0000"/>
                </a:solidFill>
              </a:rPr>
              <a:t>I costi unitari di produzione dei beni e servizi sanitari hanno teso a crescere.</a:t>
            </a:r>
          </a:p>
          <a:p>
            <a:pPr marL="0" indent="0" algn="just">
              <a:buNone/>
            </a:pPr>
            <a:r>
              <a:rPr lang="it-IT" sz="2000" dirty="0" smtClean="0">
                <a:solidFill>
                  <a:schemeClr val="tx1"/>
                </a:solidFill>
              </a:rPr>
              <a:t>In larga misura, la crescita è stata </a:t>
            </a:r>
            <a:r>
              <a:rPr lang="it-IT" sz="2000" b="1" dirty="0">
                <a:solidFill>
                  <a:srgbClr val="FF0000"/>
                </a:solidFill>
              </a:rPr>
              <a:t>alimentata da una serie di fattori da domanda e dall’incremento dei consumi da parte dei cittadini.</a:t>
            </a:r>
          </a:p>
          <a:p>
            <a:pPr marL="0" indent="0" algn="just">
              <a:buNone/>
            </a:pPr>
            <a:r>
              <a:rPr lang="it-IT" sz="2000" dirty="0" smtClean="0">
                <a:solidFill>
                  <a:schemeClr val="tx1"/>
                </a:solidFill>
              </a:rPr>
              <a:t>L’universalità dell’esplosione dei consumi suggerisce l’esistenza di </a:t>
            </a:r>
            <a:r>
              <a:rPr lang="it-IT" sz="2000" b="1" dirty="0" smtClean="0">
                <a:solidFill>
                  <a:srgbClr val="FF0000"/>
                </a:solidFill>
              </a:rPr>
              <a:t>cause </a:t>
            </a:r>
            <a:r>
              <a:rPr lang="it-IT" sz="2000" dirty="0" smtClean="0">
                <a:solidFill>
                  <a:schemeClr val="tx1"/>
                </a:solidFill>
              </a:rPr>
              <a:t>comuni e di ordine generale. Queste vanno prima di tutto cercate sul piano delle </a:t>
            </a:r>
            <a:r>
              <a:rPr lang="it-IT" sz="2000" b="1" dirty="0">
                <a:solidFill>
                  <a:srgbClr val="FF0000"/>
                </a:solidFill>
              </a:rPr>
              <a:t>trasformazioni sociodemografiche.</a:t>
            </a:r>
          </a:p>
        </p:txBody>
      </p:sp>
      <p:sp>
        <p:nvSpPr>
          <p:cNvPr id="2" name="Titolo 1"/>
          <p:cNvSpPr>
            <a:spLocks noGrp="1"/>
          </p:cNvSpPr>
          <p:nvPr>
            <p:ph type="title"/>
          </p:nvPr>
        </p:nvSpPr>
        <p:spPr/>
        <p:txBody>
          <a:bodyPr>
            <a:normAutofit/>
          </a:bodyPr>
          <a:lstStyle/>
          <a:p>
            <a:pPr algn="ctr"/>
            <a:r>
              <a:rPr lang="it-IT" b="1" dirty="0" smtClean="0">
                <a:solidFill>
                  <a:srgbClr val="FFFF00"/>
                </a:solidFill>
              </a:rPr>
              <a:t>Sfide e mutamento istituzionale</a:t>
            </a:r>
            <a:endParaRPr lang="it-IT" b="1" dirty="0">
              <a:solidFill>
                <a:srgbClr val="FFFF00"/>
              </a:solidFill>
            </a:endParaRPr>
          </a:p>
        </p:txBody>
      </p:sp>
    </p:spTree>
    <p:extLst>
      <p:ext uri="{BB962C8B-B14F-4D97-AF65-F5344CB8AC3E}">
        <p14:creationId xmlns:p14="http://schemas.microsoft.com/office/powerpoint/2010/main" val="1606435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46888" y="2401824"/>
            <a:ext cx="8577072" cy="4181856"/>
          </a:xfrm>
          <a:solidFill>
            <a:schemeClr val="accent1">
              <a:lumMod val="20000"/>
              <a:lumOff val="80000"/>
            </a:schemeClr>
          </a:solidFill>
        </p:spPr>
        <p:txBody>
          <a:bodyPr>
            <a:normAutofit fontScale="85000" lnSpcReduction="20000"/>
          </a:bodyPr>
          <a:lstStyle/>
          <a:p>
            <a:pPr marL="0" indent="0" algn="just">
              <a:buNone/>
            </a:pPr>
            <a:r>
              <a:rPr lang="it-IT" dirty="0" smtClean="0">
                <a:solidFill>
                  <a:schemeClr val="tx1"/>
                </a:solidFill>
              </a:rPr>
              <a:t>Tale riforma ha introdotto importanti novità per la </a:t>
            </a:r>
            <a:r>
              <a:rPr lang="it-IT" b="1" dirty="0" smtClean="0">
                <a:solidFill>
                  <a:srgbClr val="FF0000"/>
                </a:solidFill>
              </a:rPr>
              <a:t>ridefinizione dei poteri tra i vari livelli di governo, in particolare tra stato e regioni.</a:t>
            </a:r>
          </a:p>
          <a:p>
            <a:pPr marL="0" indent="0" algn="just">
              <a:buNone/>
            </a:pPr>
            <a:r>
              <a:rPr lang="it-IT" dirty="0" smtClean="0">
                <a:solidFill>
                  <a:schemeClr val="tx1"/>
                </a:solidFill>
              </a:rPr>
              <a:t>La revisione costituzionale ha classificato le materie di intervento in </a:t>
            </a:r>
            <a:r>
              <a:rPr lang="it-IT" b="1" dirty="0">
                <a:solidFill>
                  <a:srgbClr val="FF0000"/>
                </a:solidFill>
              </a:rPr>
              <a:t>tre gruppi</a:t>
            </a:r>
            <a:r>
              <a:rPr lang="it-IT" dirty="0" smtClean="0">
                <a:solidFill>
                  <a:schemeClr val="tx1"/>
                </a:solidFill>
              </a:rPr>
              <a:t>: a legislazione esclusiva dello stato, a legislazione concorrente fra stato e regioni e a legislazione esclusiva delle regioni.</a:t>
            </a:r>
          </a:p>
          <a:p>
            <a:pPr marL="0" indent="0" algn="just">
              <a:buNone/>
            </a:pPr>
            <a:r>
              <a:rPr lang="it-IT" dirty="0">
                <a:solidFill>
                  <a:schemeClr val="tx1"/>
                </a:solidFill>
              </a:rPr>
              <a:t> </a:t>
            </a:r>
            <a:r>
              <a:rPr lang="it-IT" b="1" dirty="0">
                <a:solidFill>
                  <a:srgbClr val="FF0000"/>
                </a:solidFill>
              </a:rPr>
              <a:t>La tutela della salute appartiene alle materie a legislazione concorrente.</a:t>
            </a:r>
          </a:p>
          <a:p>
            <a:pPr marL="0" indent="0" algn="just">
              <a:buNone/>
            </a:pPr>
            <a:r>
              <a:rPr lang="it-IT" dirty="0" smtClean="0">
                <a:solidFill>
                  <a:schemeClr val="tx1"/>
                </a:solidFill>
              </a:rPr>
              <a:t>Le regioni hanno faticato a contenere le spese, mentre fra esse e lo stato è proseguito lo scontro sulle responsabilità degli incrementi di spesa.</a:t>
            </a:r>
          </a:p>
          <a:p>
            <a:pPr marL="0" indent="0" algn="just">
              <a:buNone/>
            </a:pPr>
            <a:r>
              <a:rPr lang="it-IT" dirty="0" smtClean="0">
                <a:solidFill>
                  <a:schemeClr val="tx1"/>
                </a:solidFill>
              </a:rPr>
              <a:t>Un’importante innovazione che ha caratterizzato la seconda metà degli anni Duemila ha riguardato i cosiddetti </a:t>
            </a:r>
            <a:r>
              <a:rPr lang="it-IT" b="1" dirty="0">
                <a:solidFill>
                  <a:srgbClr val="FF0000"/>
                </a:solidFill>
              </a:rPr>
              <a:t>piani di rientro</a:t>
            </a:r>
            <a:r>
              <a:rPr lang="it-IT" dirty="0" smtClean="0">
                <a:solidFill>
                  <a:schemeClr val="tx1"/>
                </a:solidFill>
              </a:rPr>
              <a:t>, strumenti grazie ai quali lo stato affianca e monitora le regioni.</a:t>
            </a:r>
          </a:p>
          <a:p>
            <a:pPr marL="0" indent="0" algn="just">
              <a:buNone/>
            </a:pPr>
            <a:r>
              <a:rPr lang="it-IT" dirty="0" smtClean="0">
                <a:solidFill>
                  <a:schemeClr val="tx1"/>
                </a:solidFill>
              </a:rPr>
              <a:t>I </a:t>
            </a:r>
            <a:r>
              <a:rPr lang="it-IT" b="1" dirty="0">
                <a:solidFill>
                  <a:srgbClr val="FF0000"/>
                </a:solidFill>
              </a:rPr>
              <a:t>piani di rientro</a:t>
            </a:r>
            <a:r>
              <a:rPr lang="it-IT" dirty="0" smtClean="0">
                <a:solidFill>
                  <a:schemeClr val="tx1"/>
                </a:solidFill>
              </a:rPr>
              <a:t> sono accordi attraverso cui il governo nazionale e le regioni con deficit sanitari strutturali stabiliscono gli obiettivi e le azioni strategiche finalizzate al recupero dell’equilibrio finanziario e alla rimozione delle determinanti strutturali del disequilibrio.</a:t>
            </a:r>
            <a:endParaRPr lang="it-IT" dirty="0">
              <a:solidFill>
                <a:schemeClr val="tx1"/>
              </a:solidFill>
            </a:endParaRPr>
          </a:p>
        </p:txBody>
      </p:sp>
      <p:sp>
        <p:nvSpPr>
          <p:cNvPr id="2" name="Titolo 1"/>
          <p:cNvSpPr>
            <a:spLocks noGrp="1"/>
          </p:cNvSpPr>
          <p:nvPr>
            <p:ph type="title"/>
          </p:nvPr>
        </p:nvSpPr>
        <p:spPr/>
        <p:txBody>
          <a:bodyPr>
            <a:normAutofit fontScale="90000"/>
          </a:bodyPr>
          <a:lstStyle/>
          <a:p>
            <a:pPr algn="ctr"/>
            <a:r>
              <a:rPr lang="it-IT" b="1" dirty="0">
                <a:solidFill>
                  <a:srgbClr val="FFFF00"/>
                </a:solidFill>
              </a:rPr>
              <a:t>Gli anni Duemila: </a:t>
            </a:r>
            <a:br>
              <a:rPr lang="it-IT" b="1" dirty="0">
                <a:solidFill>
                  <a:srgbClr val="FFFF00"/>
                </a:solidFill>
              </a:rPr>
            </a:br>
            <a:r>
              <a:rPr lang="it-IT" b="1" dirty="0">
                <a:solidFill>
                  <a:srgbClr val="FFFF00"/>
                </a:solidFill>
              </a:rPr>
              <a:t>regionalizzazione, contenimento della spesa e politicizzazione della sanità</a:t>
            </a:r>
            <a:endParaRPr lang="it-IT" dirty="0"/>
          </a:p>
        </p:txBody>
      </p:sp>
    </p:spTree>
    <p:extLst>
      <p:ext uri="{BB962C8B-B14F-4D97-AF65-F5344CB8AC3E}">
        <p14:creationId xmlns:p14="http://schemas.microsoft.com/office/powerpoint/2010/main" val="1152229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82880" y="2450592"/>
            <a:ext cx="8769096" cy="4279392"/>
          </a:xfrm>
          <a:solidFill>
            <a:srgbClr val="FFFF00"/>
          </a:solidFill>
        </p:spPr>
        <p:txBody>
          <a:bodyPr>
            <a:normAutofit fontScale="70000" lnSpcReduction="20000"/>
          </a:bodyPr>
          <a:lstStyle/>
          <a:p>
            <a:pPr marL="0" indent="0" algn="just">
              <a:buNone/>
            </a:pPr>
            <a:r>
              <a:rPr lang="it-IT" dirty="0" smtClean="0">
                <a:solidFill>
                  <a:schemeClr val="tx1"/>
                </a:solidFill>
              </a:rPr>
              <a:t>E’ possibile individuare </a:t>
            </a:r>
            <a:r>
              <a:rPr lang="it-IT" b="1" dirty="0" smtClean="0">
                <a:solidFill>
                  <a:srgbClr val="FF0000"/>
                </a:solidFill>
              </a:rPr>
              <a:t>due dimensioni </a:t>
            </a:r>
            <a:r>
              <a:rPr lang="it-IT" dirty="0" smtClean="0">
                <a:solidFill>
                  <a:schemeClr val="tx1"/>
                </a:solidFill>
              </a:rPr>
              <a:t>lungo le quali gli attori politici si sono confrontati nel corso di questo decennio </a:t>
            </a:r>
            <a:r>
              <a:rPr lang="it-IT" b="1" dirty="0" smtClean="0">
                <a:solidFill>
                  <a:srgbClr val="FF0000"/>
                </a:solidFill>
              </a:rPr>
              <a:t>per definire e controllare la politica sanitaria.</a:t>
            </a:r>
          </a:p>
          <a:p>
            <a:pPr marL="0" indent="0" algn="just">
              <a:buNone/>
            </a:pPr>
            <a:r>
              <a:rPr lang="it-IT" dirty="0" smtClean="0">
                <a:solidFill>
                  <a:schemeClr val="tx1"/>
                </a:solidFill>
              </a:rPr>
              <a:t>Alla luce delle immutate esigenze di contenimento della spesa pubblica, la politica sanitaria è stata condizionata dall’azione di governo di </a:t>
            </a:r>
            <a:r>
              <a:rPr lang="it-IT" b="1" dirty="0">
                <a:solidFill>
                  <a:srgbClr val="FF0000"/>
                </a:solidFill>
              </a:rPr>
              <a:t>due ministeri: quello della Salute e anche quello dell’Economia e delle Finanze.</a:t>
            </a:r>
          </a:p>
          <a:p>
            <a:pPr marL="0" indent="0" algn="just">
              <a:buNone/>
            </a:pPr>
            <a:r>
              <a:rPr lang="it-IT" dirty="0" smtClean="0">
                <a:solidFill>
                  <a:schemeClr val="tx1"/>
                </a:solidFill>
              </a:rPr>
              <a:t>Con sempre maggior rilevanza </a:t>
            </a:r>
            <a:r>
              <a:rPr lang="it-IT" b="1" dirty="0">
                <a:solidFill>
                  <a:srgbClr val="FF0000"/>
                </a:solidFill>
              </a:rPr>
              <a:t>la politica sanitaria è stata decisa o con l’apporto delle regioni o direttamente a livello regionale</a:t>
            </a:r>
          </a:p>
          <a:p>
            <a:pPr marL="0" indent="0" algn="just">
              <a:buNone/>
            </a:pPr>
            <a:r>
              <a:rPr lang="it-IT" dirty="0" smtClean="0">
                <a:solidFill>
                  <a:schemeClr val="tx1"/>
                </a:solidFill>
              </a:rPr>
              <a:t>1) La questione finanziaria continua a essere cruciale per la definizione delle politiche sanitarie</a:t>
            </a:r>
          </a:p>
          <a:p>
            <a:pPr marL="0" indent="0" algn="just">
              <a:buNone/>
            </a:pPr>
            <a:r>
              <a:rPr lang="it-IT" dirty="0" smtClean="0">
                <a:solidFill>
                  <a:schemeClr val="tx1"/>
                </a:solidFill>
              </a:rPr>
              <a:t>2) </a:t>
            </a:r>
            <a:r>
              <a:rPr lang="it-IT" b="1" dirty="0">
                <a:solidFill>
                  <a:srgbClr val="FF0000"/>
                </a:solidFill>
              </a:rPr>
              <a:t>Il destino della sanità è condizionato anche dai rapporti di forza tra i due livelli di governo, quello centrale e quello regionale.</a:t>
            </a:r>
          </a:p>
          <a:p>
            <a:pPr marL="0" indent="0" algn="just">
              <a:buNone/>
            </a:pPr>
            <a:r>
              <a:rPr lang="it-IT" dirty="0" smtClean="0">
                <a:solidFill>
                  <a:schemeClr val="tx1"/>
                </a:solidFill>
              </a:rPr>
              <a:t>Vi è infine </a:t>
            </a:r>
            <a:r>
              <a:rPr lang="it-IT" b="1" dirty="0">
                <a:solidFill>
                  <a:srgbClr val="FF0000"/>
                </a:solidFill>
              </a:rPr>
              <a:t>la definizione dell’agenda di politica sanitaria</a:t>
            </a:r>
            <a:r>
              <a:rPr lang="it-IT" dirty="0" smtClean="0">
                <a:solidFill>
                  <a:schemeClr val="tx1"/>
                </a:solidFill>
              </a:rPr>
              <a:t>. Si tratta di ridefinire la politica ospedaliera e di potenziare le politiche sanitarie a livello territoriale, di far decollare le mutue sanitarie integrative, di ridefinire le regole per l’esercizio della libera professione e soprattutto di procede alla costituzione di un fondo per la non-autosufficienza.</a:t>
            </a:r>
          </a:p>
          <a:p>
            <a:pPr marL="0" indent="0" algn="just">
              <a:buNone/>
            </a:pPr>
            <a:r>
              <a:rPr lang="it-IT" dirty="0" smtClean="0">
                <a:solidFill>
                  <a:schemeClr val="tx1"/>
                </a:solidFill>
              </a:rPr>
              <a:t>Si tratta di una serie di novità che – se verranno attuate – potrebbero determinare aggiustamenti importanti per il nostro sistema sanitario nei prossimi anni.</a:t>
            </a:r>
          </a:p>
          <a:p>
            <a:pPr algn="just">
              <a:buAutoNum type="arabicParenR"/>
            </a:pPr>
            <a:endParaRPr lang="it-IT" dirty="0">
              <a:solidFill>
                <a:schemeClr val="tx1"/>
              </a:solidFill>
            </a:endParaRPr>
          </a:p>
        </p:txBody>
      </p:sp>
      <p:sp>
        <p:nvSpPr>
          <p:cNvPr id="2" name="Titolo 1"/>
          <p:cNvSpPr>
            <a:spLocks noGrp="1"/>
          </p:cNvSpPr>
          <p:nvPr>
            <p:ph type="title"/>
          </p:nvPr>
        </p:nvSpPr>
        <p:spPr>
          <a:xfrm>
            <a:off x="274320" y="973668"/>
            <a:ext cx="8284464" cy="706964"/>
          </a:xfrm>
        </p:spPr>
        <p:txBody>
          <a:bodyPr>
            <a:normAutofit fontScale="90000"/>
          </a:bodyPr>
          <a:lstStyle/>
          <a:p>
            <a:pPr algn="ctr"/>
            <a:r>
              <a:rPr lang="it-IT" b="1" dirty="0" smtClean="0">
                <a:solidFill>
                  <a:srgbClr val="FFFF00"/>
                </a:solidFill>
              </a:rPr>
              <a:t>Presente e futuro della politica sanitaria in Italia</a:t>
            </a:r>
            <a:endParaRPr lang="it-IT" b="1" dirty="0">
              <a:solidFill>
                <a:srgbClr val="FFFF00"/>
              </a:solidFill>
            </a:endParaRPr>
          </a:p>
        </p:txBody>
      </p:sp>
    </p:spTree>
    <p:extLst>
      <p:ext uri="{BB962C8B-B14F-4D97-AF65-F5344CB8AC3E}">
        <p14:creationId xmlns:p14="http://schemas.microsoft.com/office/powerpoint/2010/main" val="3137535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2924944"/>
            <a:ext cx="7851648" cy="820688"/>
          </a:xfrm>
        </p:spPr>
        <p:txBody>
          <a:bodyPr>
            <a:normAutofit/>
          </a:bodyPr>
          <a:lstStyle/>
          <a:p>
            <a:pPr algn="ctr"/>
            <a:r>
              <a:rPr lang="it-IT" b="1" dirty="0" smtClean="0">
                <a:solidFill>
                  <a:srgbClr val="FF0000"/>
                </a:solidFill>
              </a:rPr>
              <a:t>La politica socioassistenziale</a:t>
            </a:r>
            <a:endParaRPr lang="it-IT" b="1" dirty="0">
              <a:solidFill>
                <a:srgbClr val="FF0000"/>
              </a:solidFill>
            </a:endParaRPr>
          </a:p>
        </p:txBody>
      </p:sp>
    </p:spTree>
    <p:extLst>
      <p:ext uri="{BB962C8B-B14F-4D97-AF65-F5344CB8AC3E}">
        <p14:creationId xmlns:p14="http://schemas.microsoft.com/office/powerpoint/2010/main" val="4158197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2564904"/>
            <a:ext cx="8568952" cy="4065315"/>
          </a:xfrm>
          <a:solidFill>
            <a:srgbClr val="92D050"/>
          </a:solidFill>
        </p:spPr>
        <p:txBody>
          <a:bodyPr>
            <a:normAutofit fontScale="92500" lnSpcReduction="10000"/>
          </a:bodyPr>
          <a:lstStyle/>
          <a:p>
            <a:pPr marL="0" indent="0" algn="just">
              <a:buNone/>
            </a:pPr>
            <a:r>
              <a:rPr lang="it-IT" sz="2000" dirty="0" smtClean="0">
                <a:solidFill>
                  <a:schemeClr val="tx1"/>
                </a:solidFill>
              </a:rPr>
              <a:t>Il termine </a:t>
            </a:r>
            <a:r>
              <a:rPr lang="it-IT" sz="2000" b="1" dirty="0" smtClean="0">
                <a:solidFill>
                  <a:srgbClr val="FF0000"/>
                </a:solidFill>
              </a:rPr>
              <a:t>assistenza </a:t>
            </a:r>
            <a:r>
              <a:rPr lang="it-IT" sz="2000" dirty="0" smtClean="0">
                <a:solidFill>
                  <a:schemeClr val="tx1"/>
                </a:solidFill>
              </a:rPr>
              <a:t>deriva da latino ad </a:t>
            </a:r>
            <a:r>
              <a:rPr lang="it-IT" sz="2000" dirty="0" err="1" smtClean="0">
                <a:solidFill>
                  <a:schemeClr val="tx1"/>
                </a:solidFill>
              </a:rPr>
              <a:t>sistere</a:t>
            </a:r>
            <a:r>
              <a:rPr lang="it-IT" sz="2000" dirty="0" smtClean="0">
                <a:solidFill>
                  <a:schemeClr val="tx1"/>
                </a:solidFill>
              </a:rPr>
              <a:t> e connota l’azione di «</a:t>
            </a:r>
            <a:r>
              <a:rPr lang="it-IT" sz="2000" b="1" dirty="0" smtClean="0">
                <a:solidFill>
                  <a:srgbClr val="FF0000"/>
                </a:solidFill>
              </a:rPr>
              <a:t>stare vicino a qualcuno per aiutarlo, soccorrerlo  altrimenti giovargli</a:t>
            </a:r>
            <a:r>
              <a:rPr lang="it-IT" sz="2000" dirty="0" smtClean="0">
                <a:solidFill>
                  <a:schemeClr val="tx1"/>
                </a:solidFill>
              </a:rPr>
              <a:t>».</a:t>
            </a:r>
          </a:p>
          <a:p>
            <a:pPr marL="0" indent="0" algn="just">
              <a:buNone/>
            </a:pPr>
            <a:r>
              <a:rPr lang="it-IT" sz="2000" dirty="0" smtClean="0">
                <a:solidFill>
                  <a:schemeClr val="tx1"/>
                </a:solidFill>
              </a:rPr>
              <a:t>Comunemente con questo termine si indicano </a:t>
            </a:r>
            <a:r>
              <a:rPr lang="it-IT" sz="2000" b="1" dirty="0" smtClean="0">
                <a:solidFill>
                  <a:srgbClr val="FF0000"/>
                </a:solidFill>
              </a:rPr>
              <a:t>interventi di soccorso rivolti a individui che, temporaneamente o permanentemente, sono incapaci di risolvere in modo autonomo la propria situazione di bisogno.</a:t>
            </a:r>
          </a:p>
          <a:p>
            <a:pPr marL="0" indent="0" algn="just">
              <a:buNone/>
            </a:pPr>
            <a:r>
              <a:rPr lang="it-IT" sz="2000" dirty="0" smtClean="0">
                <a:solidFill>
                  <a:schemeClr val="tx1"/>
                </a:solidFill>
              </a:rPr>
              <a:t>In questa accezione, l’»assistenza» si approssima ai concetti di «carità», «beneficienza» e «filantropia». Essa si caratterizza per il rapporto asimmetrico tra chi assiste e chi è assistito.</a:t>
            </a:r>
          </a:p>
          <a:p>
            <a:pPr marL="0" indent="0" algn="just">
              <a:buNone/>
            </a:pPr>
            <a:r>
              <a:rPr lang="it-IT" sz="2000" dirty="0" smtClean="0">
                <a:solidFill>
                  <a:schemeClr val="tx1"/>
                </a:solidFill>
              </a:rPr>
              <a:t>Faremo qui riferimento all’«assistenza sociale».</a:t>
            </a:r>
          </a:p>
          <a:p>
            <a:pPr marL="0" indent="0" algn="just">
              <a:buNone/>
            </a:pPr>
            <a:r>
              <a:rPr lang="it-IT" sz="2100" b="1" dirty="0">
                <a:solidFill>
                  <a:srgbClr val="FF0000"/>
                </a:solidFill>
              </a:rPr>
              <a:t>L’aspetto che distingue </a:t>
            </a:r>
            <a:r>
              <a:rPr lang="it-IT" sz="2000" dirty="0" smtClean="0">
                <a:solidFill>
                  <a:schemeClr val="tx1"/>
                </a:solidFill>
              </a:rPr>
              <a:t>l’«</a:t>
            </a:r>
            <a:r>
              <a:rPr lang="it-IT" sz="2100" b="1" dirty="0">
                <a:solidFill>
                  <a:srgbClr val="FF0000"/>
                </a:solidFill>
              </a:rPr>
              <a:t>assistenza sociale</a:t>
            </a:r>
            <a:r>
              <a:rPr lang="it-IT" sz="2000" dirty="0" smtClean="0">
                <a:solidFill>
                  <a:schemeClr val="tx1"/>
                </a:solidFill>
              </a:rPr>
              <a:t>» dall’«</a:t>
            </a:r>
            <a:r>
              <a:rPr lang="it-IT" sz="2100" b="1" dirty="0">
                <a:solidFill>
                  <a:srgbClr val="FF0000"/>
                </a:solidFill>
              </a:rPr>
              <a:t>assistenza</a:t>
            </a:r>
            <a:r>
              <a:rPr lang="it-IT" sz="2000" dirty="0" smtClean="0">
                <a:solidFill>
                  <a:schemeClr val="tx1"/>
                </a:solidFill>
              </a:rPr>
              <a:t>» in senso generico, risiede nella </a:t>
            </a:r>
            <a:r>
              <a:rPr lang="it-IT" sz="2100" b="1" dirty="0">
                <a:solidFill>
                  <a:srgbClr val="FF0000"/>
                </a:solidFill>
              </a:rPr>
              <a:t>natura degli interventi </a:t>
            </a:r>
            <a:r>
              <a:rPr lang="it-IT" sz="2000" dirty="0" smtClean="0">
                <a:solidFill>
                  <a:schemeClr val="tx1"/>
                </a:solidFill>
              </a:rPr>
              <a:t>e, nel </a:t>
            </a:r>
            <a:r>
              <a:rPr lang="it-IT" sz="2100" b="1" dirty="0">
                <a:solidFill>
                  <a:srgbClr val="FF0000"/>
                </a:solidFill>
              </a:rPr>
              <a:t>passaggio da forme discrezionali </a:t>
            </a:r>
            <a:r>
              <a:rPr lang="it-IT" sz="2000" dirty="0" smtClean="0">
                <a:solidFill>
                  <a:schemeClr val="tx1"/>
                </a:solidFill>
              </a:rPr>
              <a:t>basate sulla liberalità dei singoli </a:t>
            </a:r>
            <a:r>
              <a:rPr lang="it-IT" sz="2100" b="1" dirty="0">
                <a:solidFill>
                  <a:srgbClr val="FF0000"/>
                </a:solidFill>
              </a:rPr>
              <a:t>a interventi pubblici </a:t>
            </a:r>
            <a:r>
              <a:rPr lang="it-IT" sz="2000" dirty="0" smtClean="0">
                <a:solidFill>
                  <a:schemeClr val="tx1"/>
                </a:solidFill>
              </a:rPr>
              <a:t>discendenti da atti normati che definiscono dei diritti, </a:t>
            </a:r>
            <a:r>
              <a:rPr lang="it-IT" sz="2100" b="1" dirty="0">
                <a:solidFill>
                  <a:srgbClr val="FF0000"/>
                </a:solidFill>
              </a:rPr>
              <a:t>realizzando il passaggio dalla carità ai diritti sociali</a:t>
            </a:r>
            <a:r>
              <a:rPr lang="it-IT" sz="2000" dirty="0" smtClean="0">
                <a:solidFill>
                  <a:schemeClr val="tx1"/>
                </a:solidFill>
              </a:rPr>
              <a:t>.</a:t>
            </a:r>
            <a:endParaRPr lang="it-IT" sz="2000" dirty="0">
              <a:solidFill>
                <a:schemeClr val="tx1"/>
              </a:solidFill>
            </a:endParaRPr>
          </a:p>
        </p:txBody>
      </p:sp>
      <p:sp>
        <p:nvSpPr>
          <p:cNvPr id="2" name="Titolo 1"/>
          <p:cNvSpPr>
            <a:spLocks noGrp="1"/>
          </p:cNvSpPr>
          <p:nvPr>
            <p:ph type="title"/>
          </p:nvPr>
        </p:nvSpPr>
        <p:spPr/>
        <p:txBody>
          <a:bodyPr/>
          <a:lstStyle/>
          <a:p>
            <a:pPr algn="ctr"/>
            <a:r>
              <a:rPr lang="it-IT" b="1" dirty="0" smtClean="0">
                <a:solidFill>
                  <a:srgbClr val="FFFF00"/>
                </a:solidFill>
              </a:rPr>
              <a:t>Concetti fondamentali</a:t>
            </a:r>
            <a:endParaRPr lang="it-IT" b="1" dirty="0">
              <a:solidFill>
                <a:srgbClr val="FFFF00"/>
              </a:solidFill>
            </a:endParaRPr>
          </a:p>
        </p:txBody>
      </p:sp>
    </p:spTree>
    <p:extLst>
      <p:ext uri="{BB962C8B-B14F-4D97-AF65-F5344CB8AC3E}">
        <p14:creationId xmlns:p14="http://schemas.microsoft.com/office/powerpoint/2010/main" val="2391328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79513" y="2675466"/>
            <a:ext cx="8784976" cy="3921885"/>
          </a:xfrm>
          <a:solidFill>
            <a:srgbClr val="FF99CC"/>
          </a:solidFill>
        </p:spPr>
        <p:txBody>
          <a:bodyPr>
            <a:normAutofit fontScale="92500" lnSpcReduction="10000"/>
          </a:bodyPr>
          <a:lstStyle/>
          <a:p>
            <a:pPr marL="0" indent="0" algn="just">
              <a:buNone/>
            </a:pPr>
            <a:r>
              <a:rPr lang="it-IT" b="1" dirty="0" smtClean="0">
                <a:solidFill>
                  <a:srgbClr val="FF0000"/>
                </a:solidFill>
              </a:rPr>
              <a:t>L’oggetto delle politiche socioassistenziali </a:t>
            </a:r>
            <a:r>
              <a:rPr lang="it-IT" dirty="0" smtClean="0">
                <a:solidFill>
                  <a:schemeClr val="tx1"/>
                </a:solidFill>
              </a:rPr>
              <a:t>vanno dalla povertà economica alla perdita dell’autosufficienza personale, dalla difficoltà di accesso all’abitazione ai «carichi» familiari, ossia la presenza di soggetti «fragili» all’interno del nucleo familiare.</a:t>
            </a:r>
          </a:p>
          <a:p>
            <a:pPr marL="0" indent="0" algn="just">
              <a:buNone/>
            </a:pPr>
            <a:r>
              <a:rPr lang="it-IT" dirty="0" smtClean="0">
                <a:solidFill>
                  <a:schemeClr val="tx1"/>
                </a:solidFill>
              </a:rPr>
              <a:t>Le politiche di assistenza sociale sono «misure volte a garantire, o quanto meno </a:t>
            </a:r>
            <a:r>
              <a:rPr lang="it-IT" b="1" dirty="0" smtClean="0">
                <a:solidFill>
                  <a:srgbClr val="FF0000"/>
                </a:solidFill>
              </a:rPr>
              <a:t>a promuovere, l’inclusione sociale </a:t>
            </a:r>
            <a:r>
              <a:rPr lang="it-IT" dirty="0">
                <a:solidFill>
                  <a:schemeClr val="tx1"/>
                </a:solidFill>
              </a:rPr>
              <a:t>, ossia l’ancoramento di individui e famiglie al tessuto sociale che li circonda, assicurando loro risorse e opportunità».</a:t>
            </a:r>
          </a:p>
          <a:p>
            <a:pPr marL="0" indent="0" algn="just">
              <a:buNone/>
            </a:pPr>
            <a:r>
              <a:rPr lang="it-IT" dirty="0">
                <a:solidFill>
                  <a:schemeClr val="tx1"/>
                </a:solidFill>
              </a:rPr>
              <a:t>In modo più preciso, con l’espressione «assistenza sociale» si identifica oggi l’insieme degli </a:t>
            </a:r>
            <a:r>
              <a:rPr lang="it-IT" b="1" dirty="0" smtClean="0">
                <a:solidFill>
                  <a:srgbClr val="FF0000"/>
                </a:solidFill>
              </a:rPr>
              <a:t>interventi rivolti a superare </a:t>
            </a:r>
            <a:r>
              <a:rPr lang="it-IT" dirty="0">
                <a:solidFill>
                  <a:schemeClr val="tx1"/>
                </a:solidFill>
              </a:rPr>
              <a:t>– o quanto meno a contrastare –</a:t>
            </a:r>
            <a:r>
              <a:rPr lang="it-IT" dirty="0" smtClean="0"/>
              <a:t> </a:t>
            </a:r>
            <a:r>
              <a:rPr lang="it-IT" b="1" dirty="0">
                <a:solidFill>
                  <a:srgbClr val="FF0000"/>
                </a:solidFill>
              </a:rPr>
              <a:t>situazioni di bisogno attraverso prestazioni monetarie e servizi sociali</a:t>
            </a:r>
            <a:r>
              <a:rPr lang="it-IT" dirty="0" smtClean="0"/>
              <a:t> </a:t>
            </a:r>
            <a:r>
              <a:rPr lang="it-IT" dirty="0">
                <a:solidFill>
                  <a:schemeClr val="tx1"/>
                </a:solidFill>
              </a:rPr>
              <a:t>finanziati tramite la fiscalità generale.</a:t>
            </a:r>
          </a:p>
        </p:txBody>
      </p:sp>
      <p:sp>
        <p:nvSpPr>
          <p:cNvPr id="3" name="Titolo 2"/>
          <p:cNvSpPr>
            <a:spLocks noGrp="1"/>
          </p:cNvSpPr>
          <p:nvPr>
            <p:ph type="title"/>
          </p:nvPr>
        </p:nvSpPr>
        <p:spPr/>
        <p:txBody>
          <a:bodyPr/>
          <a:lstStyle/>
          <a:p>
            <a:r>
              <a:rPr lang="it-IT" b="1" dirty="0">
                <a:solidFill>
                  <a:srgbClr val="FFFF00"/>
                </a:solidFill>
              </a:rPr>
              <a:t>Concetti fondamentali</a:t>
            </a:r>
            <a:endParaRPr lang="it-IT" dirty="0"/>
          </a:p>
        </p:txBody>
      </p:sp>
    </p:spTree>
    <p:extLst>
      <p:ext uri="{BB962C8B-B14F-4D97-AF65-F5344CB8AC3E}">
        <p14:creationId xmlns:p14="http://schemas.microsoft.com/office/powerpoint/2010/main" val="1338966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95537" y="2492896"/>
            <a:ext cx="8424936" cy="4176464"/>
          </a:xfrm>
          <a:solidFill>
            <a:schemeClr val="accent5">
              <a:lumMod val="60000"/>
              <a:lumOff val="40000"/>
            </a:schemeClr>
          </a:solidFill>
        </p:spPr>
        <p:txBody>
          <a:bodyPr>
            <a:normAutofit fontScale="92500" lnSpcReduction="20000"/>
          </a:bodyPr>
          <a:lstStyle/>
          <a:p>
            <a:pPr marL="0" indent="0" algn="just">
              <a:buNone/>
            </a:pPr>
            <a:r>
              <a:rPr lang="it-IT" dirty="0" smtClean="0">
                <a:solidFill>
                  <a:schemeClr val="tx1"/>
                </a:solidFill>
              </a:rPr>
              <a:t>Nel caso dei </a:t>
            </a:r>
            <a:r>
              <a:rPr lang="it-IT" b="1" dirty="0" smtClean="0">
                <a:solidFill>
                  <a:srgbClr val="FF0000"/>
                </a:solidFill>
              </a:rPr>
              <a:t>servizi sociali</a:t>
            </a:r>
            <a:r>
              <a:rPr lang="it-IT" dirty="0" smtClean="0">
                <a:solidFill>
                  <a:schemeClr val="tx1"/>
                </a:solidFill>
              </a:rPr>
              <a:t>, </a:t>
            </a:r>
            <a:r>
              <a:rPr lang="it-IT" b="1" dirty="0">
                <a:solidFill>
                  <a:srgbClr val="FF0000"/>
                </a:solidFill>
              </a:rPr>
              <a:t>la fruizione è potenzialmente aperta a tutti</a:t>
            </a:r>
            <a:r>
              <a:rPr lang="it-IT" dirty="0" smtClean="0">
                <a:solidFill>
                  <a:schemeClr val="tx1"/>
                </a:solidFill>
              </a:rPr>
              <a:t>, salvo la </a:t>
            </a:r>
            <a:r>
              <a:rPr lang="it-IT" b="1" dirty="0">
                <a:solidFill>
                  <a:srgbClr val="FF0000"/>
                </a:solidFill>
              </a:rPr>
              <a:t>previsione di priorità d’accesso </a:t>
            </a:r>
            <a:r>
              <a:rPr lang="it-IT" dirty="0" smtClean="0">
                <a:solidFill>
                  <a:schemeClr val="tx1"/>
                </a:solidFill>
              </a:rPr>
              <a:t>e/o quote differenziate di compartecipazione al costo volte a tutelare le fasce più deboli.</a:t>
            </a:r>
          </a:p>
          <a:p>
            <a:pPr marL="0" indent="0" algn="just">
              <a:buNone/>
            </a:pPr>
            <a:r>
              <a:rPr lang="it-IT" dirty="0" smtClean="0">
                <a:solidFill>
                  <a:schemeClr val="tx1"/>
                </a:solidFill>
              </a:rPr>
              <a:t>Si tratta di </a:t>
            </a:r>
            <a:r>
              <a:rPr lang="it-IT" b="1" dirty="0">
                <a:solidFill>
                  <a:srgbClr val="FF0000"/>
                </a:solidFill>
              </a:rPr>
              <a:t>interventi selettivi e residuali </a:t>
            </a:r>
            <a:r>
              <a:rPr lang="it-IT" dirty="0" smtClean="0">
                <a:solidFill>
                  <a:schemeClr val="tx1"/>
                </a:solidFill>
              </a:rPr>
              <a:t>poiché vengono</a:t>
            </a:r>
            <a:r>
              <a:rPr lang="it-IT" b="1" dirty="0">
                <a:solidFill>
                  <a:srgbClr val="FF0000"/>
                </a:solidFill>
              </a:rPr>
              <a:t> garantiti </a:t>
            </a:r>
            <a:r>
              <a:rPr lang="it-IT" dirty="0">
                <a:solidFill>
                  <a:schemeClr val="tx1"/>
                </a:solidFill>
              </a:rPr>
              <a:t>in linea di massima</a:t>
            </a:r>
            <a:r>
              <a:rPr lang="it-IT" b="1" dirty="0">
                <a:solidFill>
                  <a:srgbClr val="FF0000"/>
                </a:solidFill>
              </a:rPr>
              <a:t> solo agli individui in stato di comprovato bisogno </a:t>
            </a:r>
            <a:r>
              <a:rPr lang="it-IT" dirty="0" smtClean="0">
                <a:solidFill>
                  <a:schemeClr val="tx1"/>
                </a:solidFill>
              </a:rPr>
              <a:t>e </a:t>
            </a:r>
            <a:r>
              <a:rPr lang="it-IT" b="1" dirty="0">
                <a:solidFill>
                  <a:srgbClr val="FF0000"/>
                </a:solidFill>
              </a:rPr>
              <a:t>in modo residuale rispetto alla capacità di «autoaiuto» dell’individuo stesso</a:t>
            </a:r>
            <a:r>
              <a:rPr lang="it-IT" dirty="0" smtClean="0">
                <a:solidFill>
                  <a:schemeClr val="tx1"/>
                </a:solidFill>
              </a:rPr>
              <a:t> e, a volte, dell’intero nucleo familiare.</a:t>
            </a:r>
          </a:p>
          <a:p>
            <a:pPr marL="0" indent="0" algn="just">
              <a:buNone/>
            </a:pPr>
            <a:r>
              <a:rPr lang="it-IT" dirty="0" smtClean="0">
                <a:solidFill>
                  <a:schemeClr val="tx1"/>
                </a:solidFill>
              </a:rPr>
              <a:t>L’incapacità di far fronte da sé alle situazioni di bisogno viene accertata attraverso </a:t>
            </a:r>
            <a:r>
              <a:rPr lang="it-IT" b="1" dirty="0">
                <a:solidFill>
                  <a:srgbClr val="FF0000"/>
                </a:solidFill>
              </a:rPr>
              <a:t>una prova dei mezzi </a:t>
            </a:r>
            <a:r>
              <a:rPr lang="it-IT" dirty="0" smtClean="0">
                <a:solidFill>
                  <a:schemeClr val="tx1"/>
                </a:solidFill>
              </a:rPr>
              <a:t>che consiste nella verifica che la condizione economica dei richiedenti sia inferiore a una soglia definita.</a:t>
            </a:r>
          </a:p>
          <a:p>
            <a:pPr marL="0" indent="0" algn="just">
              <a:buNone/>
            </a:pPr>
            <a:r>
              <a:rPr lang="it-IT" dirty="0" smtClean="0">
                <a:solidFill>
                  <a:schemeClr val="tx1"/>
                </a:solidFill>
              </a:rPr>
              <a:t>La </a:t>
            </a:r>
            <a:r>
              <a:rPr lang="it-IT" b="1" dirty="0">
                <a:solidFill>
                  <a:srgbClr val="FF0000"/>
                </a:solidFill>
              </a:rPr>
              <a:t>prova dei mezzi </a:t>
            </a:r>
            <a:r>
              <a:rPr lang="it-IT" dirty="0" smtClean="0">
                <a:solidFill>
                  <a:schemeClr val="tx1"/>
                </a:solidFill>
              </a:rPr>
              <a:t>va intesa come una </a:t>
            </a:r>
            <a:r>
              <a:rPr lang="it-IT" b="1" dirty="0">
                <a:solidFill>
                  <a:srgbClr val="FF0000"/>
                </a:solidFill>
              </a:rPr>
              <a:t>condizione generale degli interventi di assistenza sociale soggetta a una forte variabilità</a:t>
            </a:r>
            <a:r>
              <a:rPr lang="it-IT" dirty="0" smtClean="0">
                <a:solidFill>
                  <a:schemeClr val="tx1"/>
                </a:solidFill>
              </a:rPr>
              <a:t>.</a:t>
            </a:r>
          </a:p>
          <a:p>
            <a:pPr marL="0" indent="0" algn="just">
              <a:buNone/>
            </a:pPr>
            <a:endParaRPr lang="it-IT" dirty="0">
              <a:solidFill>
                <a:schemeClr val="tx1"/>
              </a:solidFill>
            </a:endParaRPr>
          </a:p>
        </p:txBody>
      </p:sp>
      <p:sp>
        <p:nvSpPr>
          <p:cNvPr id="3" name="Titolo 2"/>
          <p:cNvSpPr>
            <a:spLocks noGrp="1"/>
          </p:cNvSpPr>
          <p:nvPr>
            <p:ph type="title"/>
          </p:nvPr>
        </p:nvSpPr>
        <p:spPr/>
        <p:txBody>
          <a:bodyPr/>
          <a:lstStyle/>
          <a:p>
            <a:r>
              <a:rPr lang="it-IT" b="1" dirty="0">
                <a:solidFill>
                  <a:srgbClr val="FFFF00"/>
                </a:solidFill>
              </a:rPr>
              <a:t>Concetti fondamentali</a:t>
            </a:r>
            <a:endParaRPr lang="it-IT" dirty="0"/>
          </a:p>
        </p:txBody>
      </p:sp>
    </p:spTree>
    <p:extLst>
      <p:ext uri="{BB962C8B-B14F-4D97-AF65-F5344CB8AC3E}">
        <p14:creationId xmlns:p14="http://schemas.microsoft.com/office/powerpoint/2010/main" val="2440036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95537" y="2675466"/>
            <a:ext cx="8424936" cy="3993893"/>
          </a:xfrm>
          <a:solidFill>
            <a:schemeClr val="tx2">
              <a:lumMod val="40000"/>
              <a:lumOff val="60000"/>
            </a:schemeClr>
          </a:solidFill>
        </p:spPr>
        <p:txBody>
          <a:bodyPr>
            <a:normAutofit fontScale="85000" lnSpcReduction="20000"/>
          </a:bodyPr>
          <a:lstStyle/>
          <a:p>
            <a:pPr marL="0" indent="0" algn="just">
              <a:buNone/>
            </a:pPr>
            <a:r>
              <a:rPr lang="it-IT" dirty="0" smtClean="0">
                <a:solidFill>
                  <a:schemeClr val="tx1"/>
                </a:solidFill>
              </a:rPr>
              <a:t>Gli </a:t>
            </a:r>
            <a:r>
              <a:rPr lang="it-IT" b="1" dirty="0" smtClean="0">
                <a:solidFill>
                  <a:srgbClr val="FF0000"/>
                </a:solidFill>
              </a:rPr>
              <a:t>interventi selettivi e residuali </a:t>
            </a:r>
            <a:r>
              <a:rPr lang="it-IT" dirty="0" smtClean="0">
                <a:solidFill>
                  <a:schemeClr val="tx1"/>
                </a:solidFill>
              </a:rPr>
              <a:t>hanno il </a:t>
            </a:r>
            <a:r>
              <a:rPr lang="it-IT" b="1" dirty="0">
                <a:solidFill>
                  <a:srgbClr val="FF0000"/>
                </a:solidFill>
              </a:rPr>
              <a:t>vantaggio di permettere un risparmio di spesa rispetto ai programmi di tipo universalistico </a:t>
            </a:r>
            <a:r>
              <a:rPr lang="it-IT" dirty="0" smtClean="0">
                <a:solidFill>
                  <a:schemeClr val="tx1"/>
                </a:solidFill>
              </a:rPr>
              <a:t>, per i quali il solo requisito di cittadinanza è sufficiente a qualifica il beneficiario.</a:t>
            </a:r>
          </a:p>
          <a:p>
            <a:pPr marL="0" indent="0" algn="just">
              <a:buNone/>
            </a:pPr>
            <a:r>
              <a:rPr lang="it-IT" b="1" dirty="0">
                <a:solidFill>
                  <a:srgbClr val="FF0000"/>
                </a:solidFill>
              </a:rPr>
              <a:t>La selettività presenta dei limiti</a:t>
            </a:r>
            <a:r>
              <a:rPr lang="it-IT" dirty="0" smtClean="0">
                <a:solidFill>
                  <a:schemeClr val="tx1"/>
                </a:solidFill>
              </a:rPr>
              <a:t>: a) il rischio della «trappola» della povertà»; b) la stigmatizzazione che spesso colpisce i beneficiari delle prestazioni soggette alla prova dei mezzi; c) la presenza di asimmetrie informative e d) gli alti costi ammnistrativi per la gestione delle procedure di verifica delle condizioni economiche.</a:t>
            </a:r>
          </a:p>
          <a:p>
            <a:pPr marL="0" indent="0" algn="just">
              <a:buNone/>
            </a:pPr>
            <a:r>
              <a:rPr lang="it-IT" dirty="0" smtClean="0">
                <a:solidFill>
                  <a:schemeClr val="tx1"/>
                </a:solidFill>
              </a:rPr>
              <a:t>Sempre con riferimento alla natura selettiva delle prestazioni di assistenza sociale, un ultimo concetto ricorrente è quello di </a:t>
            </a:r>
            <a:r>
              <a:rPr lang="it-IT" b="1" dirty="0" err="1">
                <a:solidFill>
                  <a:srgbClr val="FF0000"/>
                </a:solidFill>
              </a:rPr>
              <a:t>categorialità</a:t>
            </a:r>
            <a:r>
              <a:rPr lang="it-IT" dirty="0" smtClean="0">
                <a:solidFill>
                  <a:schemeClr val="tx1"/>
                </a:solidFill>
              </a:rPr>
              <a:t>.</a:t>
            </a:r>
          </a:p>
          <a:p>
            <a:pPr marL="0" indent="0" algn="just">
              <a:buNone/>
            </a:pPr>
            <a:r>
              <a:rPr lang="it-IT" dirty="0" smtClean="0">
                <a:solidFill>
                  <a:schemeClr val="tx1"/>
                </a:solidFill>
              </a:rPr>
              <a:t>Generalmente le prestazioni di assistenza sociale si ispirano all’</a:t>
            </a:r>
            <a:r>
              <a:rPr lang="it-IT" b="1" dirty="0">
                <a:solidFill>
                  <a:srgbClr val="FF0000"/>
                </a:solidFill>
              </a:rPr>
              <a:t>universalismo selettivo</a:t>
            </a:r>
            <a:r>
              <a:rPr lang="it-IT" dirty="0" smtClean="0">
                <a:solidFill>
                  <a:schemeClr val="tx1"/>
                </a:solidFill>
              </a:rPr>
              <a:t>. In alcuni casi tuttavia – oltre a essere selettivi e residuali – gli schemi socioassistenziali possono </a:t>
            </a:r>
            <a:r>
              <a:rPr lang="it-IT" b="1" dirty="0">
                <a:solidFill>
                  <a:srgbClr val="FF0000"/>
                </a:solidFill>
              </a:rPr>
              <a:t>prevedere un accesso limitato </a:t>
            </a:r>
            <a:r>
              <a:rPr lang="it-IT" dirty="0" smtClean="0">
                <a:solidFill>
                  <a:schemeClr val="tx1"/>
                </a:solidFill>
              </a:rPr>
              <a:t>in modo esclusivo a specifici gruppi sociali o categorie di bisognosi  (anziani, minori, persone con handicap,…).</a:t>
            </a:r>
            <a:endParaRPr lang="it-IT" dirty="0">
              <a:solidFill>
                <a:schemeClr val="tx1"/>
              </a:solidFill>
            </a:endParaRPr>
          </a:p>
        </p:txBody>
      </p:sp>
      <p:sp>
        <p:nvSpPr>
          <p:cNvPr id="3" name="Titolo 2"/>
          <p:cNvSpPr>
            <a:spLocks noGrp="1"/>
          </p:cNvSpPr>
          <p:nvPr>
            <p:ph type="title"/>
          </p:nvPr>
        </p:nvSpPr>
        <p:spPr/>
        <p:txBody>
          <a:bodyPr/>
          <a:lstStyle/>
          <a:p>
            <a:r>
              <a:rPr lang="it-IT" b="1" dirty="0">
                <a:solidFill>
                  <a:srgbClr val="FFFF00"/>
                </a:solidFill>
              </a:rPr>
              <a:t>Concetti fondamentali</a:t>
            </a:r>
            <a:endParaRPr lang="it-IT" dirty="0"/>
          </a:p>
        </p:txBody>
      </p:sp>
    </p:spTree>
    <p:extLst>
      <p:ext uri="{BB962C8B-B14F-4D97-AF65-F5344CB8AC3E}">
        <p14:creationId xmlns:p14="http://schemas.microsoft.com/office/powerpoint/2010/main" val="819418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79513" y="2675466"/>
            <a:ext cx="8712968" cy="3921885"/>
          </a:xfrm>
          <a:solidFill>
            <a:srgbClr val="33CC33"/>
          </a:solidFill>
        </p:spPr>
        <p:txBody>
          <a:bodyPr>
            <a:normAutofit fontScale="92500" lnSpcReduction="10000"/>
          </a:bodyPr>
          <a:lstStyle/>
          <a:p>
            <a:pPr marL="0" indent="0" algn="just">
              <a:buNone/>
            </a:pPr>
            <a:r>
              <a:rPr lang="it-IT" dirty="0" smtClean="0">
                <a:solidFill>
                  <a:schemeClr val="tx1"/>
                </a:solidFill>
              </a:rPr>
              <a:t>Negli interventi socioassistenziali risultano più evidenti rispetto ad altri settori del welfare  sia la </a:t>
            </a:r>
            <a:r>
              <a:rPr lang="it-IT" b="1" dirty="0" smtClean="0">
                <a:solidFill>
                  <a:srgbClr val="FF0000"/>
                </a:solidFill>
              </a:rPr>
              <a:t>funzione redistributiva di tipo verticale </a:t>
            </a:r>
            <a:r>
              <a:rPr lang="it-IT" dirty="0" smtClean="0">
                <a:solidFill>
                  <a:schemeClr val="tx1"/>
                </a:solidFill>
              </a:rPr>
              <a:t>(tra fasce di reddito), sia la </a:t>
            </a:r>
            <a:r>
              <a:rPr lang="it-IT" b="1" dirty="0" smtClean="0">
                <a:solidFill>
                  <a:srgbClr val="FF0000"/>
                </a:solidFill>
              </a:rPr>
              <a:t>finalità solidaristica che li ispira.</a:t>
            </a:r>
          </a:p>
          <a:p>
            <a:pPr marL="0" indent="0" algn="just">
              <a:buNone/>
            </a:pPr>
            <a:r>
              <a:rPr lang="it-IT" dirty="0" smtClean="0">
                <a:solidFill>
                  <a:schemeClr val="tx1"/>
                </a:solidFill>
              </a:rPr>
              <a:t>Il </a:t>
            </a:r>
            <a:r>
              <a:rPr lang="it-IT" b="1" dirty="0">
                <a:solidFill>
                  <a:srgbClr val="FF0000"/>
                </a:solidFill>
              </a:rPr>
              <a:t>ruolo dell’assistenza sociale nell’architettura del W.S</a:t>
            </a:r>
            <a:r>
              <a:rPr lang="it-IT" dirty="0" smtClean="0">
                <a:solidFill>
                  <a:schemeClr val="tx1"/>
                </a:solidFill>
              </a:rPr>
              <a:t>. è tutt’altro che secondario. Essa va a rappresentare il </a:t>
            </a:r>
            <a:r>
              <a:rPr lang="it-IT" b="1" dirty="0">
                <a:solidFill>
                  <a:srgbClr val="FF0000"/>
                </a:solidFill>
              </a:rPr>
              <a:t>gradino inferiore dei sistemi di protezione sociale  e fissa la soglia sotto la quale a nessuno è permesso di scivolare. </a:t>
            </a:r>
          </a:p>
          <a:p>
            <a:pPr marL="0" indent="0" algn="just">
              <a:buNone/>
            </a:pPr>
            <a:r>
              <a:rPr lang="it-IT" dirty="0" smtClean="0">
                <a:solidFill>
                  <a:schemeClr val="tx1"/>
                </a:solidFill>
              </a:rPr>
              <a:t>Le politiche sociali sono concepite come </a:t>
            </a:r>
            <a:r>
              <a:rPr lang="it-IT" b="1" dirty="0">
                <a:solidFill>
                  <a:srgbClr val="FF0000"/>
                </a:solidFill>
              </a:rPr>
              <a:t>una via per rafforzare la partecipazione al mercato del lavoro e far fronte ai nuovi rischi sociali </a:t>
            </a:r>
            <a:r>
              <a:rPr lang="it-IT" dirty="0" smtClean="0">
                <a:solidFill>
                  <a:schemeClr val="tx1"/>
                </a:solidFill>
              </a:rPr>
              <a:t>(come la crisi della famiglia, il lavoro a bassa retribuzione o atipico, la conciliazione tra lavoro retribuito e funzioni di cura, l’invecchiamento della popolazione).</a:t>
            </a:r>
            <a:endParaRPr lang="it-IT" dirty="0">
              <a:solidFill>
                <a:schemeClr val="tx1"/>
              </a:solidFill>
            </a:endParaRPr>
          </a:p>
        </p:txBody>
      </p:sp>
      <p:sp>
        <p:nvSpPr>
          <p:cNvPr id="3" name="Titolo 2"/>
          <p:cNvSpPr>
            <a:spLocks noGrp="1"/>
          </p:cNvSpPr>
          <p:nvPr>
            <p:ph type="title"/>
          </p:nvPr>
        </p:nvSpPr>
        <p:spPr/>
        <p:txBody>
          <a:bodyPr>
            <a:normAutofit fontScale="90000"/>
          </a:bodyPr>
          <a:lstStyle/>
          <a:p>
            <a:r>
              <a:rPr lang="it-IT" b="1" dirty="0" smtClean="0">
                <a:solidFill>
                  <a:srgbClr val="FFFF00"/>
                </a:solidFill>
              </a:rPr>
              <a:t>Il ruolo dell’assistenza sociale nel welfare state </a:t>
            </a:r>
            <a:endParaRPr lang="it-IT" b="1" dirty="0">
              <a:solidFill>
                <a:srgbClr val="FFFF00"/>
              </a:solidFill>
            </a:endParaRPr>
          </a:p>
        </p:txBody>
      </p:sp>
    </p:spTree>
    <p:extLst>
      <p:ext uri="{BB962C8B-B14F-4D97-AF65-F5344CB8AC3E}">
        <p14:creationId xmlns:p14="http://schemas.microsoft.com/office/powerpoint/2010/main" val="383705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95536" y="2564904"/>
            <a:ext cx="8424936" cy="3921885"/>
          </a:xfrm>
          <a:solidFill>
            <a:srgbClr val="FFFF00"/>
          </a:solidFill>
        </p:spPr>
        <p:txBody>
          <a:bodyPr>
            <a:normAutofit fontScale="92500" lnSpcReduction="20000"/>
          </a:bodyPr>
          <a:lstStyle/>
          <a:p>
            <a:pPr marL="0" indent="0" algn="just">
              <a:buNone/>
            </a:pPr>
            <a:r>
              <a:rPr lang="it-IT" dirty="0" smtClean="0">
                <a:solidFill>
                  <a:schemeClr val="tx1"/>
                </a:solidFill>
              </a:rPr>
              <a:t>L’assistenza sociale rappresenta un settore di policy che non si presta a caratterizzazioni generali.</a:t>
            </a:r>
          </a:p>
          <a:p>
            <a:pPr marL="0" indent="0" algn="just">
              <a:buNone/>
            </a:pPr>
            <a:r>
              <a:rPr lang="it-IT" dirty="0" smtClean="0">
                <a:solidFill>
                  <a:schemeClr val="tx1"/>
                </a:solidFill>
              </a:rPr>
              <a:t>Il sistema di </a:t>
            </a:r>
            <a:r>
              <a:rPr lang="it-IT" dirty="0" err="1" smtClean="0">
                <a:solidFill>
                  <a:schemeClr val="tx1"/>
                </a:solidFill>
              </a:rPr>
              <a:t>governance</a:t>
            </a:r>
            <a:r>
              <a:rPr lang="it-IT" dirty="0" smtClean="0">
                <a:solidFill>
                  <a:schemeClr val="tx1"/>
                </a:solidFill>
              </a:rPr>
              <a:t> del settore socioassistenziale comunemente vede </a:t>
            </a:r>
            <a:r>
              <a:rPr lang="it-IT" b="1" dirty="0" smtClean="0">
                <a:solidFill>
                  <a:srgbClr val="FF0000"/>
                </a:solidFill>
              </a:rPr>
              <a:t>l’interazione di una molteplicità di attori e di livelli di governo </a:t>
            </a:r>
            <a:r>
              <a:rPr lang="it-IT" dirty="0" smtClean="0">
                <a:solidFill>
                  <a:schemeClr val="tx1"/>
                </a:solidFill>
              </a:rPr>
              <a:t>dando luogo a diverse combinazioni di sussidiarietà verticale e orizzontale.</a:t>
            </a:r>
          </a:p>
          <a:p>
            <a:pPr marL="0" indent="0" algn="just">
              <a:buNone/>
            </a:pPr>
            <a:r>
              <a:rPr lang="it-IT" dirty="0" smtClean="0">
                <a:solidFill>
                  <a:schemeClr val="tx1"/>
                </a:solidFill>
              </a:rPr>
              <a:t>Per inciso, </a:t>
            </a:r>
            <a:r>
              <a:rPr lang="it-IT" b="1" dirty="0">
                <a:solidFill>
                  <a:srgbClr val="FF0000"/>
                </a:solidFill>
              </a:rPr>
              <a:t>il principio di sussidiarietà </a:t>
            </a:r>
            <a:r>
              <a:rPr lang="it-IT" dirty="0" smtClean="0">
                <a:solidFill>
                  <a:schemeClr val="tx1"/>
                </a:solidFill>
              </a:rPr>
              <a:t>attiene ai rapporti tra i diversi livelli territoriali di potere e comporta che, da un lato, lo svolgimento di funzioni pubbliche debba essere svolto al livello più vicino ai cittadini e, dall’altro, che tali funzioni vengano attratte dal livello territorialmente superiore solo laddove questo sia in grado di svolgerle meglio di quello di livello inferiore (sussidiarietà in senso verticale).</a:t>
            </a:r>
            <a:endParaRPr lang="it-IT" dirty="0">
              <a:solidFill>
                <a:schemeClr val="tx1"/>
              </a:solidFill>
            </a:endParaRPr>
          </a:p>
        </p:txBody>
      </p:sp>
      <p:sp>
        <p:nvSpPr>
          <p:cNvPr id="3" name="Titolo 2"/>
          <p:cNvSpPr>
            <a:spLocks noGrp="1"/>
          </p:cNvSpPr>
          <p:nvPr>
            <p:ph type="title"/>
          </p:nvPr>
        </p:nvSpPr>
        <p:spPr/>
        <p:txBody>
          <a:bodyPr>
            <a:normAutofit fontScale="90000"/>
          </a:bodyPr>
          <a:lstStyle/>
          <a:p>
            <a:r>
              <a:rPr lang="it-IT" b="1" dirty="0" smtClean="0">
                <a:solidFill>
                  <a:srgbClr val="FFFF00"/>
                </a:solidFill>
              </a:rPr>
              <a:t>Attori, sussidiarietà e welfare mix</a:t>
            </a:r>
            <a:endParaRPr lang="it-IT" b="1" dirty="0">
              <a:solidFill>
                <a:srgbClr val="FFFF00"/>
              </a:solidFill>
            </a:endParaRPr>
          </a:p>
        </p:txBody>
      </p:sp>
    </p:spTree>
    <p:extLst>
      <p:ext uri="{BB962C8B-B14F-4D97-AF65-F5344CB8AC3E}">
        <p14:creationId xmlns:p14="http://schemas.microsoft.com/office/powerpoint/2010/main" val="2805600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23529" y="2675466"/>
            <a:ext cx="8496944" cy="3849877"/>
          </a:xfrm>
          <a:solidFill>
            <a:schemeClr val="accent4"/>
          </a:solidFill>
        </p:spPr>
        <p:txBody>
          <a:bodyPr>
            <a:normAutofit/>
          </a:bodyPr>
          <a:lstStyle/>
          <a:p>
            <a:pPr marL="0" indent="0" algn="just">
              <a:buNone/>
            </a:pPr>
            <a:r>
              <a:rPr lang="it-IT" dirty="0" smtClean="0">
                <a:solidFill>
                  <a:schemeClr val="tx1"/>
                </a:solidFill>
              </a:rPr>
              <a:t>Con riferimento alla </a:t>
            </a:r>
            <a:r>
              <a:rPr lang="it-IT" b="1" dirty="0" smtClean="0">
                <a:solidFill>
                  <a:srgbClr val="FF0000"/>
                </a:solidFill>
              </a:rPr>
              <a:t>sussidiarietà verticale</a:t>
            </a:r>
            <a:r>
              <a:rPr lang="it-IT" dirty="0" smtClean="0">
                <a:solidFill>
                  <a:schemeClr val="tx1"/>
                </a:solidFill>
              </a:rPr>
              <a:t>, la gestione delle politiche socioassistenziali è generalmente decentrata, mentre il livello centrale resta competente nel fissare le linee di indirizzo e i principi guida per i territori.</a:t>
            </a:r>
          </a:p>
          <a:p>
            <a:pPr marL="0" indent="0" algn="just">
              <a:buNone/>
            </a:pPr>
            <a:r>
              <a:rPr lang="it-IT" dirty="0" smtClean="0">
                <a:solidFill>
                  <a:schemeClr val="tx1"/>
                </a:solidFill>
              </a:rPr>
              <a:t>Riguardo alla </a:t>
            </a:r>
            <a:r>
              <a:rPr lang="it-IT" b="1" dirty="0">
                <a:solidFill>
                  <a:srgbClr val="FF0000"/>
                </a:solidFill>
              </a:rPr>
              <a:t>dimensione orizzontale della sussidiarietà</a:t>
            </a:r>
            <a:r>
              <a:rPr lang="it-IT" dirty="0" smtClean="0">
                <a:solidFill>
                  <a:schemeClr val="tx1"/>
                </a:solidFill>
              </a:rPr>
              <a:t>, appare centrale la nozione di </a:t>
            </a:r>
            <a:r>
              <a:rPr lang="it-IT" b="1" dirty="0" err="1">
                <a:solidFill>
                  <a:srgbClr val="FF0000"/>
                </a:solidFill>
              </a:rPr>
              <a:t>defamilizzazione</a:t>
            </a:r>
            <a:r>
              <a:rPr lang="it-IT" b="1" dirty="0">
                <a:solidFill>
                  <a:srgbClr val="FF0000"/>
                </a:solidFill>
              </a:rPr>
              <a:t> </a:t>
            </a:r>
            <a:r>
              <a:rPr lang="it-IT" dirty="0" smtClean="0">
                <a:solidFill>
                  <a:schemeClr val="tx1"/>
                </a:solidFill>
              </a:rPr>
              <a:t>che si riferisce al «grado in cui un individuo adulto può condurre uno standard di vita accettabile indipendentemente dalle relazioni familiari attraverso il lavoro e/o le prestazioni sociali».</a:t>
            </a:r>
          </a:p>
          <a:p>
            <a:pPr marL="0" indent="0" algn="just">
              <a:buNone/>
            </a:pPr>
            <a:endParaRPr lang="it-IT" dirty="0">
              <a:solidFill>
                <a:schemeClr val="tx1"/>
              </a:solidFill>
            </a:endParaRPr>
          </a:p>
        </p:txBody>
      </p:sp>
      <p:sp>
        <p:nvSpPr>
          <p:cNvPr id="3" name="Titolo 2"/>
          <p:cNvSpPr>
            <a:spLocks noGrp="1"/>
          </p:cNvSpPr>
          <p:nvPr>
            <p:ph type="title"/>
          </p:nvPr>
        </p:nvSpPr>
        <p:spPr/>
        <p:txBody>
          <a:bodyPr>
            <a:normAutofit fontScale="90000"/>
          </a:bodyPr>
          <a:lstStyle/>
          <a:p>
            <a:r>
              <a:rPr lang="it-IT" b="1" dirty="0">
                <a:solidFill>
                  <a:srgbClr val="FFFF00"/>
                </a:solidFill>
              </a:rPr>
              <a:t>Attori, sussidiarietà e welfare mix</a:t>
            </a:r>
            <a:endParaRPr lang="it-IT" dirty="0"/>
          </a:p>
        </p:txBody>
      </p:sp>
    </p:spTree>
    <p:extLst>
      <p:ext uri="{BB962C8B-B14F-4D97-AF65-F5344CB8AC3E}">
        <p14:creationId xmlns:p14="http://schemas.microsoft.com/office/powerpoint/2010/main" val="3840966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9768" y="2603500"/>
            <a:ext cx="8357616" cy="3955796"/>
          </a:xfrm>
          <a:solidFill>
            <a:srgbClr val="FFC000"/>
          </a:solidFill>
        </p:spPr>
        <p:txBody>
          <a:bodyPr>
            <a:normAutofit fontScale="77500" lnSpcReduction="20000"/>
          </a:bodyPr>
          <a:lstStyle/>
          <a:p>
            <a:pPr marL="0" indent="0" algn="just">
              <a:buNone/>
            </a:pPr>
            <a:r>
              <a:rPr lang="it-IT" dirty="0" smtClean="0">
                <a:solidFill>
                  <a:schemeClr val="tx1"/>
                </a:solidFill>
              </a:rPr>
              <a:t>Un altro fattore da considerare è il </a:t>
            </a:r>
            <a:r>
              <a:rPr lang="it-IT" b="1" dirty="0" smtClean="0">
                <a:solidFill>
                  <a:srgbClr val="FF0000"/>
                </a:solidFill>
              </a:rPr>
              <a:t>fattore generazione</a:t>
            </a:r>
            <a:r>
              <a:rPr lang="it-IT" dirty="0" smtClean="0">
                <a:solidFill>
                  <a:schemeClr val="tx1"/>
                </a:solidFill>
              </a:rPr>
              <a:t>. Emergono </a:t>
            </a:r>
            <a:r>
              <a:rPr lang="it-IT" b="1" dirty="0" smtClean="0">
                <a:solidFill>
                  <a:srgbClr val="FF0000"/>
                </a:solidFill>
              </a:rPr>
              <a:t>nuovi modelli socio-culturali </a:t>
            </a:r>
            <a:r>
              <a:rPr lang="it-IT" dirty="0" smtClean="0">
                <a:solidFill>
                  <a:schemeClr val="tx1"/>
                </a:solidFill>
              </a:rPr>
              <a:t>per cui la salute viene vista non solo come assenza di malattia. I giovani di oggi , quando diventeranno  i vecchi di domani, avranno un consumo sanitario diverso.</a:t>
            </a:r>
          </a:p>
          <a:p>
            <a:pPr marL="0" indent="0" algn="just">
              <a:buNone/>
            </a:pPr>
            <a:r>
              <a:rPr lang="it-IT" dirty="0" smtClean="0">
                <a:solidFill>
                  <a:schemeClr val="tx1"/>
                </a:solidFill>
              </a:rPr>
              <a:t>Emergono </a:t>
            </a:r>
            <a:r>
              <a:rPr lang="it-IT" b="1" dirty="0">
                <a:solidFill>
                  <a:srgbClr val="FF0000"/>
                </a:solidFill>
              </a:rPr>
              <a:t>nuove forme di morbilità/mortalità sociale</a:t>
            </a:r>
            <a:r>
              <a:rPr lang="it-IT" dirty="0" smtClean="0">
                <a:solidFill>
                  <a:schemeClr val="tx1"/>
                </a:solidFill>
              </a:rPr>
              <a:t>.</a:t>
            </a:r>
          </a:p>
          <a:p>
            <a:pPr marL="0" indent="0" algn="just">
              <a:buNone/>
            </a:pPr>
            <a:r>
              <a:rPr lang="it-IT" dirty="0" smtClean="0">
                <a:solidFill>
                  <a:schemeClr val="tx1"/>
                </a:solidFill>
              </a:rPr>
              <a:t>Il maggior benessere e il progresso medico hanno consentito un </a:t>
            </a:r>
            <a:r>
              <a:rPr lang="it-IT" b="1" dirty="0">
                <a:solidFill>
                  <a:srgbClr val="FF0000"/>
                </a:solidFill>
              </a:rPr>
              <a:t>notevole miglioramento delle condizioni di vita e di salute della popolazione.</a:t>
            </a:r>
            <a:r>
              <a:rPr lang="it-IT" dirty="0" smtClean="0">
                <a:solidFill>
                  <a:schemeClr val="tx1"/>
                </a:solidFill>
              </a:rPr>
              <a:t> Contemporaneamente sono comparsi </a:t>
            </a:r>
            <a:r>
              <a:rPr lang="it-IT" b="1" dirty="0">
                <a:solidFill>
                  <a:srgbClr val="FF0000"/>
                </a:solidFill>
              </a:rPr>
              <a:t>nuovi e pericolosi rischi sanitari</a:t>
            </a:r>
            <a:r>
              <a:rPr lang="it-IT" dirty="0" smtClean="0">
                <a:solidFill>
                  <a:schemeClr val="tx1"/>
                </a:solidFill>
              </a:rPr>
              <a:t>: alcolismo, droghe, fumo, incidenti, stress.</a:t>
            </a:r>
          </a:p>
          <a:p>
            <a:pPr marL="0" indent="0" algn="just">
              <a:buNone/>
            </a:pPr>
            <a:r>
              <a:rPr lang="it-IT" dirty="0" smtClean="0">
                <a:solidFill>
                  <a:schemeClr val="tx1"/>
                </a:solidFill>
              </a:rPr>
              <a:t>Le dinamiche di ordine economico, politico-istituzionale e culturale hanno giocato un ruolo importante .</a:t>
            </a:r>
          </a:p>
          <a:p>
            <a:pPr marL="0" indent="0" algn="just">
              <a:buNone/>
            </a:pPr>
            <a:r>
              <a:rPr lang="it-IT" b="1" dirty="0">
                <a:solidFill>
                  <a:srgbClr val="FF0000"/>
                </a:solidFill>
              </a:rPr>
              <a:t>L’ultimo cinquantennio </a:t>
            </a:r>
            <a:r>
              <a:rPr lang="it-IT" dirty="0" smtClean="0">
                <a:solidFill>
                  <a:schemeClr val="tx1"/>
                </a:solidFill>
              </a:rPr>
              <a:t>è stato caratterizzato da un </a:t>
            </a:r>
            <a:r>
              <a:rPr lang="it-IT" b="1" dirty="0">
                <a:solidFill>
                  <a:srgbClr val="FF0000"/>
                </a:solidFill>
              </a:rPr>
              <a:t>processo di medicalizzazione della salute </a:t>
            </a:r>
            <a:r>
              <a:rPr lang="it-IT" dirty="0" smtClean="0">
                <a:solidFill>
                  <a:schemeClr val="tx1"/>
                </a:solidFill>
              </a:rPr>
              <a:t>che ha comportato una crescita progressiva delle aspettative  sanitarie e una rilettura di molti episodi e problemi personali (morte, ansia, parto,..) in chiave medica</a:t>
            </a:r>
            <a:r>
              <a:rPr lang="it-IT" dirty="0" smtClean="0"/>
              <a:t>.</a:t>
            </a:r>
            <a:endParaRPr lang="it-IT" dirty="0"/>
          </a:p>
        </p:txBody>
      </p:sp>
      <p:sp>
        <p:nvSpPr>
          <p:cNvPr id="2" name="Titolo 1"/>
          <p:cNvSpPr>
            <a:spLocks noGrp="1"/>
          </p:cNvSpPr>
          <p:nvPr>
            <p:ph type="title"/>
          </p:nvPr>
        </p:nvSpPr>
        <p:spPr/>
        <p:txBody>
          <a:bodyPr>
            <a:normAutofit/>
          </a:bodyPr>
          <a:lstStyle/>
          <a:p>
            <a:pPr algn="ctr"/>
            <a:r>
              <a:rPr lang="it-IT" b="1" dirty="0">
                <a:solidFill>
                  <a:srgbClr val="FFFF00"/>
                </a:solidFill>
              </a:rPr>
              <a:t>Sfide e mutamento istituzionale</a:t>
            </a:r>
            <a:endParaRPr lang="it-IT" dirty="0"/>
          </a:p>
        </p:txBody>
      </p:sp>
    </p:spTree>
    <p:extLst>
      <p:ext uri="{BB962C8B-B14F-4D97-AF65-F5344CB8AC3E}">
        <p14:creationId xmlns:p14="http://schemas.microsoft.com/office/powerpoint/2010/main" val="13808653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95537" y="2675466"/>
            <a:ext cx="8568952" cy="3777869"/>
          </a:xfrm>
          <a:solidFill>
            <a:srgbClr val="FF7C80"/>
          </a:solidFill>
        </p:spPr>
        <p:txBody>
          <a:bodyPr>
            <a:normAutofit fontScale="77500" lnSpcReduction="20000"/>
          </a:bodyPr>
          <a:lstStyle/>
          <a:p>
            <a:pPr marL="0" indent="0" algn="just">
              <a:buNone/>
            </a:pPr>
            <a:r>
              <a:rPr lang="it-IT" dirty="0">
                <a:solidFill>
                  <a:schemeClr val="tx1"/>
                </a:solidFill>
              </a:rPr>
              <a:t>A seconda della forma concreta assunta dalla sussidiarietà orizzontale nei sistemi di welfare , </a:t>
            </a:r>
            <a:r>
              <a:rPr lang="it-IT" dirty="0" err="1">
                <a:solidFill>
                  <a:schemeClr val="tx1"/>
                </a:solidFill>
              </a:rPr>
              <a:t>Esping</a:t>
            </a:r>
            <a:r>
              <a:rPr lang="it-IT" dirty="0">
                <a:solidFill>
                  <a:schemeClr val="tx1"/>
                </a:solidFill>
              </a:rPr>
              <a:t>-Andersen ha individuato due modelli polari:</a:t>
            </a:r>
          </a:p>
          <a:p>
            <a:pPr marL="457200" indent="-457200" algn="just">
              <a:buAutoNum type="alphaLcParenR"/>
            </a:pPr>
            <a:r>
              <a:rPr lang="it-IT" dirty="0">
                <a:solidFill>
                  <a:schemeClr val="tx1"/>
                </a:solidFill>
              </a:rPr>
              <a:t>I sistemi «familisti» dove l’intervento pubblico è giustificato solo quando le reti primarie di solidarietà non si dimostrano in grado di rispondere ai bisogni. Caratteristiche di questo sistema sono il sottosviluppo della rete dei servizi sociali pubblici e l’intensità delle relazioni intra e </a:t>
            </a:r>
            <a:r>
              <a:rPr lang="it-IT" dirty="0" err="1">
                <a:solidFill>
                  <a:schemeClr val="tx1"/>
                </a:solidFill>
              </a:rPr>
              <a:t>interfamiliari</a:t>
            </a:r>
            <a:r>
              <a:rPr lang="it-IT" dirty="0">
                <a:solidFill>
                  <a:schemeClr val="tx1"/>
                </a:solidFill>
              </a:rPr>
              <a:t> che danno luogo a quello che viene denominato modello delle solidarietà familiari e </a:t>
            </a:r>
            <a:r>
              <a:rPr lang="it-IT" dirty="0" smtClean="0">
                <a:solidFill>
                  <a:schemeClr val="tx1"/>
                </a:solidFill>
              </a:rPr>
              <a:t>parentali (Spagna, Grecia e Italia).</a:t>
            </a:r>
            <a:endParaRPr lang="it-IT" dirty="0">
              <a:solidFill>
                <a:schemeClr val="tx1"/>
              </a:solidFill>
            </a:endParaRPr>
          </a:p>
          <a:p>
            <a:pPr marL="457200" indent="-457200" algn="just">
              <a:buAutoNum type="alphaLcParenR"/>
            </a:pPr>
            <a:r>
              <a:rPr lang="it-IT" dirty="0">
                <a:solidFill>
                  <a:schemeClr val="tx1"/>
                </a:solidFill>
              </a:rPr>
              <a:t>I sistemi «</a:t>
            </a:r>
            <a:r>
              <a:rPr lang="it-IT" dirty="0" err="1">
                <a:solidFill>
                  <a:schemeClr val="tx1"/>
                </a:solidFill>
              </a:rPr>
              <a:t>defamilistici</a:t>
            </a:r>
            <a:r>
              <a:rPr lang="it-IT" dirty="0">
                <a:solidFill>
                  <a:schemeClr val="tx1"/>
                </a:solidFill>
              </a:rPr>
              <a:t>» dove lo stato assume su di sé maggiori responsabilità attraverso un intervento pubblico che mira a sgravare le famiglie dalle funzioni di ammortizzatore sociale e a rendere gli individui meno dipendenti dalle relazioni parentali per il loro </a:t>
            </a:r>
            <a:r>
              <a:rPr lang="it-IT" dirty="0" smtClean="0">
                <a:solidFill>
                  <a:schemeClr val="tx1"/>
                </a:solidFill>
              </a:rPr>
              <a:t>benessere. E’ caratterizzato da una rete di servizi sociali territoriali e di prestazioni a sostegno dei rischi e bisogni propri delle varie fasi del ciclo di vita  molto sviluppata (Danimarca e Svezia)</a:t>
            </a:r>
            <a:endParaRPr lang="it-IT" dirty="0"/>
          </a:p>
        </p:txBody>
      </p:sp>
      <p:sp>
        <p:nvSpPr>
          <p:cNvPr id="3" name="Titolo 2"/>
          <p:cNvSpPr>
            <a:spLocks noGrp="1"/>
          </p:cNvSpPr>
          <p:nvPr>
            <p:ph type="title"/>
          </p:nvPr>
        </p:nvSpPr>
        <p:spPr/>
        <p:txBody>
          <a:bodyPr>
            <a:normAutofit fontScale="90000"/>
          </a:bodyPr>
          <a:lstStyle/>
          <a:p>
            <a:r>
              <a:rPr lang="it-IT" b="1" dirty="0">
                <a:solidFill>
                  <a:srgbClr val="FFFF00"/>
                </a:solidFill>
              </a:rPr>
              <a:t>Attori, sussidiarietà e welfare mix</a:t>
            </a:r>
            <a:endParaRPr lang="it-IT" dirty="0"/>
          </a:p>
        </p:txBody>
      </p:sp>
    </p:spTree>
    <p:extLst>
      <p:ext uri="{BB962C8B-B14F-4D97-AF65-F5344CB8AC3E}">
        <p14:creationId xmlns:p14="http://schemas.microsoft.com/office/powerpoint/2010/main" val="2209488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539552" y="2675466"/>
            <a:ext cx="8352927" cy="3849877"/>
          </a:xfrm>
          <a:solidFill>
            <a:schemeClr val="bg2">
              <a:lumMod val="90000"/>
            </a:schemeClr>
          </a:solidFill>
        </p:spPr>
        <p:txBody>
          <a:bodyPr>
            <a:normAutofit fontScale="92500" lnSpcReduction="20000"/>
          </a:bodyPr>
          <a:lstStyle/>
          <a:p>
            <a:pPr marL="0" indent="0" algn="just">
              <a:buNone/>
            </a:pPr>
            <a:r>
              <a:rPr lang="it-IT" dirty="0" smtClean="0">
                <a:solidFill>
                  <a:schemeClr val="tx1"/>
                </a:solidFill>
              </a:rPr>
              <a:t>Sempre in riferimento alla </a:t>
            </a:r>
            <a:r>
              <a:rPr lang="it-IT" b="1" dirty="0">
                <a:solidFill>
                  <a:srgbClr val="FF0000"/>
                </a:solidFill>
              </a:rPr>
              <a:t>sussidiarietà orizzontale</a:t>
            </a:r>
            <a:r>
              <a:rPr lang="it-IT" dirty="0" smtClean="0">
                <a:solidFill>
                  <a:schemeClr val="tx1"/>
                </a:solidFill>
              </a:rPr>
              <a:t>, diversificato risulta anche il </a:t>
            </a:r>
            <a:r>
              <a:rPr lang="it-IT" b="1" dirty="0">
                <a:solidFill>
                  <a:srgbClr val="FF0000"/>
                </a:solidFill>
              </a:rPr>
              <a:t>ruolo</a:t>
            </a:r>
            <a:r>
              <a:rPr lang="it-IT" dirty="0" smtClean="0">
                <a:solidFill>
                  <a:schemeClr val="tx1"/>
                </a:solidFill>
              </a:rPr>
              <a:t> </a:t>
            </a:r>
            <a:r>
              <a:rPr lang="it-IT" b="1" dirty="0" smtClean="0">
                <a:solidFill>
                  <a:srgbClr val="FF0000"/>
                </a:solidFill>
              </a:rPr>
              <a:t>attribuito al terzo settore</a:t>
            </a:r>
            <a:r>
              <a:rPr lang="it-IT" dirty="0" smtClean="0">
                <a:solidFill>
                  <a:schemeClr val="tx1"/>
                </a:solidFill>
              </a:rPr>
              <a:t> nell’ambito dei sistemi di welfare.</a:t>
            </a:r>
          </a:p>
          <a:p>
            <a:pPr marL="0" indent="0" algn="just">
              <a:buNone/>
            </a:pPr>
            <a:r>
              <a:rPr lang="it-IT" dirty="0" smtClean="0">
                <a:solidFill>
                  <a:schemeClr val="tx1"/>
                </a:solidFill>
              </a:rPr>
              <a:t>L’interazione tra i soggetti senza scopo di lucro può realizzarsi in una </a:t>
            </a:r>
            <a:r>
              <a:rPr lang="it-IT" b="1" dirty="0">
                <a:solidFill>
                  <a:srgbClr val="FF0000"/>
                </a:solidFill>
              </a:rPr>
              <a:t>varietà di forme che sottendono logiche di reciprocità molto differenti.</a:t>
            </a:r>
          </a:p>
          <a:p>
            <a:pPr marL="0" indent="0" algn="just">
              <a:buNone/>
            </a:pPr>
            <a:r>
              <a:rPr lang="it-IT" dirty="0" smtClean="0">
                <a:solidFill>
                  <a:schemeClr val="tx1"/>
                </a:solidFill>
              </a:rPr>
              <a:t>Esse oscillano dal semplice riconoscimento del terzo settore come sfera autonoma e indipendente,  a modelli di interazione più istituzionalizzati.</a:t>
            </a:r>
          </a:p>
          <a:p>
            <a:pPr marL="0" indent="0" algn="just">
              <a:buNone/>
            </a:pPr>
            <a:r>
              <a:rPr lang="it-IT" dirty="0" smtClean="0">
                <a:solidFill>
                  <a:schemeClr val="tx1"/>
                </a:solidFill>
              </a:rPr>
              <a:t>Ascoli e Ranci individuano nell’ambito dei paesi europei </a:t>
            </a:r>
            <a:r>
              <a:rPr lang="it-IT" b="1" dirty="0" smtClean="0">
                <a:solidFill>
                  <a:srgbClr val="FF0000"/>
                </a:solidFill>
              </a:rPr>
              <a:t>quattro modelli di integrazione</a:t>
            </a:r>
            <a:r>
              <a:rPr lang="it-IT" dirty="0" smtClean="0">
                <a:solidFill>
                  <a:schemeClr val="tx1"/>
                </a:solidFill>
              </a:rPr>
              <a:t>, distinti in base a </a:t>
            </a:r>
            <a:r>
              <a:rPr lang="it-IT" b="1" dirty="0">
                <a:solidFill>
                  <a:srgbClr val="FF0000"/>
                </a:solidFill>
              </a:rPr>
              <a:t>due dimensioni</a:t>
            </a:r>
            <a:r>
              <a:rPr lang="it-IT" dirty="0" smtClean="0">
                <a:solidFill>
                  <a:schemeClr val="tx1"/>
                </a:solidFill>
              </a:rPr>
              <a:t>: Il ruolo più o meno ampio assegnato alle associazioni intermedie e il grado di dipendenza finanziaria del terzo settore dall’attore pubblico.</a:t>
            </a:r>
            <a:endParaRPr lang="it-IT" dirty="0">
              <a:solidFill>
                <a:schemeClr val="tx1"/>
              </a:solidFill>
            </a:endParaRPr>
          </a:p>
        </p:txBody>
      </p:sp>
      <p:sp>
        <p:nvSpPr>
          <p:cNvPr id="3" name="Titolo 2"/>
          <p:cNvSpPr>
            <a:spLocks noGrp="1"/>
          </p:cNvSpPr>
          <p:nvPr>
            <p:ph type="title"/>
          </p:nvPr>
        </p:nvSpPr>
        <p:spPr/>
        <p:txBody>
          <a:bodyPr>
            <a:normAutofit fontScale="90000"/>
          </a:bodyPr>
          <a:lstStyle/>
          <a:p>
            <a:r>
              <a:rPr lang="it-IT" b="1" dirty="0">
                <a:solidFill>
                  <a:srgbClr val="FFFF00"/>
                </a:solidFill>
              </a:rPr>
              <a:t>Attori, sussidiarietà e welfare mix</a:t>
            </a:r>
            <a:endParaRPr lang="it-IT" dirty="0"/>
          </a:p>
        </p:txBody>
      </p:sp>
    </p:spTree>
    <p:extLst>
      <p:ext uri="{BB962C8B-B14F-4D97-AF65-F5344CB8AC3E}">
        <p14:creationId xmlns:p14="http://schemas.microsoft.com/office/powerpoint/2010/main" val="23355046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23528" y="2348880"/>
            <a:ext cx="8640960" cy="4032448"/>
          </a:xfrm>
          <a:solidFill>
            <a:srgbClr val="FFFF00"/>
          </a:solidFill>
        </p:spPr>
        <p:txBody>
          <a:bodyPr>
            <a:noAutofit/>
          </a:bodyPr>
          <a:lstStyle/>
          <a:p>
            <a:pPr marL="457200" indent="-457200" algn="just">
              <a:buAutoNum type="alphaLcParenR"/>
            </a:pPr>
            <a:r>
              <a:rPr lang="it-IT" sz="1900" dirty="0" smtClean="0">
                <a:solidFill>
                  <a:schemeClr val="tx1"/>
                </a:solidFill>
              </a:rPr>
              <a:t>Il primo modello viene denominato della «</a:t>
            </a:r>
            <a:r>
              <a:rPr lang="it-IT" sz="1900" b="1" dirty="0" smtClean="0">
                <a:solidFill>
                  <a:srgbClr val="FF0000"/>
                </a:solidFill>
              </a:rPr>
              <a:t>sussidiarietà attiva</a:t>
            </a:r>
            <a:r>
              <a:rPr lang="it-IT" sz="1900" dirty="0" smtClean="0">
                <a:solidFill>
                  <a:schemeClr val="tx1"/>
                </a:solidFill>
              </a:rPr>
              <a:t>» ed è tipico della Germania. Il terzo settore svolge un ruolo di primo piano nell’ambito dell’offerta di servizi (finanziamento prevalentemente pubblico)</a:t>
            </a:r>
          </a:p>
          <a:p>
            <a:pPr marL="457200" indent="-457200" algn="just">
              <a:buAutoNum type="alphaLcParenR"/>
            </a:pPr>
            <a:r>
              <a:rPr lang="it-IT" sz="1900" dirty="0" smtClean="0">
                <a:solidFill>
                  <a:schemeClr val="tx1"/>
                </a:solidFill>
              </a:rPr>
              <a:t>Il secondo modello è definito della «</a:t>
            </a:r>
            <a:r>
              <a:rPr lang="it-IT" sz="1900" b="1" dirty="0" smtClean="0">
                <a:solidFill>
                  <a:srgbClr val="FF0000"/>
                </a:solidFill>
              </a:rPr>
              <a:t>prevalenza del terzo settore</a:t>
            </a:r>
            <a:r>
              <a:rPr lang="it-IT" sz="1900" dirty="0" smtClean="0">
                <a:solidFill>
                  <a:schemeClr val="tx1"/>
                </a:solidFill>
              </a:rPr>
              <a:t>», tipico di Italia e Spagna. Il T.S. svolge un ruolo fondamentale nel campo dell’assistenza  e dei servizi di cura (non è associata un’elevata spesa pubblica).</a:t>
            </a:r>
          </a:p>
          <a:p>
            <a:pPr marL="457200" indent="-457200" algn="just">
              <a:buAutoNum type="alphaLcParenR"/>
            </a:pPr>
            <a:r>
              <a:rPr lang="it-IT" sz="1900" dirty="0" smtClean="0">
                <a:solidFill>
                  <a:schemeClr val="tx1"/>
                </a:solidFill>
              </a:rPr>
              <a:t>Il terzo modello è </a:t>
            </a:r>
            <a:r>
              <a:rPr lang="it-IT" sz="1900" smtClean="0">
                <a:solidFill>
                  <a:schemeClr val="tx1"/>
                </a:solidFill>
              </a:rPr>
              <a:t>quello della «</a:t>
            </a:r>
            <a:r>
              <a:rPr lang="it-IT" sz="1900" b="1" smtClean="0">
                <a:solidFill>
                  <a:srgbClr val="FF0000"/>
                </a:solidFill>
              </a:rPr>
              <a:t>prevalenza</a:t>
            </a:r>
            <a:r>
              <a:rPr lang="it-IT" sz="1900" b="1" dirty="0" smtClean="0">
                <a:solidFill>
                  <a:srgbClr val="FF0000"/>
                </a:solidFill>
              </a:rPr>
              <a:t> </a:t>
            </a:r>
            <a:r>
              <a:rPr lang="it-IT" sz="1900" b="1" dirty="0">
                <a:solidFill>
                  <a:srgbClr val="FF0000"/>
                </a:solidFill>
              </a:rPr>
              <a:t>dello stato</a:t>
            </a:r>
            <a:r>
              <a:rPr lang="it-IT" sz="1900" dirty="0" smtClean="0">
                <a:solidFill>
                  <a:schemeClr val="tx1"/>
                </a:solidFill>
              </a:rPr>
              <a:t>». Vede l’offerta pubblica dei servizi sociali e di cura preponderante rispetto al terzo settore, almeno in ambiti specifici (come nel caso dell’assistenza residenziale in Francia).</a:t>
            </a:r>
          </a:p>
          <a:p>
            <a:pPr marL="457200" indent="-457200" algn="just">
              <a:buAutoNum type="alphaLcParenR"/>
            </a:pPr>
            <a:r>
              <a:rPr lang="it-IT" sz="1900" dirty="0" smtClean="0">
                <a:solidFill>
                  <a:schemeClr val="tx1"/>
                </a:solidFill>
              </a:rPr>
              <a:t>Il quarto modello è detto della «</a:t>
            </a:r>
            <a:r>
              <a:rPr lang="it-IT" sz="1900" b="1" dirty="0" smtClean="0">
                <a:solidFill>
                  <a:srgbClr val="FF0000"/>
                </a:solidFill>
              </a:rPr>
              <a:t>prevalenza </a:t>
            </a:r>
            <a:r>
              <a:rPr lang="it-IT" sz="1900" b="1" dirty="0">
                <a:solidFill>
                  <a:srgbClr val="FF0000"/>
                </a:solidFill>
              </a:rPr>
              <a:t>del mercato</a:t>
            </a:r>
            <a:r>
              <a:rPr lang="it-IT" sz="1900" dirty="0" smtClean="0">
                <a:solidFill>
                  <a:schemeClr val="tx1"/>
                </a:solidFill>
              </a:rPr>
              <a:t>», tipico del caso britannico. La presenza dell’attore pubblico nella sfera della predisposizione di servizi di cura è limitata e controbilanciata dall’espansione del mercato, al quale si affianca il T.S. con un finanziamento principalmente privato.</a:t>
            </a:r>
            <a:endParaRPr lang="it-IT" sz="1900" dirty="0">
              <a:solidFill>
                <a:schemeClr val="tx1"/>
              </a:solidFill>
            </a:endParaRPr>
          </a:p>
        </p:txBody>
      </p:sp>
      <p:sp>
        <p:nvSpPr>
          <p:cNvPr id="3" name="Titolo 2"/>
          <p:cNvSpPr>
            <a:spLocks noGrp="1"/>
          </p:cNvSpPr>
          <p:nvPr>
            <p:ph type="title"/>
          </p:nvPr>
        </p:nvSpPr>
        <p:spPr/>
        <p:txBody>
          <a:bodyPr>
            <a:normAutofit/>
          </a:bodyPr>
          <a:lstStyle/>
          <a:p>
            <a:r>
              <a:rPr lang="it-IT" b="1" dirty="0" smtClean="0">
                <a:solidFill>
                  <a:srgbClr val="FFFF00"/>
                </a:solidFill>
              </a:rPr>
              <a:t>I quattro </a:t>
            </a:r>
            <a:r>
              <a:rPr lang="it-IT" b="1" dirty="0">
                <a:solidFill>
                  <a:srgbClr val="FFFF00"/>
                </a:solidFill>
              </a:rPr>
              <a:t>modelli di </a:t>
            </a:r>
            <a:r>
              <a:rPr lang="it-IT" b="1" dirty="0" smtClean="0">
                <a:solidFill>
                  <a:srgbClr val="FFFF00"/>
                </a:solidFill>
              </a:rPr>
              <a:t>integrazione</a:t>
            </a:r>
            <a:endParaRPr lang="it-IT" b="1" dirty="0">
              <a:solidFill>
                <a:srgbClr val="FFFF00"/>
              </a:solidFill>
            </a:endParaRPr>
          </a:p>
        </p:txBody>
      </p:sp>
    </p:spTree>
    <p:extLst>
      <p:ext uri="{BB962C8B-B14F-4D97-AF65-F5344CB8AC3E}">
        <p14:creationId xmlns:p14="http://schemas.microsoft.com/office/powerpoint/2010/main" val="1587650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0312" y="2603500"/>
            <a:ext cx="8659368" cy="4016756"/>
          </a:xfrm>
          <a:solidFill>
            <a:schemeClr val="accent1">
              <a:lumMod val="40000"/>
              <a:lumOff val="60000"/>
            </a:schemeClr>
          </a:solidFill>
        </p:spPr>
        <p:txBody>
          <a:bodyPr>
            <a:normAutofit/>
          </a:bodyPr>
          <a:lstStyle/>
          <a:p>
            <a:pPr marL="0" indent="0" algn="just">
              <a:buNone/>
            </a:pPr>
            <a:r>
              <a:rPr lang="it-IT" sz="2000" dirty="0" smtClean="0">
                <a:solidFill>
                  <a:schemeClr val="tx1"/>
                </a:solidFill>
              </a:rPr>
              <a:t>Queste strategie sono riconducibili a </a:t>
            </a:r>
            <a:r>
              <a:rPr lang="it-IT" sz="2000" b="1" dirty="0" smtClean="0">
                <a:solidFill>
                  <a:srgbClr val="FF0000"/>
                </a:solidFill>
              </a:rPr>
              <a:t>tre linee principali</a:t>
            </a:r>
            <a:r>
              <a:rPr lang="it-IT" sz="2000" dirty="0" smtClean="0">
                <a:solidFill>
                  <a:schemeClr val="tx1"/>
                </a:solidFill>
              </a:rPr>
              <a:t>:</a:t>
            </a:r>
          </a:p>
          <a:p>
            <a:pPr algn="just">
              <a:buAutoNum type="arabicParenR"/>
            </a:pPr>
            <a:r>
              <a:rPr lang="it-IT" sz="2000" dirty="0" smtClean="0">
                <a:solidFill>
                  <a:schemeClr val="tx1"/>
                </a:solidFill>
              </a:rPr>
              <a:t>Razionamento dei servizi sanitari </a:t>
            </a:r>
          </a:p>
          <a:p>
            <a:pPr algn="just">
              <a:buAutoNum type="arabicParenR"/>
            </a:pPr>
            <a:r>
              <a:rPr lang="it-IT" sz="2000" dirty="0" smtClean="0">
                <a:solidFill>
                  <a:schemeClr val="tx1"/>
                </a:solidFill>
              </a:rPr>
              <a:t>Adozione di misure di tipo restrittivo sul versante dell’offerta </a:t>
            </a:r>
          </a:p>
          <a:p>
            <a:pPr algn="just">
              <a:buAutoNum type="arabicParenR"/>
            </a:pPr>
            <a:r>
              <a:rPr lang="it-IT" sz="2000" dirty="0" smtClean="0">
                <a:solidFill>
                  <a:schemeClr val="tx1"/>
                </a:solidFill>
              </a:rPr>
              <a:t>La </a:t>
            </a:r>
            <a:r>
              <a:rPr lang="it-IT" sz="2000" dirty="0" err="1" smtClean="0">
                <a:solidFill>
                  <a:schemeClr val="tx1"/>
                </a:solidFill>
              </a:rPr>
              <a:t>managerializzazione</a:t>
            </a:r>
            <a:r>
              <a:rPr lang="it-IT" sz="2000" dirty="0" smtClean="0">
                <a:solidFill>
                  <a:schemeClr val="tx1"/>
                </a:solidFill>
              </a:rPr>
              <a:t> della produzione sanitaria</a:t>
            </a:r>
          </a:p>
          <a:p>
            <a:pPr algn="just">
              <a:buAutoNum type="arabicParenR"/>
            </a:pPr>
            <a:endParaRPr lang="it-IT" sz="2000" dirty="0" smtClean="0">
              <a:solidFill>
                <a:schemeClr val="tx1"/>
              </a:solidFill>
            </a:endParaRPr>
          </a:p>
          <a:p>
            <a:pPr marL="0" indent="0" algn="just">
              <a:buNone/>
            </a:pPr>
            <a:r>
              <a:rPr lang="it-IT" sz="2000" dirty="0" smtClean="0">
                <a:solidFill>
                  <a:schemeClr val="tx1"/>
                </a:solidFill>
              </a:rPr>
              <a:t>Per riassumere le </a:t>
            </a:r>
            <a:r>
              <a:rPr lang="it-IT" sz="2000" b="1" dirty="0">
                <a:solidFill>
                  <a:srgbClr val="FF0000"/>
                </a:solidFill>
              </a:rPr>
              <a:t>tendenze di fondo del nuovo riformismo «restrittivo» </a:t>
            </a:r>
            <a:r>
              <a:rPr lang="it-IT" sz="2000" dirty="0" smtClean="0">
                <a:solidFill>
                  <a:schemeClr val="tx1"/>
                </a:solidFill>
              </a:rPr>
              <a:t>vengono distinte </a:t>
            </a:r>
            <a:r>
              <a:rPr lang="it-IT" sz="2000" b="1" dirty="0">
                <a:solidFill>
                  <a:srgbClr val="FF0000"/>
                </a:solidFill>
              </a:rPr>
              <a:t>due fasi:</a:t>
            </a:r>
          </a:p>
          <a:p>
            <a:pPr algn="just">
              <a:buAutoNum type="alphaLcParenR"/>
            </a:pPr>
            <a:r>
              <a:rPr lang="it-IT" sz="2000" dirty="0" smtClean="0">
                <a:solidFill>
                  <a:schemeClr val="tx1"/>
                </a:solidFill>
              </a:rPr>
              <a:t>Gli anni ‘80, in cui si è cercato di tamponare le falle degli assetti sanitari tradizionali</a:t>
            </a:r>
          </a:p>
          <a:p>
            <a:pPr algn="just">
              <a:buAutoNum type="alphaLcParenR"/>
            </a:pPr>
            <a:r>
              <a:rPr lang="it-IT" sz="2000" dirty="0" smtClean="0">
                <a:solidFill>
                  <a:schemeClr val="tx1"/>
                </a:solidFill>
              </a:rPr>
              <a:t>Gli anni ‘90, in cui si è avviata la ristrutturazione vera e propria dei sistemi sanitari</a:t>
            </a:r>
          </a:p>
          <a:p>
            <a:pPr algn="just">
              <a:buAutoNum type="arabicParenR"/>
            </a:pPr>
            <a:endParaRPr lang="it-IT" sz="2000" dirty="0">
              <a:solidFill>
                <a:schemeClr val="tx1"/>
              </a:solidFill>
            </a:endParaRPr>
          </a:p>
        </p:txBody>
      </p:sp>
      <p:sp>
        <p:nvSpPr>
          <p:cNvPr id="2" name="Titolo 1"/>
          <p:cNvSpPr>
            <a:spLocks noGrp="1"/>
          </p:cNvSpPr>
          <p:nvPr>
            <p:ph type="title"/>
          </p:nvPr>
        </p:nvSpPr>
        <p:spPr>
          <a:xfrm>
            <a:off x="347472" y="973668"/>
            <a:ext cx="8394192" cy="706964"/>
          </a:xfrm>
        </p:spPr>
        <p:txBody>
          <a:bodyPr>
            <a:normAutofit fontScale="90000"/>
          </a:bodyPr>
          <a:lstStyle/>
          <a:p>
            <a:pPr algn="ctr"/>
            <a:r>
              <a:rPr lang="it-IT" b="1" dirty="0" smtClean="0">
                <a:solidFill>
                  <a:srgbClr val="FFFF00"/>
                </a:solidFill>
              </a:rPr>
              <a:t>Strategie di contenimento e razionalizzazione della spesa sanitaria</a:t>
            </a:r>
            <a:endParaRPr lang="it-IT" b="1" dirty="0">
              <a:solidFill>
                <a:srgbClr val="FFFF00"/>
              </a:solidFill>
            </a:endParaRPr>
          </a:p>
        </p:txBody>
      </p:sp>
    </p:spTree>
    <p:extLst>
      <p:ext uri="{BB962C8B-B14F-4D97-AF65-F5344CB8AC3E}">
        <p14:creationId xmlns:p14="http://schemas.microsoft.com/office/powerpoint/2010/main" val="2894370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74320" y="2365248"/>
            <a:ext cx="8485632" cy="4315968"/>
          </a:xfrm>
          <a:solidFill>
            <a:srgbClr val="99FF66"/>
          </a:solidFill>
        </p:spPr>
        <p:txBody>
          <a:bodyPr>
            <a:normAutofit/>
          </a:bodyPr>
          <a:lstStyle/>
          <a:p>
            <a:pPr marL="0" indent="0" algn="just">
              <a:buNone/>
            </a:pPr>
            <a:r>
              <a:rPr lang="it-IT" sz="2000" dirty="0" smtClean="0">
                <a:solidFill>
                  <a:schemeClr val="tx1"/>
                </a:solidFill>
              </a:rPr>
              <a:t>In riferimento alla </a:t>
            </a:r>
            <a:r>
              <a:rPr lang="it-IT" sz="2000" b="1" dirty="0" smtClean="0">
                <a:solidFill>
                  <a:srgbClr val="FF0000"/>
                </a:solidFill>
              </a:rPr>
              <a:t>prima linea di riforma</a:t>
            </a:r>
            <a:r>
              <a:rPr lang="it-IT" sz="2000" dirty="0" smtClean="0">
                <a:solidFill>
                  <a:schemeClr val="tx1"/>
                </a:solidFill>
              </a:rPr>
              <a:t>, il </a:t>
            </a:r>
            <a:r>
              <a:rPr lang="it-IT" sz="2000" b="1" dirty="0">
                <a:solidFill>
                  <a:srgbClr val="FF0000"/>
                </a:solidFill>
              </a:rPr>
              <a:t>razionamento dei servizi sanitari,</a:t>
            </a:r>
            <a:r>
              <a:rPr lang="it-IT" sz="2000" dirty="0" smtClean="0">
                <a:solidFill>
                  <a:schemeClr val="tx1"/>
                </a:solidFill>
              </a:rPr>
              <a:t> è possibile distinguere </a:t>
            </a:r>
            <a:r>
              <a:rPr lang="it-IT" sz="2000" b="1" dirty="0">
                <a:solidFill>
                  <a:srgbClr val="FF0000"/>
                </a:solidFill>
              </a:rPr>
              <a:t>tre aree principali d’intervento</a:t>
            </a:r>
            <a:r>
              <a:rPr lang="it-IT" sz="2000" dirty="0" smtClean="0">
                <a:solidFill>
                  <a:schemeClr val="tx1"/>
                </a:solidFill>
              </a:rPr>
              <a:t>:</a:t>
            </a:r>
          </a:p>
          <a:p>
            <a:pPr algn="just">
              <a:buAutoNum type="alphaLcParenR"/>
            </a:pPr>
            <a:r>
              <a:rPr lang="it-IT" sz="2000" dirty="0" smtClean="0">
                <a:solidFill>
                  <a:schemeClr val="tx1"/>
                </a:solidFill>
              </a:rPr>
              <a:t>Accesso</a:t>
            </a:r>
          </a:p>
          <a:p>
            <a:pPr algn="just">
              <a:buAutoNum type="alphaLcParenR"/>
            </a:pPr>
            <a:r>
              <a:rPr lang="it-IT" sz="2000" dirty="0">
                <a:solidFill>
                  <a:schemeClr val="tx1"/>
                </a:solidFill>
              </a:rPr>
              <a:t>P</a:t>
            </a:r>
            <a:r>
              <a:rPr lang="it-IT" sz="2000" dirty="0" smtClean="0">
                <a:solidFill>
                  <a:schemeClr val="tx1"/>
                </a:solidFill>
              </a:rPr>
              <a:t>artecipazione finanziaria</a:t>
            </a:r>
          </a:p>
          <a:p>
            <a:pPr algn="just">
              <a:buAutoNum type="alphaLcParenR"/>
            </a:pPr>
            <a:r>
              <a:rPr lang="it-IT" sz="2000" dirty="0" smtClean="0">
                <a:solidFill>
                  <a:schemeClr val="tx1"/>
                </a:solidFill>
              </a:rPr>
              <a:t>Comprensività dell’intervento pubblico</a:t>
            </a:r>
          </a:p>
          <a:p>
            <a:pPr marL="0" indent="0" algn="just">
              <a:buNone/>
            </a:pPr>
            <a:r>
              <a:rPr lang="it-IT" sz="2000" dirty="0" smtClean="0">
                <a:solidFill>
                  <a:schemeClr val="tx1"/>
                </a:solidFill>
              </a:rPr>
              <a:t>Sul </a:t>
            </a:r>
            <a:r>
              <a:rPr lang="it-IT" sz="2000" b="1" dirty="0">
                <a:solidFill>
                  <a:srgbClr val="FF0000"/>
                </a:solidFill>
              </a:rPr>
              <a:t>versante dell’offerta quattro</a:t>
            </a:r>
            <a:r>
              <a:rPr lang="it-IT" sz="2000" dirty="0" smtClean="0">
                <a:solidFill>
                  <a:schemeClr val="tx1"/>
                </a:solidFill>
              </a:rPr>
              <a:t> sono state le </a:t>
            </a:r>
            <a:r>
              <a:rPr lang="it-IT" sz="2000" b="1" dirty="0">
                <a:solidFill>
                  <a:srgbClr val="FF0000"/>
                </a:solidFill>
              </a:rPr>
              <a:t>principali linee direttrici della politica restrittiva degli anni ’80</a:t>
            </a:r>
          </a:p>
          <a:p>
            <a:pPr algn="just">
              <a:buAutoNum type="arabicParenR"/>
            </a:pPr>
            <a:r>
              <a:rPr lang="it-IT" sz="2000" dirty="0" smtClean="0">
                <a:solidFill>
                  <a:schemeClr val="tx1"/>
                </a:solidFill>
              </a:rPr>
              <a:t>Fissazione dei tetti di spesa e di bilanci definiti</a:t>
            </a:r>
          </a:p>
          <a:p>
            <a:pPr algn="just">
              <a:buAutoNum type="arabicParenR"/>
            </a:pPr>
            <a:r>
              <a:rPr lang="it-IT" sz="2000" dirty="0" smtClean="0">
                <a:solidFill>
                  <a:schemeClr val="tx1"/>
                </a:solidFill>
              </a:rPr>
              <a:t>Riorganizzazione delle strutture e del personale</a:t>
            </a:r>
          </a:p>
          <a:p>
            <a:pPr algn="just">
              <a:buAutoNum type="arabicParenR"/>
            </a:pPr>
            <a:r>
              <a:rPr lang="it-IT" sz="2000" dirty="0" smtClean="0">
                <a:solidFill>
                  <a:schemeClr val="tx1"/>
                </a:solidFill>
              </a:rPr>
              <a:t>Controlli sulle tecnologie e sui prezzi</a:t>
            </a:r>
          </a:p>
          <a:p>
            <a:pPr algn="just">
              <a:buAutoNum type="arabicParenR"/>
            </a:pPr>
            <a:r>
              <a:rPr lang="it-IT" sz="2000" dirty="0" smtClean="0">
                <a:solidFill>
                  <a:schemeClr val="tx1"/>
                </a:solidFill>
              </a:rPr>
              <a:t>Controlli sul comportamento prescrittivo dei medici</a:t>
            </a:r>
          </a:p>
          <a:p>
            <a:pPr algn="just">
              <a:buAutoNum type="alphaLcParenR"/>
            </a:pPr>
            <a:endParaRPr lang="it-IT" sz="2000" dirty="0" smtClean="0">
              <a:solidFill>
                <a:schemeClr val="tx1"/>
              </a:solidFill>
            </a:endParaRPr>
          </a:p>
          <a:p>
            <a:pPr>
              <a:buAutoNum type="alphaLcParenR"/>
            </a:pPr>
            <a:endParaRPr lang="it-IT" dirty="0"/>
          </a:p>
        </p:txBody>
      </p:sp>
      <p:sp>
        <p:nvSpPr>
          <p:cNvPr id="2" name="Titolo 1"/>
          <p:cNvSpPr>
            <a:spLocks noGrp="1"/>
          </p:cNvSpPr>
          <p:nvPr>
            <p:ph type="title"/>
          </p:nvPr>
        </p:nvSpPr>
        <p:spPr/>
        <p:txBody>
          <a:bodyPr/>
          <a:lstStyle/>
          <a:p>
            <a:pPr algn="ctr"/>
            <a:r>
              <a:rPr lang="it-IT" b="1" dirty="0" smtClean="0">
                <a:solidFill>
                  <a:srgbClr val="FFFF00"/>
                </a:solidFill>
              </a:rPr>
              <a:t>La fase degli anni ‘80</a:t>
            </a:r>
            <a:endParaRPr lang="it-IT" b="1" dirty="0">
              <a:solidFill>
                <a:srgbClr val="FFFF00"/>
              </a:solidFill>
            </a:endParaRPr>
          </a:p>
        </p:txBody>
      </p:sp>
    </p:spTree>
    <p:extLst>
      <p:ext uri="{BB962C8B-B14F-4D97-AF65-F5344CB8AC3E}">
        <p14:creationId xmlns:p14="http://schemas.microsoft.com/office/powerpoint/2010/main" val="657991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02336" y="2487168"/>
            <a:ext cx="8339328" cy="4133088"/>
          </a:xfrm>
          <a:solidFill>
            <a:schemeClr val="bg2">
              <a:lumMod val="90000"/>
            </a:schemeClr>
          </a:solidFill>
        </p:spPr>
        <p:txBody>
          <a:bodyPr>
            <a:normAutofit/>
          </a:bodyPr>
          <a:lstStyle/>
          <a:p>
            <a:pPr marL="0" indent="0" algn="just">
              <a:buNone/>
            </a:pPr>
            <a:r>
              <a:rPr lang="it-IT" sz="2000" dirty="0" smtClean="0">
                <a:solidFill>
                  <a:schemeClr val="tx1"/>
                </a:solidFill>
              </a:rPr>
              <a:t>La </a:t>
            </a:r>
            <a:r>
              <a:rPr lang="it-IT" sz="2000" b="1" dirty="0" smtClean="0">
                <a:solidFill>
                  <a:srgbClr val="FF0000"/>
                </a:solidFill>
              </a:rPr>
              <a:t>terza strategia di riforma è la </a:t>
            </a:r>
            <a:r>
              <a:rPr lang="it-IT" sz="2000" b="1" dirty="0" err="1" smtClean="0">
                <a:solidFill>
                  <a:srgbClr val="FF0000"/>
                </a:solidFill>
              </a:rPr>
              <a:t>managerializzazione</a:t>
            </a:r>
            <a:r>
              <a:rPr lang="it-IT" sz="2000" b="1" dirty="0" smtClean="0">
                <a:solidFill>
                  <a:srgbClr val="FF0000"/>
                </a:solidFill>
              </a:rPr>
              <a:t> della sanità</a:t>
            </a:r>
            <a:r>
              <a:rPr lang="it-IT" sz="2000" dirty="0" smtClean="0">
                <a:solidFill>
                  <a:schemeClr val="tx1"/>
                </a:solidFill>
              </a:rPr>
              <a:t>.</a:t>
            </a:r>
          </a:p>
          <a:p>
            <a:pPr marL="0" indent="0" algn="just">
              <a:buNone/>
            </a:pPr>
            <a:r>
              <a:rPr lang="it-IT" sz="2000" dirty="0" smtClean="0">
                <a:solidFill>
                  <a:schemeClr val="tx1"/>
                </a:solidFill>
              </a:rPr>
              <a:t>Secondo alcuni la terza via da percorrere per contenere i costi del sistema sanitario sarebbe stata quella della </a:t>
            </a:r>
            <a:r>
              <a:rPr lang="it-IT" sz="2000" b="1" dirty="0">
                <a:solidFill>
                  <a:srgbClr val="FF0000"/>
                </a:solidFill>
              </a:rPr>
              <a:t>privatizzazione</a:t>
            </a:r>
            <a:r>
              <a:rPr lang="it-IT" sz="2000" dirty="0" smtClean="0">
                <a:solidFill>
                  <a:schemeClr val="tx1"/>
                </a:solidFill>
              </a:rPr>
              <a:t>.</a:t>
            </a:r>
          </a:p>
          <a:p>
            <a:pPr marL="0" indent="0" algn="just">
              <a:buNone/>
            </a:pPr>
            <a:r>
              <a:rPr lang="it-IT" sz="2000" dirty="0" smtClean="0">
                <a:solidFill>
                  <a:schemeClr val="tx1"/>
                </a:solidFill>
              </a:rPr>
              <a:t>E’ emersa una generale consapevolezza dei limiti e delle trappole del tradizionale statalismo , insieme a una generale rivalutazione dei meccanismi della concorrenza e della responsabilizzazione rispetto ai costi.</a:t>
            </a:r>
          </a:p>
          <a:p>
            <a:pPr marL="0" indent="0" algn="just">
              <a:buNone/>
            </a:pPr>
            <a:r>
              <a:rPr lang="it-IT" sz="2000" dirty="0" smtClean="0">
                <a:solidFill>
                  <a:schemeClr val="tx1"/>
                </a:solidFill>
              </a:rPr>
              <a:t>In campo sanitario la </a:t>
            </a:r>
            <a:r>
              <a:rPr lang="it-IT" sz="2000" b="1" dirty="0" err="1">
                <a:solidFill>
                  <a:srgbClr val="FF0000"/>
                </a:solidFill>
              </a:rPr>
              <a:t>managerializzazione</a:t>
            </a:r>
            <a:r>
              <a:rPr lang="it-IT" sz="2000" dirty="0" smtClean="0">
                <a:solidFill>
                  <a:schemeClr val="tx1"/>
                </a:solidFill>
              </a:rPr>
              <a:t> ha assunto varie forme e varie denominazioni. Si è parlato di «</a:t>
            </a:r>
            <a:r>
              <a:rPr lang="it-IT" sz="2000" b="1" dirty="0">
                <a:solidFill>
                  <a:srgbClr val="FF0000"/>
                </a:solidFill>
              </a:rPr>
              <a:t>quasi-mercati</a:t>
            </a:r>
            <a:r>
              <a:rPr lang="it-IT" sz="2000" dirty="0" smtClean="0">
                <a:solidFill>
                  <a:schemeClr val="tx1"/>
                </a:solidFill>
              </a:rPr>
              <a:t>» e con riferimento all’esperienza italiana di «</a:t>
            </a:r>
            <a:r>
              <a:rPr lang="it-IT" sz="2000" b="1" dirty="0">
                <a:solidFill>
                  <a:srgbClr val="FF0000"/>
                </a:solidFill>
              </a:rPr>
              <a:t>aziendalizzazione</a:t>
            </a:r>
            <a:r>
              <a:rPr lang="it-IT" sz="2000" dirty="0" smtClean="0">
                <a:solidFill>
                  <a:schemeClr val="tx1"/>
                </a:solidFill>
              </a:rPr>
              <a:t>» delle strutture sanitarie.</a:t>
            </a:r>
          </a:p>
          <a:p>
            <a:pPr marL="0" indent="0" algn="just">
              <a:buNone/>
            </a:pPr>
            <a:r>
              <a:rPr lang="it-IT" sz="2000" b="1" dirty="0">
                <a:solidFill>
                  <a:srgbClr val="FF0000"/>
                </a:solidFill>
              </a:rPr>
              <a:t>L’idea comune</a:t>
            </a:r>
            <a:r>
              <a:rPr lang="it-IT" sz="2000" dirty="0" smtClean="0">
                <a:solidFill>
                  <a:schemeClr val="tx1"/>
                </a:solidFill>
              </a:rPr>
              <a:t> a queste espressioni è </a:t>
            </a:r>
            <a:r>
              <a:rPr lang="it-IT" sz="2000" b="1" dirty="0">
                <a:solidFill>
                  <a:srgbClr val="FF0000"/>
                </a:solidFill>
              </a:rPr>
              <a:t>l’introduzione di logiche di mercato all’interno di un sistema sanitario pubblico.</a:t>
            </a:r>
          </a:p>
        </p:txBody>
      </p:sp>
      <p:sp>
        <p:nvSpPr>
          <p:cNvPr id="2" name="Titolo 1"/>
          <p:cNvSpPr>
            <a:spLocks noGrp="1"/>
          </p:cNvSpPr>
          <p:nvPr>
            <p:ph type="title"/>
          </p:nvPr>
        </p:nvSpPr>
        <p:spPr/>
        <p:txBody>
          <a:bodyPr/>
          <a:lstStyle/>
          <a:p>
            <a:pPr algn="ctr"/>
            <a:r>
              <a:rPr lang="it-IT" b="1" dirty="0">
                <a:solidFill>
                  <a:srgbClr val="FFFF00"/>
                </a:solidFill>
              </a:rPr>
              <a:t>La fase degli anni ‘80</a:t>
            </a:r>
            <a:endParaRPr lang="it-IT" dirty="0"/>
          </a:p>
        </p:txBody>
      </p:sp>
    </p:spTree>
    <p:extLst>
      <p:ext uri="{BB962C8B-B14F-4D97-AF65-F5344CB8AC3E}">
        <p14:creationId xmlns:p14="http://schemas.microsoft.com/office/powerpoint/2010/main" val="2420695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10896" y="2414016"/>
            <a:ext cx="8439912" cy="4145280"/>
          </a:xfrm>
          <a:solidFill>
            <a:srgbClr val="FF9933"/>
          </a:solidFill>
        </p:spPr>
        <p:txBody>
          <a:bodyPr>
            <a:normAutofit lnSpcReduction="10000"/>
          </a:bodyPr>
          <a:lstStyle/>
          <a:p>
            <a:pPr marL="0" indent="0">
              <a:buNone/>
            </a:pPr>
            <a:r>
              <a:rPr lang="it-IT" sz="2200" dirty="0" smtClean="0">
                <a:solidFill>
                  <a:schemeClr val="tx1"/>
                </a:solidFill>
              </a:rPr>
              <a:t>La </a:t>
            </a:r>
            <a:r>
              <a:rPr lang="it-IT" sz="2200" b="1" dirty="0" smtClean="0">
                <a:solidFill>
                  <a:srgbClr val="FF0000"/>
                </a:solidFill>
              </a:rPr>
              <a:t>ristrutturazione della sanità pubblica </a:t>
            </a:r>
            <a:r>
              <a:rPr lang="it-IT" sz="2200" dirty="0" smtClean="0">
                <a:solidFill>
                  <a:schemeClr val="tx1"/>
                </a:solidFill>
              </a:rPr>
              <a:t>aveva come </a:t>
            </a:r>
            <a:r>
              <a:rPr lang="it-IT" sz="2200" b="1" dirty="0">
                <a:solidFill>
                  <a:srgbClr val="FF0000"/>
                </a:solidFill>
              </a:rPr>
              <a:t>obiettivo quello di promuovere nuovi tipi di interazione fra fornitori e finanziatori,</a:t>
            </a:r>
            <a:r>
              <a:rPr lang="it-IT" sz="2200" dirty="0" smtClean="0">
                <a:solidFill>
                  <a:schemeClr val="tx1"/>
                </a:solidFill>
              </a:rPr>
              <a:t> più imperniati sulla </a:t>
            </a:r>
            <a:r>
              <a:rPr lang="it-IT" sz="2200" b="1" dirty="0">
                <a:solidFill>
                  <a:srgbClr val="FF0000"/>
                </a:solidFill>
              </a:rPr>
              <a:t>competizione </a:t>
            </a:r>
            <a:r>
              <a:rPr lang="it-IT" sz="2200" dirty="0" smtClean="0">
                <a:solidFill>
                  <a:schemeClr val="tx1"/>
                </a:solidFill>
              </a:rPr>
              <a:t>e ispirati da una cultura di </a:t>
            </a:r>
            <a:r>
              <a:rPr lang="it-IT" sz="2200" b="1" dirty="0">
                <a:solidFill>
                  <a:srgbClr val="FF0000"/>
                </a:solidFill>
              </a:rPr>
              <a:t>responsabilità e intraprendenza manageriale.</a:t>
            </a:r>
          </a:p>
          <a:p>
            <a:pPr marL="0" indent="0">
              <a:buNone/>
            </a:pPr>
            <a:r>
              <a:rPr lang="it-IT" sz="2200" dirty="0" smtClean="0">
                <a:solidFill>
                  <a:schemeClr val="tx1"/>
                </a:solidFill>
              </a:rPr>
              <a:t>Gli interventi in campo sanitario degli anni ‘90 hanno sicuramente comportato un processo di </a:t>
            </a:r>
            <a:r>
              <a:rPr lang="it-IT" sz="2200" b="1" dirty="0">
                <a:solidFill>
                  <a:srgbClr val="FF0000"/>
                </a:solidFill>
              </a:rPr>
              <a:t>progressivo rafforzamento dei livelli inferiori di governo </a:t>
            </a:r>
            <a:r>
              <a:rPr lang="it-IT" sz="2200" dirty="0" smtClean="0">
                <a:solidFill>
                  <a:schemeClr val="tx1"/>
                </a:solidFill>
              </a:rPr>
              <a:t>che va sotto il nome di </a:t>
            </a:r>
            <a:r>
              <a:rPr lang="it-IT" sz="2200" b="1" dirty="0">
                <a:solidFill>
                  <a:srgbClr val="FF0000"/>
                </a:solidFill>
              </a:rPr>
              <a:t>regionalizzazione della sanità</a:t>
            </a:r>
            <a:r>
              <a:rPr lang="it-IT" sz="2200" dirty="0" smtClean="0">
                <a:solidFill>
                  <a:schemeClr val="tx1"/>
                </a:solidFill>
              </a:rPr>
              <a:t>.</a:t>
            </a:r>
          </a:p>
          <a:p>
            <a:pPr marL="0" indent="0">
              <a:buNone/>
            </a:pPr>
            <a:r>
              <a:rPr lang="it-IT" sz="2200" dirty="0" smtClean="0">
                <a:solidFill>
                  <a:schemeClr val="tx1"/>
                </a:solidFill>
              </a:rPr>
              <a:t>Nel </a:t>
            </a:r>
            <a:r>
              <a:rPr lang="it-IT" sz="2200" b="1" dirty="0">
                <a:solidFill>
                  <a:srgbClr val="FF0000"/>
                </a:solidFill>
              </a:rPr>
              <a:t>1992 </a:t>
            </a:r>
            <a:r>
              <a:rPr lang="it-IT" sz="2200" dirty="0" smtClean="0">
                <a:solidFill>
                  <a:schemeClr val="tx1"/>
                </a:solidFill>
              </a:rPr>
              <a:t>viene approvata la </a:t>
            </a:r>
            <a:r>
              <a:rPr lang="it-IT" sz="2200" b="1" dirty="0">
                <a:solidFill>
                  <a:srgbClr val="FF0000"/>
                </a:solidFill>
              </a:rPr>
              <a:t>riforma del SSN</a:t>
            </a:r>
            <a:r>
              <a:rPr lang="it-IT" sz="2200" dirty="0" smtClean="0">
                <a:solidFill>
                  <a:schemeClr val="tx1"/>
                </a:solidFill>
              </a:rPr>
              <a:t>.</a:t>
            </a:r>
          </a:p>
          <a:p>
            <a:pPr marL="0" indent="0">
              <a:buNone/>
            </a:pPr>
            <a:r>
              <a:rPr lang="it-IT" sz="2200" dirty="0" smtClean="0">
                <a:solidFill>
                  <a:schemeClr val="tx1"/>
                </a:solidFill>
              </a:rPr>
              <a:t>Il d.lgs. 502/1992 ha modificato in profondità vari aspetti organizzativi e finanziari del SSN senza però intaccare il principio dell’universalismo delle prestazioni e dei destinatari.</a:t>
            </a:r>
            <a:endParaRPr lang="it-IT" sz="2200" dirty="0">
              <a:solidFill>
                <a:schemeClr val="tx1"/>
              </a:solidFill>
            </a:endParaRPr>
          </a:p>
        </p:txBody>
      </p:sp>
      <p:sp>
        <p:nvSpPr>
          <p:cNvPr id="2" name="Titolo 1"/>
          <p:cNvSpPr>
            <a:spLocks noGrp="1"/>
          </p:cNvSpPr>
          <p:nvPr>
            <p:ph type="title"/>
          </p:nvPr>
        </p:nvSpPr>
        <p:spPr>
          <a:xfrm>
            <a:off x="866215" y="973668"/>
            <a:ext cx="7564553" cy="706964"/>
          </a:xfrm>
        </p:spPr>
        <p:txBody>
          <a:bodyPr>
            <a:normAutofit fontScale="90000"/>
          </a:bodyPr>
          <a:lstStyle/>
          <a:p>
            <a:pPr algn="ctr"/>
            <a:r>
              <a:rPr lang="it-IT" b="1" dirty="0" smtClean="0">
                <a:solidFill>
                  <a:srgbClr val="FFFF00"/>
                </a:solidFill>
              </a:rPr>
              <a:t>Le riforme sanitarie degli anni ‘90</a:t>
            </a:r>
            <a:endParaRPr lang="it-IT" b="1" dirty="0">
              <a:solidFill>
                <a:srgbClr val="FFFF00"/>
              </a:solidFill>
            </a:endParaRPr>
          </a:p>
        </p:txBody>
      </p:sp>
    </p:spTree>
    <p:extLst>
      <p:ext uri="{BB962C8B-B14F-4D97-AF65-F5344CB8AC3E}">
        <p14:creationId xmlns:p14="http://schemas.microsoft.com/office/powerpoint/2010/main" val="1968412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9184" y="2365248"/>
            <a:ext cx="8513064" cy="4291584"/>
          </a:xfrm>
          <a:solidFill>
            <a:srgbClr val="FFFF66"/>
          </a:solidFill>
        </p:spPr>
        <p:txBody>
          <a:bodyPr>
            <a:normAutofit lnSpcReduction="10000"/>
          </a:bodyPr>
          <a:lstStyle/>
          <a:p>
            <a:pPr marL="0" indent="0" algn="just">
              <a:buNone/>
            </a:pPr>
            <a:r>
              <a:rPr lang="it-IT" sz="2000" dirty="0" smtClean="0">
                <a:solidFill>
                  <a:schemeClr val="tx1"/>
                </a:solidFill>
              </a:rPr>
              <a:t>La </a:t>
            </a:r>
            <a:r>
              <a:rPr lang="it-IT" sz="2000" b="1" dirty="0" smtClean="0">
                <a:solidFill>
                  <a:srgbClr val="FF0000"/>
                </a:solidFill>
              </a:rPr>
              <a:t>riforma del 1992-1993 </a:t>
            </a:r>
            <a:r>
              <a:rPr lang="it-IT" sz="2000" dirty="0" smtClean="0">
                <a:solidFill>
                  <a:schemeClr val="tx1"/>
                </a:solidFill>
              </a:rPr>
              <a:t>ha comportato un </a:t>
            </a:r>
            <a:r>
              <a:rPr lang="it-IT" sz="2000" b="1" dirty="0">
                <a:solidFill>
                  <a:srgbClr val="FF0000"/>
                </a:solidFill>
              </a:rPr>
              <a:t>decentramento</a:t>
            </a:r>
            <a:r>
              <a:rPr lang="it-IT" sz="2000" dirty="0" smtClean="0">
                <a:solidFill>
                  <a:schemeClr val="tx1"/>
                </a:solidFill>
              </a:rPr>
              <a:t>, ovvero lo </a:t>
            </a:r>
            <a:r>
              <a:rPr lang="it-IT" sz="2000" b="1" dirty="0">
                <a:solidFill>
                  <a:srgbClr val="FF0000"/>
                </a:solidFill>
              </a:rPr>
              <a:t>spostamento delle competenze sanitarie dal livello comunale a quello regionale.</a:t>
            </a:r>
          </a:p>
          <a:p>
            <a:pPr marL="0" indent="0" algn="just">
              <a:buNone/>
            </a:pPr>
            <a:r>
              <a:rPr lang="it-IT" sz="2000" b="1" dirty="0">
                <a:solidFill>
                  <a:srgbClr val="FF0000"/>
                </a:solidFill>
              </a:rPr>
              <a:t>Le USL sono diventate le ASL </a:t>
            </a:r>
            <a:r>
              <a:rPr lang="it-IT" sz="2000" dirty="0" smtClean="0">
                <a:solidFill>
                  <a:schemeClr val="tx1"/>
                </a:solidFill>
              </a:rPr>
              <a:t>e, da struttura operativa dei comuni, sono diventate enti regionali. Le regioni hanno assunto un ruolo di primo piano sia dal punto di vista organizzativo, sia da quello finanziario.</a:t>
            </a:r>
          </a:p>
          <a:p>
            <a:pPr marL="0" indent="0" algn="just">
              <a:buNone/>
            </a:pPr>
            <a:r>
              <a:rPr lang="it-IT" sz="2000" b="1" dirty="0">
                <a:solidFill>
                  <a:srgbClr val="FF0000"/>
                </a:solidFill>
              </a:rPr>
              <a:t>La seconda riforma è del 1999</a:t>
            </a:r>
            <a:r>
              <a:rPr lang="it-IT" sz="2000" dirty="0" smtClean="0">
                <a:solidFill>
                  <a:schemeClr val="tx1"/>
                </a:solidFill>
              </a:rPr>
              <a:t>. Essa ha segnato </a:t>
            </a:r>
            <a:r>
              <a:rPr lang="it-IT" sz="2000" b="1" dirty="0">
                <a:solidFill>
                  <a:srgbClr val="FF0000"/>
                </a:solidFill>
              </a:rPr>
              <a:t>un’inversione di tendenza sia rispetto al processo di aziendalizzazione, sia rispetto al processo di rafforzamento regionale</a:t>
            </a:r>
            <a:r>
              <a:rPr lang="it-IT" sz="2000" dirty="0" smtClean="0">
                <a:solidFill>
                  <a:schemeClr val="tx1"/>
                </a:solidFill>
              </a:rPr>
              <a:t>. Questa riforma ha segnato il </a:t>
            </a:r>
            <a:r>
              <a:rPr lang="it-IT" sz="2000" b="1" dirty="0">
                <a:solidFill>
                  <a:srgbClr val="FF0000"/>
                </a:solidFill>
              </a:rPr>
              <a:t>ritorno a un sistema sanitario di tipo integrato </a:t>
            </a:r>
            <a:r>
              <a:rPr lang="it-IT" sz="2000" dirty="0" smtClean="0">
                <a:solidFill>
                  <a:schemeClr val="tx1"/>
                </a:solidFill>
              </a:rPr>
              <a:t>scegliendo un approccio orientato alla «</a:t>
            </a:r>
            <a:r>
              <a:rPr lang="it-IT" sz="2000" b="1" dirty="0" smtClean="0">
                <a:solidFill>
                  <a:srgbClr val="FF0000"/>
                </a:solidFill>
              </a:rPr>
              <a:t>cooperazione amministrativa</a:t>
            </a:r>
            <a:r>
              <a:rPr lang="it-IT" sz="2000" dirty="0" smtClean="0">
                <a:solidFill>
                  <a:schemeClr val="tx1"/>
                </a:solidFill>
              </a:rPr>
              <a:t>», attribuendo responsabilità programmatoria sia al centro sia ai comuni.</a:t>
            </a:r>
          </a:p>
          <a:p>
            <a:pPr marL="0" indent="0" algn="just">
              <a:buNone/>
            </a:pPr>
            <a:r>
              <a:rPr lang="it-IT" sz="2000" dirty="0" smtClean="0">
                <a:solidFill>
                  <a:schemeClr val="tx1"/>
                </a:solidFill>
              </a:rPr>
              <a:t>La riforma del 1999 ha proceduto a una </a:t>
            </a:r>
            <a:r>
              <a:rPr lang="it-IT" sz="2000" b="1" dirty="0">
                <a:solidFill>
                  <a:srgbClr val="FF0000"/>
                </a:solidFill>
              </a:rPr>
              <a:t>razionalizzazione complessiva del SSN</a:t>
            </a:r>
            <a:r>
              <a:rPr lang="it-IT" sz="2000" dirty="0" smtClean="0">
                <a:solidFill>
                  <a:schemeClr val="tx1"/>
                </a:solidFill>
              </a:rPr>
              <a:t>.</a:t>
            </a:r>
            <a:endParaRPr lang="it-IT" sz="2000" dirty="0">
              <a:solidFill>
                <a:schemeClr val="tx1"/>
              </a:solidFill>
            </a:endParaRPr>
          </a:p>
        </p:txBody>
      </p:sp>
      <p:sp>
        <p:nvSpPr>
          <p:cNvPr id="2" name="Titolo 1"/>
          <p:cNvSpPr>
            <a:spLocks noGrp="1"/>
          </p:cNvSpPr>
          <p:nvPr>
            <p:ph type="title"/>
          </p:nvPr>
        </p:nvSpPr>
        <p:spPr/>
        <p:txBody>
          <a:bodyPr>
            <a:normAutofit/>
          </a:bodyPr>
          <a:lstStyle/>
          <a:p>
            <a:pPr algn="ctr"/>
            <a:r>
              <a:rPr lang="it-IT" b="1" dirty="0">
                <a:solidFill>
                  <a:srgbClr val="FFFF00"/>
                </a:solidFill>
              </a:rPr>
              <a:t>Le riforme sanitarie degli anni ‘90</a:t>
            </a:r>
            <a:endParaRPr lang="it-IT" dirty="0"/>
          </a:p>
        </p:txBody>
      </p:sp>
    </p:spTree>
    <p:extLst>
      <p:ext uri="{BB962C8B-B14F-4D97-AF65-F5344CB8AC3E}">
        <p14:creationId xmlns:p14="http://schemas.microsoft.com/office/powerpoint/2010/main" val="322458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0624" y="2426208"/>
            <a:ext cx="8430768" cy="4096512"/>
          </a:xfrm>
          <a:solidFill>
            <a:srgbClr val="99CCFF"/>
          </a:solidFill>
        </p:spPr>
        <p:txBody>
          <a:bodyPr>
            <a:noAutofit/>
          </a:bodyPr>
          <a:lstStyle/>
          <a:p>
            <a:pPr marL="0" indent="0">
              <a:buNone/>
            </a:pPr>
            <a:r>
              <a:rPr lang="it-IT" sz="2000" dirty="0" smtClean="0">
                <a:solidFill>
                  <a:schemeClr val="tx1"/>
                </a:solidFill>
              </a:rPr>
              <a:t>Una </a:t>
            </a:r>
            <a:r>
              <a:rPr lang="it-IT" sz="2000" b="1" dirty="0" smtClean="0">
                <a:solidFill>
                  <a:srgbClr val="FF0000"/>
                </a:solidFill>
              </a:rPr>
              <a:t>prima caratteristica del SSN </a:t>
            </a:r>
            <a:r>
              <a:rPr lang="it-IT" sz="2000" dirty="0" smtClean="0">
                <a:solidFill>
                  <a:schemeClr val="tx1"/>
                </a:solidFill>
              </a:rPr>
              <a:t>riguarda </a:t>
            </a:r>
            <a:r>
              <a:rPr lang="it-IT" sz="2000" b="1" dirty="0">
                <a:solidFill>
                  <a:srgbClr val="FF0000"/>
                </a:solidFill>
              </a:rPr>
              <a:t>l’articolazione delle strutture e degli attori su tre livelli di governo.</a:t>
            </a:r>
          </a:p>
          <a:p>
            <a:pPr marL="0" indent="0">
              <a:buNone/>
            </a:pPr>
            <a:r>
              <a:rPr lang="it-IT" sz="2000" dirty="0" smtClean="0">
                <a:solidFill>
                  <a:schemeClr val="tx1"/>
                </a:solidFill>
              </a:rPr>
              <a:t>A </a:t>
            </a:r>
            <a:r>
              <a:rPr lang="it-IT" sz="2000" b="1" dirty="0">
                <a:solidFill>
                  <a:srgbClr val="FF0000"/>
                </a:solidFill>
              </a:rPr>
              <a:t>livello centrale </a:t>
            </a:r>
            <a:r>
              <a:rPr lang="it-IT" sz="2000" dirty="0" smtClean="0">
                <a:solidFill>
                  <a:schemeClr val="tx1"/>
                </a:solidFill>
              </a:rPr>
              <a:t>operano il Ministero della Salute, il parlamento e il governo.</a:t>
            </a:r>
          </a:p>
          <a:p>
            <a:pPr marL="0" indent="0">
              <a:buNone/>
            </a:pPr>
            <a:r>
              <a:rPr lang="it-IT" sz="2000" dirty="0" smtClean="0">
                <a:solidFill>
                  <a:schemeClr val="tx1"/>
                </a:solidFill>
              </a:rPr>
              <a:t>Il Ministero della Salute interagisce con la </a:t>
            </a:r>
            <a:r>
              <a:rPr lang="it-IT" sz="2000" b="1" dirty="0">
                <a:solidFill>
                  <a:srgbClr val="FF0000"/>
                </a:solidFill>
              </a:rPr>
              <a:t>conferenza stato-regioni</a:t>
            </a:r>
            <a:r>
              <a:rPr lang="it-IT" sz="2000" dirty="0" smtClean="0">
                <a:solidFill>
                  <a:schemeClr val="tx1"/>
                </a:solidFill>
              </a:rPr>
              <a:t>, l’organismo deputato a gestire i rapporti tra il livello centrale e il livello periferico, rappresentato dalle regioni.</a:t>
            </a:r>
          </a:p>
          <a:p>
            <a:pPr marL="0" indent="0">
              <a:buNone/>
            </a:pPr>
            <a:r>
              <a:rPr lang="it-IT" sz="2000" dirty="0" smtClean="0">
                <a:solidFill>
                  <a:schemeClr val="tx1"/>
                </a:solidFill>
              </a:rPr>
              <a:t>Alle regioni spettano compiti importantissimi per il funzionamento del SSN.</a:t>
            </a:r>
          </a:p>
          <a:p>
            <a:pPr marL="0" indent="0">
              <a:buNone/>
            </a:pPr>
            <a:r>
              <a:rPr lang="it-IT" sz="2000" dirty="0" smtClean="0">
                <a:solidFill>
                  <a:schemeClr val="tx1"/>
                </a:solidFill>
              </a:rPr>
              <a:t>Il risultato è l’erogazione di assistenza medica, ospedaliera e sanitaria ai cittadini i quali concorrono al finanziamento del SSN o tramite il pagamento delle imposte o tramite il pagamento dei ticket.</a:t>
            </a:r>
          </a:p>
          <a:p>
            <a:pPr marL="0" indent="0">
              <a:buNone/>
            </a:pPr>
            <a:r>
              <a:rPr lang="it-IT" sz="2000" dirty="0" smtClean="0">
                <a:solidFill>
                  <a:schemeClr val="tx1"/>
                </a:solidFill>
              </a:rPr>
              <a:t>I cittadini possono rivolgersi alle assicurazioni per ottenere il rimborso di servizi aggiuntivi a quelli erogati dal SSN.</a:t>
            </a:r>
            <a:endParaRPr lang="it-IT" sz="2000" dirty="0">
              <a:solidFill>
                <a:schemeClr val="tx1"/>
              </a:solidFill>
            </a:endParaRPr>
          </a:p>
        </p:txBody>
      </p:sp>
      <p:sp>
        <p:nvSpPr>
          <p:cNvPr id="2" name="Titolo 1"/>
          <p:cNvSpPr>
            <a:spLocks noGrp="1"/>
          </p:cNvSpPr>
          <p:nvPr>
            <p:ph type="title"/>
          </p:nvPr>
        </p:nvSpPr>
        <p:spPr>
          <a:xfrm>
            <a:off x="347472" y="973668"/>
            <a:ext cx="8202168" cy="706964"/>
          </a:xfrm>
        </p:spPr>
        <p:txBody>
          <a:bodyPr>
            <a:normAutofit fontScale="90000"/>
          </a:bodyPr>
          <a:lstStyle/>
          <a:p>
            <a:pPr algn="ctr"/>
            <a:r>
              <a:rPr lang="it-IT" b="1" dirty="0" smtClean="0">
                <a:solidFill>
                  <a:srgbClr val="FFFF00"/>
                </a:solidFill>
              </a:rPr>
              <a:t>Articolazione e funzionamento del sistema sanitario italiano</a:t>
            </a:r>
            <a:endParaRPr lang="it-IT" b="1" dirty="0">
              <a:solidFill>
                <a:srgbClr val="FFFF00"/>
              </a:solidFill>
            </a:endParaRPr>
          </a:p>
        </p:txBody>
      </p:sp>
    </p:spTree>
    <p:extLst>
      <p:ext uri="{BB962C8B-B14F-4D97-AF65-F5344CB8AC3E}">
        <p14:creationId xmlns:p14="http://schemas.microsoft.com/office/powerpoint/2010/main" val="1817131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74904" y="2389632"/>
            <a:ext cx="8467344" cy="4206240"/>
          </a:xfrm>
          <a:solidFill>
            <a:srgbClr val="99FF66"/>
          </a:solidFill>
        </p:spPr>
        <p:txBody>
          <a:bodyPr>
            <a:normAutofit fontScale="77500" lnSpcReduction="20000"/>
          </a:bodyPr>
          <a:lstStyle/>
          <a:p>
            <a:pPr marL="0" indent="0" algn="just">
              <a:buNone/>
            </a:pPr>
            <a:r>
              <a:rPr lang="it-IT" dirty="0" smtClean="0">
                <a:solidFill>
                  <a:schemeClr val="tx1"/>
                </a:solidFill>
              </a:rPr>
              <a:t>Nel corso degli anni Novanta in molti paesi europei tra cui l’Italia i sistemi sanitari sono stati caratterizzati da un </a:t>
            </a:r>
            <a:r>
              <a:rPr lang="it-IT" b="1" dirty="0" smtClean="0">
                <a:solidFill>
                  <a:srgbClr val="FF0000"/>
                </a:solidFill>
              </a:rPr>
              <a:t>processo di decentramento</a:t>
            </a:r>
            <a:r>
              <a:rPr lang="it-IT" dirty="0" smtClean="0">
                <a:solidFill>
                  <a:schemeClr val="tx1"/>
                </a:solidFill>
              </a:rPr>
              <a:t>.</a:t>
            </a:r>
          </a:p>
          <a:p>
            <a:pPr marL="0" indent="0" algn="just">
              <a:buNone/>
            </a:pPr>
            <a:r>
              <a:rPr lang="it-IT" dirty="0" smtClean="0">
                <a:solidFill>
                  <a:schemeClr val="tx1"/>
                </a:solidFill>
              </a:rPr>
              <a:t>Dagli anni Novanta sono state approvate una serie di misure volte a </a:t>
            </a:r>
            <a:r>
              <a:rPr lang="it-IT" b="1" dirty="0" smtClean="0">
                <a:solidFill>
                  <a:srgbClr val="FF0000"/>
                </a:solidFill>
              </a:rPr>
              <a:t>ridefinire le modalità di finanziamento della sanità e a responsabilizzare i livelli di governo nel controllo della spesa</a:t>
            </a:r>
            <a:r>
              <a:rPr lang="it-IT" dirty="0" smtClean="0">
                <a:solidFill>
                  <a:schemeClr val="tx1"/>
                </a:solidFill>
              </a:rPr>
              <a:t>.</a:t>
            </a:r>
          </a:p>
          <a:p>
            <a:pPr marL="0" indent="0" algn="just">
              <a:buNone/>
            </a:pPr>
            <a:r>
              <a:rPr lang="it-IT" dirty="0" smtClean="0">
                <a:solidFill>
                  <a:schemeClr val="tx1"/>
                </a:solidFill>
              </a:rPr>
              <a:t>A partire dal 2000 , una serie di provvedimenti normativi specifici ha contribuito alla realizzazione del federalismo fiscale in campo sanitario, vale a dire all’attribuzione di </a:t>
            </a:r>
            <a:r>
              <a:rPr lang="it-IT" b="1" dirty="0">
                <a:solidFill>
                  <a:srgbClr val="FF0000"/>
                </a:solidFill>
              </a:rPr>
              <a:t>un’ampia autonomia finanziaria alle regioni.</a:t>
            </a:r>
          </a:p>
          <a:p>
            <a:pPr marL="0" indent="0" algn="just">
              <a:buNone/>
            </a:pPr>
            <a:r>
              <a:rPr lang="it-IT" dirty="0" smtClean="0">
                <a:solidFill>
                  <a:schemeClr val="tx1"/>
                </a:solidFill>
              </a:rPr>
              <a:t>La prima tappa di questo processo è rappresentata dal </a:t>
            </a:r>
            <a:r>
              <a:rPr lang="it-IT" b="1" dirty="0">
                <a:solidFill>
                  <a:srgbClr val="FF0000"/>
                </a:solidFill>
              </a:rPr>
              <a:t>d.lgs. 56/2000 sul federalismo fiscale.</a:t>
            </a:r>
          </a:p>
          <a:p>
            <a:pPr marL="0" indent="0" algn="just">
              <a:buNone/>
            </a:pPr>
            <a:r>
              <a:rPr lang="it-IT" dirty="0" smtClean="0">
                <a:solidFill>
                  <a:schemeClr val="tx1"/>
                </a:solidFill>
              </a:rPr>
              <a:t>Nel 2000 di è poi data piena attuazione alle attività connesse al </a:t>
            </a:r>
            <a:r>
              <a:rPr lang="it-IT" b="1" dirty="0">
                <a:solidFill>
                  <a:srgbClr val="FF0000"/>
                </a:solidFill>
              </a:rPr>
              <a:t>patto di stabilità interno.</a:t>
            </a:r>
          </a:p>
          <a:p>
            <a:pPr marL="0" indent="0" algn="just">
              <a:buNone/>
            </a:pPr>
            <a:r>
              <a:rPr lang="it-IT" dirty="0" smtClean="0">
                <a:solidFill>
                  <a:schemeClr val="tx1"/>
                </a:solidFill>
              </a:rPr>
              <a:t>Il patto ha coinvolto direttamente regioni e enti locali nel rispetto dei vincoli di finanza pubblica assunti dall’Italia a livello europeo con l’adesione al patto di stabilità</a:t>
            </a:r>
          </a:p>
          <a:p>
            <a:pPr marL="0" indent="0" algn="just">
              <a:buNone/>
            </a:pPr>
            <a:r>
              <a:rPr lang="it-IT" dirty="0" smtClean="0">
                <a:solidFill>
                  <a:schemeClr val="tx1"/>
                </a:solidFill>
              </a:rPr>
              <a:t>Nel 2001 è stata approvata anche la </a:t>
            </a:r>
            <a:r>
              <a:rPr lang="it-IT" b="1" dirty="0">
                <a:solidFill>
                  <a:srgbClr val="FF0000"/>
                </a:solidFill>
              </a:rPr>
              <a:t>riforma del Titolo V della costituzione.</a:t>
            </a:r>
          </a:p>
        </p:txBody>
      </p:sp>
      <p:sp>
        <p:nvSpPr>
          <p:cNvPr id="2" name="Titolo 1"/>
          <p:cNvSpPr>
            <a:spLocks noGrp="1"/>
          </p:cNvSpPr>
          <p:nvPr>
            <p:ph type="title"/>
          </p:nvPr>
        </p:nvSpPr>
        <p:spPr>
          <a:xfrm>
            <a:off x="310896" y="973668"/>
            <a:ext cx="8403336" cy="706964"/>
          </a:xfrm>
        </p:spPr>
        <p:txBody>
          <a:bodyPr>
            <a:normAutofit fontScale="90000"/>
          </a:bodyPr>
          <a:lstStyle/>
          <a:p>
            <a:pPr algn="ctr"/>
            <a:r>
              <a:rPr lang="it-IT" b="1" dirty="0" smtClean="0">
                <a:solidFill>
                  <a:srgbClr val="FFFF00"/>
                </a:solidFill>
              </a:rPr>
              <a:t>Gli anni Duemila: </a:t>
            </a:r>
            <a:br>
              <a:rPr lang="it-IT" b="1" dirty="0" smtClean="0">
                <a:solidFill>
                  <a:srgbClr val="FFFF00"/>
                </a:solidFill>
              </a:rPr>
            </a:br>
            <a:r>
              <a:rPr lang="it-IT" b="1" dirty="0" smtClean="0">
                <a:solidFill>
                  <a:srgbClr val="FFFF00"/>
                </a:solidFill>
              </a:rPr>
              <a:t>regionalizzazione, contenimento della spesa e politicizzazione della sanità</a:t>
            </a:r>
            <a:endParaRPr lang="it-IT" b="1" dirty="0">
              <a:solidFill>
                <a:srgbClr val="FFFF00"/>
              </a:solidFill>
            </a:endParaRPr>
          </a:p>
        </p:txBody>
      </p:sp>
    </p:spTree>
    <p:extLst>
      <p:ext uri="{BB962C8B-B14F-4D97-AF65-F5344CB8AC3E}">
        <p14:creationId xmlns:p14="http://schemas.microsoft.com/office/powerpoint/2010/main" val="10402870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nde">
  <a:themeElements>
    <a:clrScheme name="Onde">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nde">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nde">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2882</Words>
  <Application>Microsoft Office PowerPoint</Application>
  <PresentationFormat>Presentazione su schermo (4:3)</PresentationFormat>
  <Paragraphs>122</Paragraphs>
  <Slides>22</Slides>
  <Notes>0</Notes>
  <HiddenSlides>0</HiddenSlides>
  <MMClips>0</MMClips>
  <ScaleCrop>false</ScaleCrop>
  <HeadingPairs>
    <vt:vector size="4" baseType="variant">
      <vt:variant>
        <vt:lpstr>Tema</vt:lpstr>
      </vt:variant>
      <vt:variant>
        <vt:i4>1</vt:i4>
      </vt:variant>
      <vt:variant>
        <vt:lpstr>Titoli diapositive</vt:lpstr>
      </vt:variant>
      <vt:variant>
        <vt:i4>22</vt:i4>
      </vt:variant>
    </vt:vector>
  </HeadingPairs>
  <TitlesOfParts>
    <vt:vector size="23" baseType="lpstr">
      <vt:lpstr>Onde</vt:lpstr>
      <vt:lpstr>Sfide e mutamento istituzionale</vt:lpstr>
      <vt:lpstr>Sfide e mutamento istituzionale</vt:lpstr>
      <vt:lpstr>Strategie di contenimento e razionalizzazione della spesa sanitaria</vt:lpstr>
      <vt:lpstr>La fase degli anni ‘80</vt:lpstr>
      <vt:lpstr>La fase degli anni ‘80</vt:lpstr>
      <vt:lpstr>Le riforme sanitarie degli anni ‘90</vt:lpstr>
      <vt:lpstr>Le riforme sanitarie degli anni ‘90</vt:lpstr>
      <vt:lpstr>Articolazione e funzionamento del sistema sanitario italiano</vt:lpstr>
      <vt:lpstr>Gli anni Duemila:  regionalizzazione, contenimento della spesa e politicizzazione della sanità</vt:lpstr>
      <vt:lpstr>Gli anni Duemila:  regionalizzazione, contenimento della spesa e politicizzazione della sanità</vt:lpstr>
      <vt:lpstr>Presente e futuro della politica sanitaria in Italia</vt:lpstr>
      <vt:lpstr>La politica socioassistenziale</vt:lpstr>
      <vt:lpstr>Concetti fondamentali</vt:lpstr>
      <vt:lpstr>Concetti fondamentali</vt:lpstr>
      <vt:lpstr>Concetti fondamentali</vt:lpstr>
      <vt:lpstr>Concetti fondamentali</vt:lpstr>
      <vt:lpstr>Il ruolo dell’assistenza sociale nel welfare state </vt:lpstr>
      <vt:lpstr>Attori, sussidiarietà e welfare mix</vt:lpstr>
      <vt:lpstr>Attori, sussidiarietà e welfare mix</vt:lpstr>
      <vt:lpstr>Attori, sussidiarietà e welfare mix</vt:lpstr>
      <vt:lpstr>Attori, sussidiarietà e welfare mix</vt:lpstr>
      <vt:lpstr>I quattro modelli di integrazione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Sfide e mutamento istituzionale</dc:title>
  <dc:creator>Rosemary</dc:creator>
  <cp:lastModifiedBy>Rosemary</cp:lastModifiedBy>
  <cp:revision>1</cp:revision>
  <dcterms:created xsi:type="dcterms:W3CDTF">2020-04-26T21:46:15Z</dcterms:created>
  <dcterms:modified xsi:type="dcterms:W3CDTF">2020-04-26T21:51:12Z</dcterms:modified>
</cp:coreProperties>
</file>