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95942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La rete sociale: criteri definitori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4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2675466"/>
            <a:ext cx="8712968" cy="392188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Rete sociale </a:t>
            </a:r>
            <a:r>
              <a:rPr lang="it-IT" dirty="0">
                <a:solidFill>
                  <a:schemeClr val="tx1"/>
                </a:solidFill>
              </a:rPr>
              <a:t>(D. E. </a:t>
            </a:r>
            <a:r>
              <a:rPr lang="it-IT" dirty="0" err="1">
                <a:solidFill>
                  <a:schemeClr val="tx1"/>
                </a:solidFill>
              </a:rPr>
              <a:t>Biegel</a:t>
            </a:r>
            <a:r>
              <a:rPr lang="it-IT" dirty="0">
                <a:solidFill>
                  <a:schemeClr val="tx1"/>
                </a:solidFill>
              </a:rPr>
              <a:t>) : insieme di legami di un individuo con altri </a:t>
            </a:r>
            <a:r>
              <a:rPr lang="it-IT" dirty="0" smtClean="0">
                <a:solidFill>
                  <a:schemeClr val="tx1"/>
                </a:solidFill>
              </a:rPr>
              <a:t>significativi (famiglia, amici, vicini e altri aiutanti informali)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Le reti sociali vengono distinte in </a:t>
            </a:r>
          </a:p>
          <a:p>
            <a:pPr marL="457200" indent="-457200">
              <a:buAutoNum type="alphaLcParenR"/>
            </a:pPr>
            <a:r>
              <a:rPr lang="it-IT" dirty="0" smtClean="0">
                <a:solidFill>
                  <a:schemeClr val="tx1"/>
                </a:solidFill>
              </a:rPr>
              <a:t>Reti </a:t>
            </a:r>
            <a:r>
              <a:rPr lang="it-IT" b="1" dirty="0">
                <a:solidFill>
                  <a:srgbClr val="FF0000"/>
                </a:solidFill>
              </a:rPr>
              <a:t>primarie</a:t>
            </a:r>
            <a:r>
              <a:rPr lang="it-IT" dirty="0" smtClean="0">
                <a:solidFill>
                  <a:schemeClr val="tx1"/>
                </a:solidFill>
              </a:rPr>
              <a:t>: famiglia, parenti, vicini, amici</a:t>
            </a:r>
          </a:p>
          <a:p>
            <a:pPr marL="457200" indent="-457200">
              <a:buAutoNum type="alphaLcParenR"/>
            </a:pPr>
            <a:r>
              <a:rPr lang="it-IT" dirty="0" smtClean="0">
                <a:solidFill>
                  <a:schemeClr val="tx1"/>
                </a:solidFill>
              </a:rPr>
              <a:t>Reti </a:t>
            </a:r>
            <a:r>
              <a:rPr lang="it-IT" b="1" dirty="0">
                <a:solidFill>
                  <a:srgbClr val="FF0000"/>
                </a:solidFill>
              </a:rPr>
              <a:t>secondarie</a:t>
            </a:r>
            <a:r>
              <a:rPr lang="it-IT" dirty="0" smtClean="0">
                <a:solidFill>
                  <a:schemeClr val="tx1"/>
                </a:solidFill>
              </a:rPr>
              <a:t>: in riferimento alle istituzioni che sono state create e sviluppate spontaneamente allo scopo di assicurare determinati servizi per le persone</a:t>
            </a:r>
          </a:p>
          <a:p>
            <a:pPr marL="868680" lvl="3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	- </a:t>
            </a:r>
            <a:r>
              <a:rPr lang="it-IT" sz="2400" b="1" dirty="0">
                <a:solidFill>
                  <a:srgbClr val="FF0000"/>
                </a:solidFill>
              </a:rPr>
              <a:t>formali</a:t>
            </a:r>
          </a:p>
          <a:p>
            <a:pPr marL="868680" lvl="3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- </a:t>
            </a:r>
            <a:r>
              <a:rPr lang="it-IT" sz="2400" b="1" dirty="0">
                <a:solidFill>
                  <a:srgbClr val="FF0000"/>
                </a:solidFill>
              </a:rPr>
              <a:t>informali</a:t>
            </a:r>
            <a:r>
              <a:rPr lang="it-IT" dirty="0" smtClean="0">
                <a:solidFill>
                  <a:schemeClr val="tx1"/>
                </a:solidFill>
              </a:rPr>
              <a:t>: gruppi di self help, </a:t>
            </a:r>
            <a:r>
              <a:rPr lang="it-IT" dirty="0" err="1" smtClean="0">
                <a:solidFill>
                  <a:schemeClr val="tx1"/>
                </a:solidFill>
              </a:rPr>
              <a:t>mutual</a:t>
            </a:r>
            <a:r>
              <a:rPr lang="it-IT" dirty="0" smtClean="0">
                <a:solidFill>
                  <a:schemeClr val="tx1"/>
                </a:solidFill>
              </a:rPr>
              <a:t> help, gruppi di vicinato,..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Criteri definitori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9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675467"/>
            <a:ext cx="8352927" cy="345069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b="1" dirty="0" smtClean="0">
                <a:solidFill>
                  <a:srgbClr val="FF0000"/>
                </a:solidFill>
              </a:rPr>
              <a:t>Naturali</a:t>
            </a:r>
            <a:r>
              <a:rPr lang="it-IT" sz="3200" dirty="0" smtClean="0">
                <a:solidFill>
                  <a:schemeClr val="tx1"/>
                </a:solidFill>
              </a:rPr>
              <a:t>: parenti, amici, vicini e colleghi di lavoro</a:t>
            </a:r>
          </a:p>
          <a:p>
            <a:pPr marL="0" indent="0" algn="just">
              <a:buNone/>
            </a:pPr>
            <a:r>
              <a:rPr lang="it-IT" sz="3200" b="1" dirty="0">
                <a:solidFill>
                  <a:srgbClr val="FF0000"/>
                </a:solidFill>
              </a:rPr>
              <a:t>Formali</a:t>
            </a:r>
            <a:r>
              <a:rPr lang="it-IT" sz="3200" dirty="0" smtClean="0">
                <a:solidFill>
                  <a:schemeClr val="tx1"/>
                </a:solidFill>
              </a:rPr>
              <a:t>: operatori professionali che forniscono servizi pubblici e privati</a:t>
            </a:r>
          </a:p>
          <a:p>
            <a:pPr marL="0" indent="0" algn="just">
              <a:buNone/>
            </a:pPr>
            <a:r>
              <a:rPr lang="it-IT" sz="3200" b="1" dirty="0" smtClean="0">
                <a:solidFill>
                  <a:srgbClr val="FF0000"/>
                </a:solidFill>
              </a:rPr>
              <a:t>Artificiali</a:t>
            </a:r>
            <a:r>
              <a:rPr lang="it-IT" sz="3200" dirty="0" smtClean="0">
                <a:solidFill>
                  <a:schemeClr val="tx1"/>
                </a:solidFill>
              </a:rPr>
              <a:t>: gruppi di volontariato, self-help, di pressione sociale, di autocoscienza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1944216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FF00"/>
                </a:solidFill>
              </a:rPr>
              <a:t>Classificazione delle reti sociali sulla base della quale vengono distinti i sistemi di aiuto alle persone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11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128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Onde</vt:lpstr>
      <vt:lpstr>La rete sociale: criteri definitori</vt:lpstr>
      <vt:lpstr>Criteri definitori</vt:lpstr>
      <vt:lpstr>Classificazione delle reti sociali sulla base della quale vengono distinti i sistemi di aiuto alle persone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rete sociale: criteri definitori</dc:title>
  <dc:creator>Rosemary</dc:creator>
  <cp:lastModifiedBy>Rosemary</cp:lastModifiedBy>
  <cp:revision>2</cp:revision>
  <dcterms:created xsi:type="dcterms:W3CDTF">2020-04-27T05:52:34Z</dcterms:created>
  <dcterms:modified xsi:type="dcterms:W3CDTF">2020-04-27T06:03:43Z</dcterms:modified>
</cp:coreProperties>
</file>