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30/04/2020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5" name="Group 20"/>
          <p:cNvGrpSpPr>
            <a:grpSpLocks/>
          </p:cNvGrpSpPr>
          <p:nvPr/>
        </p:nvGrpSpPr>
        <p:grpSpPr bwMode="auto">
          <a:xfrm>
            <a:off x="3402518" y="1602392"/>
            <a:ext cx="4422775" cy="5099050"/>
            <a:chOff x="1383" y="300"/>
            <a:chExt cx="3227" cy="3720"/>
          </a:xfrm>
        </p:grpSpPr>
        <p:sp>
          <p:nvSpPr>
            <p:cNvPr id="41988" name="Oval 2"/>
            <p:cNvSpPr>
              <a:spLocks noChangeArrowheads="1"/>
            </p:cNvSpPr>
            <p:nvPr/>
          </p:nvSpPr>
          <p:spPr bwMode="auto">
            <a:xfrm>
              <a:off x="1383" y="663"/>
              <a:ext cx="2858" cy="2858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it-IT"/>
            </a:p>
          </p:txBody>
        </p:sp>
        <p:sp>
          <p:nvSpPr>
            <p:cNvPr id="41989" name="Oval 3"/>
            <p:cNvSpPr>
              <a:spLocks noChangeArrowheads="1"/>
            </p:cNvSpPr>
            <p:nvPr/>
          </p:nvSpPr>
          <p:spPr bwMode="auto">
            <a:xfrm>
              <a:off x="2472" y="1525"/>
              <a:ext cx="861" cy="1179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it-IT"/>
            </a:p>
          </p:txBody>
        </p:sp>
        <p:sp>
          <p:nvSpPr>
            <p:cNvPr id="41990" name="AutoShape 4"/>
            <p:cNvSpPr>
              <a:spLocks noChangeArrowheads="1"/>
            </p:cNvSpPr>
            <p:nvPr/>
          </p:nvSpPr>
          <p:spPr bwMode="auto">
            <a:xfrm rot="5667604">
              <a:off x="3359" y="1363"/>
              <a:ext cx="771" cy="1730"/>
            </a:xfrm>
            <a:custGeom>
              <a:avLst/>
              <a:gdLst>
                <a:gd name="T0" fmla="*/ 675 w 21600"/>
                <a:gd name="T1" fmla="*/ 865 h 21600"/>
                <a:gd name="T2" fmla="*/ 386 w 21600"/>
                <a:gd name="T3" fmla="*/ 1730 h 21600"/>
                <a:gd name="T4" fmla="*/ 96 w 21600"/>
                <a:gd name="T5" fmla="*/ 865 h 21600"/>
                <a:gd name="T6" fmla="*/ 38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11 w 21600"/>
                <a:gd name="T13" fmla="*/ 4495 h 21600"/>
                <a:gd name="T14" fmla="*/ 17089 w 21600"/>
                <a:gd name="T15" fmla="*/ 171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991" name="AutoShape 5"/>
            <p:cNvSpPr>
              <a:spLocks noChangeArrowheads="1"/>
            </p:cNvSpPr>
            <p:nvPr/>
          </p:nvSpPr>
          <p:spPr bwMode="auto">
            <a:xfrm rot="-622675">
              <a:off x="1791" y="391"/>
              <a:ext cx="1088" cy="1860"/>
            </a:xfrm>
            <a:custGeom>
              <a:avLst/>
              <a:gdLst>
                <a:gd name="T0" fmla="*/ 901 w 21600"/>
                <a:gd name="T1" fmla="*/ 930 h 21600"/>
                <a:gd name="T2" fmla="*/ 544 w 21600"/>
                <a:gd name="T3" fmla="*/ 1860 h 21600"/>
                <a:gd name="T4" fmla="*/ 187 w 21600"/>
                <a:gd name="T5" fmla="*/ 930 h 21600"/>
                <a:gd name="T6" fmla="*/ 544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519 w 21600"/>
                <a:gd name="T13" fmla="*/ 5516 h 21600"/>
                <a:gd name="T14" fmla="*/ 16081 w 21600"/>
                <a:gd name="T15" fmla="*/ 160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441" y="21600"/>
                  </a:lnTo>
                  <a:lnTo>
                    <a:pt x="1415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992" name="AutoShape 6"/>
            <p:cNvSpPr>
              <a:spLocks noChangeArrowheads="1"/>
            </p:cNvSpPr>
            <p:nvPr/>
          </p:nvSpPr>
          <p:spPr bwMode="auto">
            <a:xfrm rot="-9276474">
              <a:off x="1791" y="2024"/>
              <a:ext cx="816" cy="1860"/>
            </a:xfrm>
            <a:custGeom>
              <a:avLst/>
              <a:gdLst>
                <a:gd name="T0" fmla="*/ 683 w 21600"/>
                <a:gd name="T1" fmla="*/ 930 h 21600"/>
                <a:gd name="T2" fmla="*/ 408 w 21600"/>
                <a:gd name="T3" fmla="*/ 1860 h 21600"/>
                <a:gd name="T4" fmla="*/ 133 w 21600"/>
                <a:gd name="T5" fmla="*/ 930 h 21600"/>
                <a:gd name="T6" fmla="*/ 408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321 w 21600"/>
                <a:gd name="T13" fmla="*/ 5330 h 21600"/>
                <a:gd name="T14" fmla="*/ 16279 w 21600"/>
                <a:gd name="T15" fmla="*/ 162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060" y="21600"/>
                  </a:lnTo>
                  <a:lnTo>
                    <a:pt x="145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it-IT"/>
            </a:p>
          </p:txBody>
        </p:sp>
        <p:sp>
          <p:nvSpPr>
            <p:cNvPr id="41993" name="AutoShape 7"/>
            <p:cNvSpPr>
              <a:spLocks noChangeArrowheads="1"/>
            </p:cNvSpPr>
            <p:nvPr/>
          </p:nvSpPr>
          <p:spPr bwMode="auto">
            <a:xfrm rot="-10303196">
              <a:off x="2290" y="2296"/>
              <a:ext cx="771" cy="1724"/>
            </a:xfrm>
            <a:custGeom>
              <a:avLst/>
              <a:gdLst>
                <a:gd name="T0" fmla="*/ 628 w 21600"/>
                <a:gd name="T1" fmla="*/ 862 h 21600"/>
                <a:gd name="T2" fmla="*/ 386 w 21600"/>
                <a:gd name="T3" fmla="*/ 1724 h 21600"/>
                <a:gd name="T4" fmla="*/ 143 w 21600"/>
                <a:gd name="T5" fmla="*/ 862 h 21600"/>
                <a:gd name="T6" fmla="*/ 38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827 w 21600"/>
                <a:gd name="T13" fmla="*/ 5826 h 21600"/>
                <a:gd name="T14" fmla="*/ 15773 w 21600"/>
                <a:gd name="T15" fmla="*/ 1577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040" y="21600"/>
                  </a:lnTo>
                  <a:lnTo>
                    <a:pt x="1356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994" name="AutoShape 8"/>
            <p:cNvSpPr>
              <a:spLocks noChangeArrowheads="1"/>
            </p:cNvSpPr>
            <p:nvPr/>
          </p:nvSpPr>
          <p:spPr bwMode="auto">
            <a:xfrm rot="203624">
              <a:off x="2654" y="300"/>
              <a:ext cx="317" cy="1724"/>
            </a:xfrm>
            <a:custGeom>
              <a:avLst/>
              <a:gdLst>
                <a:gd name="T0" fmla="*/ 285 w 21600"/>
                <a:gd name="T1" fmla="*/ 862 h 21600"/>
                <a:gd name="T2" fmla="*/ 159 w 21600"/>
                <a:gd name="T3" fmla="*/ 1724 h 21600"/>
                <a:gd name="T4" fmla="*/ 32 w 21600"/>
                <a:gd name="T5" fmla="*/ 862 h 21600"/>
                <a:gd name="T6" fmla="*/ 159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952 w 21600"/>
                <a:gd name="T13" fmla="*/ 3959 h 21600"/>
                <a:gd name="T14" fmla="*/ 17648 w 21600"/>
                <a:gd name="T15" fmla="*/ 1764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4323" y="21600"/>
                  </a:lnTo>
                  <a:lnTo>
                    <a:pt x="1727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995" name="Oval 9"/>
            <p:cNvSpPr>
              <a:spLocks noChangeArrowheads="1"/>
            </p:cNvSpPr>
            <p:nvPr/>
          </p:nvSpPr>
          <p:spPr bwMode="auto">
            <a:xfrm>
              <a:off x="2200" y="1706"/>
              <a:ext cx="815" cy="81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it-IT"/>
            </a:p>
          </p:txBody>
        </p:sp>
        <p:sp>
          <p:nvSpPr>
            <p:cNvPr id="41996" name="Text Box 10"/>
            <p:cNvSpPr txBox="1">
              <a:spLocks noChangeArrowheads="1"/>
            </p:cNvSpPr>
            <p:nvPr/>
          </p:nvSpPr>
          <p:spPr bwMode="auto">
            <a:xfrm>
              <a:off x="2018" y="2976"/>
              <a:ext cx="260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sz="2400" b="1"/>
                <a:t>2</a:t>
              </a:r>
            </a:p>
          </p:txBody>
        </p:sp>
        <p:sp>
          <p:nvSpPr>
            <p:cNvPr id="41997" name="Text Box 11"/>
            <p:cNvSpPr txBox="1">
              <a:spLocks noChangeArrowheads="1"/>
            </p:cNvSpPr>
            <p:nvPr/>
          </p:nvSpPr>
          <p:spPr bwMode="auto">
            <a:xfrm>
              <a:off x="2521" y="3112"/>
              <a:ext cx="260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sz="2400" b="1"/>
                <a:t>3</a:t>
              </a:r>
            </a:p>
          </p:txBody>
        </p:sp>
        <p:sp>
          <p:nvSpPr>
            <p:cNvPr id="41998" name="Text Box 12"/>
            <p:cNvSpPr txBox="1">
              <a:spLocks noChangeArrowheads="1"/>
            </p:cNvSpPr>
            <p:nvPr/>
          </p:nvSpPr>
          <p:spPr bwMode="auto">
            <a:xfrm>
              <a:off x="3156" y="2840"/>
              <a:ext cx="260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sz="2400" b="1"/>
                <a:t>4</a:t>
              </a:r>
            </a:p>
          </p:txBody>
        </p:sp>
        <p:sp>
          <p:nvSpPr>
            <p:cNvPr id="41999" name="Text Box 13"/>
            <p:cNvSpPr txBox="1">
              <a:spLocks noChangeArrowheads="1"/>
            </p:cNvSpPr>
            <p:nvPr/>
          </p:nvSpPr>
          <p:spPr bwMode="auto">
            <a:xfrm>
              <a:off x="2929" y="2387"/>
              <a:ext cx="260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sz="2400" b="1"/>
                <a:t>3</a:t>
              </a:r>
            </a:p>
          </p:txBody>
        </p:sp>
        <p:sp>
          <p:nvSpPr>
            <p:cNvPr id="42000" name="Text Box 14"/>
            <p:cNvSpPr txBox="1">
              <a:spLocks noChangeArrowheads="1"/>
            </p:cNvSpPr>
            <p:nvPr/>
          </p:nvSpPr>
          <p:spPr bwMode="auto">
            <a:xfrm>
              <a:off x="2925" y="1661"/>
              <a:ext cx="260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sz="2400" b="1"/>
                <a:t>3</a:t>
              </a:r>
            </a:p>
          </p:txBody>
        </p:sp>
        <p:sp>
          <p:nvSpPr>
            <p:cNvPr id="42001" name="Text Box 15"/>
            <p:cNvSpPr txBox="1">
              <a:spLocks noChangeArrowheads="1"/>
            </p:cNvSpPr>
            <p:nvPr/>
          </p:nvSpPr>
          <p:spPr bwMode="auto">
            <a:xfrm>
              <a:off x="1746" y="2024"/>
              <a:ext cx="260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sz="2400" b="1"/>
                <a:t>3</a:t>
              </a:r>
            </a:p>
          </p:txBody>
        </p:sp>
        <p:sp>
          <p:nvSpPr>
            <p:cNvPr id="42002" name="Text Box 16"/>
            <p:cNvSpPr txBox="1">
              <a:spLocks noChangeArrowheads="1"/>
            </p:cNvSpPr>
            <p:nvPr/>
          </p:nvSpPr>
          <p:spPr bwMode="auto">
            <a:xfrm>
              <a:off x="2702" y="845"/>
              <a:ext cx="260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sz="2400" b="1" dirty="0"/>
                <a:t>3</a:t>
              </a:r>
            </a:p>
          </p:txBody>
        </p:sp>
        <p:sp>
          <p:nvSpPr>
            <p:cNvPr id="42003" name="Text Box 17"/>
            <p:cNvSpPr txBox="1">
              <a:spLocks noChangeArrowheads="1"/>
            </p:cNvSpPr>
            <p:nvPr/>
          </p:nvSpPr>
          <p:spPr bwMode="auto">
            <a:xfrm>
              <a:off x="2158" y="845"/>
              <a:ext cx="260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sz="2400" b="1"/>
                <a:t>2</a:t>
              </a:r>
            </a:p>
          </p:txBody>
        </p:sp>
        <p:sp>
          <p:nvSpPr>
            <p:cNvPr id="42004" name="Text Box 18"/>
            <p:cNvSpPr txBox="1">
              <a:spLocks noChangeArrowheads="1"/>
            </p:cNvSpPr>
            <p:nvPr/>
          </p:nvSpPr>
          <p:spPr bwMode="auto">
            <a:xfrm>
              <a:off x="3927" y="2115"/>
              <a:ext cx="260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sz="2400" b="1"/>
                <a:t>5</a:t>
              </a:r>
            </a:p>
          </p:txBody>
        </p:sp>
        <p:sp>
          <p:nvSpPr>
            <p:cNvPr id="42005" name="Text Box 19"/>
            <p:cNvSpPr txBox="1">
              <a:spLocks noChangeArrowheads="1"/>
            </p:cNvSpPr>
            <p:nvPr/>
          </p:nvSpPr>
          <p:spPr bwMode="auto">
            <a:xfrm>
              <a:off x="2472" y="2024"/>
              <a:ext cx="260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sz="2400" b="1"/>
                <a:t>1</a:t>
              </a:r>
            </a:p>
          </p:txBody>
        </p:sp>
      </p:grpSp>
      <p:sp>
        <p:nvSpPr>
          <p:cNvPr id="41986" name="Text Box 21"/>
          <p:cNvSpPr txBox="1">
            <a:spLocks noChangeArrowheads="1"/>
          </p:cNvSpPr>
          <p:nvPr/>
        </p:nvSpPr>
        <p:spPr bwMode="auto">
          <a:xfrm>
            <a:off x="256022" y="6426241"/>
            <a:ext cx="83899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200" b="1" dirty="0" smtClean="0"/>
              <a:t>Fonte: Morelli, 2010</a:t>
            </a:r>
            <a:endParaRPr lang="it-IT" altLang="it-IT" sz="1200" b="1" dirty="0"/>
          </a:p>
        </p:txBody>
      </p:sp>
      <p:sp>
        <p:nvSpPr>
          <p:cNvPr id="41987" name="Rettangolo 21"/>
          <p:cNvSpPr>
            <a:spLocks noChangeArrowheads="1"/>
          </p:cNvSpPr>
          <p:nvPr/>
        </p:nvSpPr>
        <p:spPr bwMode="auto">
          <a:xfrm>
            <a:off x="165276" y="766083"/>
            <a:ext cx="114249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400" dirty="0">
                <a:solidFill>
                  <a:schemeClr val="tx2"/>
                </a:solidFill>
              </a:rPr>
              <a:t>I modelli globali di uso del suolo urbano: la scuola dell’ecologia sociale di Chicago.</a:t>
            </a:r>
          </a:p>
          <a:p>
            <a:r>
              <a:rPr lang="it-IT" altLang="it-IT" sz="2400" dirty="0">
                <a:solidFill>
                  <a:schemeClr val="tx2"/>
                </a:solidFill>
              </a:rPr>
              <a:t>Il modello di </a:t>
            </a:r>
            <a:r>
              <a:rPr lang="it-IT" altLang="it-IT" sz="2400" dirty="0" err="1" smtClean="0">
                <a:solidFill>
                  <a:schemeClr val="tx2"/>
                </a:solidFill>
              </a:rPr>
              <a:t>Hoyt</a:t>
            </a:r>
            <a:endParaRPr lang="it-IT" altLang="it-IT" sz="2400" dirty="0">
              <a:solidFill>
                <a:schemeClr val="tx2"/>
              </a:solidFill>
            </a:endParaRPr>
          </a:p>
        </p:txBody>
      </p:sp>
      <p:pic>
        <p:nvPicPr>
          <p:cNvPr id="2" name="SlideURB21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72560" y="5863242"/>
            <a:ext cx="609600" cy="6096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060872" y="2099961"/>
            <a:ext cx="28678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it-IT" sz="1400" dirty="0" smtClean="0"/>
              <a:t>CBD</a:t>
            </a:r>
          </a:p>
          <a:p>
            <a:pPr marL="342900" indent="-342900">
              <a:buAutoNum type="arabicParenR"/>
            </a:pPr>
            <a:r>
              <a:rPr lang="it-IT" sz="1400" dirty="0" smtClean="0"/>
              <a:t>Commercio all’ingrosso</a:t>
            </a:r>
          </a:p>
          <a:p>
            <a:pPr marL="342900" indent="-342900">
              <a:buAutoNum type="arabicParenR"/>
            </a:pPr>
            <a:r>
              <a:rPr lang="it-IT" sz="1400" dirty="0" smtClean="0"/>
              <a:t>Residenze delle classi inferiori</a:t>
            </a:r>
          </a:p>
          <a:p>
            <a:pPr marL="342900" indent="-342900">
              <a:buAutoNum type="arabicParenR"/>
            </a:pPr>
            <a:r>
              <a:rPr lang="it-IT" sz="1400" dirty="0" smtClean="0"/>
              <a:t>Residenze delle classi medie</a:t>
            </a:r>
          </a:p>
          <a:p>
            <a:pPr marL="342900" indent="-342900">
              <a:buAutoNum type="arabicParenR"/>
            </a:pPr>
            <a:r>
              <a:rPr lang="it-IT" sz="1400" dirty="0" smtClean="0"/>
              <a:t>Residenze delle classi superiori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42398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50</Words>
  <Application>Microsoft Office PowerPoint</Application>
  <PresentationFormat>Widescreen</PresentationFormat>
  <Paragraphs>18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7" baseType="lpstr">
      <vt:lpstr>Arial</vt:lpstr>
      <vt:lpstr>Calibri</vt:lpstr>
      <vt:lpstr>Constantia</vt:lpstr>
      <vt:lpstr>Monotype Sorts</vt:lpstr>
      <vt:lpstr>Wingdings 2</vt:lpstr>
      <vt:lpstr>Equinozio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11</cp:revision>
  <dcterms:created xsi:type="dcterms:W3CDTF">2020-03-31T13:43:48Z</dcterms:created>
  <dcterms:modified xsi:type="dcterms:W3CDTF">2020-04-30T13:46:04Z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