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01/05/2020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"/>
          <p:cNvGrpSpPr>
            <a:grpSpLocks/>
          </p:cNvGrpSpPr>
          <p:nvPr/>
        </p:nvGrpSpPr>
        <p:grpSpPr bwMode="auto">
          <a:xfrm>
            <a:off x="5573714" y="901166"/>
            <a:ext cx="4594225" cy="5763059"/>
            <a:chOff x="1157" y="436"/>
            <a:chExt cx="3265" cy="3829"/>
          </a:xfrm>
        </p:grpSpPr>
        <p:sp>
          <p:nvSpPr>
            <p:cNvPr id="37892" name="Line 3"/>
            <p:cNvSpPr>
              <a:spLocks noChangeShapeType="1"/>
            </p:cNvSpPr>
            <p:nvPr/>
          </p:nvSpPr>
          <p:spPr bwMode="auto">
            <a:xfrm>
              <a:off x="1384" y="481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3" name="Line 4"/>
            <p:cNvSpPr>
              <a:spLocks noChangeShapeType="1"/>
            </p:cNvSpPr>
            <p:nvPr/>
          </p:nvSpPr>
          <p:spPr bwMode="auto">
            <a:xfrm flipH="1">
              <a:off x="1384" y="1751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1792" y="527"/>
              <a:ext cx="363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5" name="Text Box 6"/>
            <p:cNvSpPr txBox="1">
              <a:spLocks noChangeArrowheads="1"/>
            </p:cNvSpPr>
            <p:nvPr/>
          </p:nvSpPr>
          <p:spPr bwMode="auto">
            <a:xfrm>
              <a:off x="2414" y="1809"/>
              <a:ext cx="25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Q</a:t>
              </a:r>
            </a:p>
          </p:txBody>
        </p:sp>
        <p:sp>
          <p:nvSpPr>
            <p:cNvPr id="37896" name="Text Box 7"/>
            <p:cNvSpPr txBox="1">
              <a:spLocks noChangeArrowheads="1"/>
            </p:cNvSpPr>
            <p:nvPr/>
          </p:nvSpPr>
          <p:spPr bwMode="auto">
            <a:xfrm>
              <a:off x="1157" y="436"/>
              <a:ext cx="2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P</a:t>
              </a:r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>
              <a:off x="1384" y="1071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1974" y="1071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1838" y="663"/>
              <a:ext cx="0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0" name="Line 11"/>
            <p:cNvSpPr>
              <a:spLocks noChangeShapeType="1"/>
            </p:cNvSpPr>
            <p:nvPr/>
          </p:nvSpPr>
          <p:spPr bwMode="auto">
            <a:xfrm flipV="1">
              <a:off x="1384" y="708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1" name="Line 12"/>
            <p:cNvSpPr>
              <a:spLocks noChangeShapeType="1"/>
            </p:cNvSpPr>
            <p:nvPr/>
          </p:nvSpPr>
          <p:spPr bwMode="auto">
            <a:xfrm>
              <a:off x="3062" y="481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2" name="Line 13"/>
            <p:cNvSpPr>
              <a:spLocks noChangeShapeType="1"/>
            </p:cNvSpPr>
            <p:nvPr/>
          </p:nvSpPr>
          <p:spPr bwMode="auto">
            <a:xfrm flipH="1">
              <a:off x="3062" y="1751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3" name="Line 14"/>
            <p:cNvSpPr>
              <a:spLocks noChangeShapeType="1"/>
            </p:cNvSpPr>
            <p:nvPr/>
          </p:nvSpPr>
          <p:spPr bwMode="auto">
            <a:xfrm>
              <a:off x="3153" y="980"/>
              <a:ext cx="1043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4" name="Text Box 15"/>
            <p:cNvSpPr txBox="1">
              <a:spLocks noChangeArrowheads="1"/>
            </p:cNvSpPr>
            <p:nvPr/>
          </p:nvSpPr>
          <p:spPr bwMode="auto">
            <a:xfrm>
              <a:off x="4092" y="1809"/>
              <a:ext cx="25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Q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/>
          </p:nvSpPr>
          <p:spPr bwMode="auto">
            <a:xfrm>
              <a:off x="2789" y="436"/>
              <a:ext cx="2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P</a:t>
              </a:r>
            </a:p>
          </p:txBody>
        </p:sp>
        <p:sp>
          <p:nvSpPr>
            <p:cNvPr id="37906" name="Line 17"/>
            <p:cNvSpPr>
              <a:spLocks noChangeShapeType="1"/>
            </p:cNvSpPr>
            <p:nvPr/>
          </p:nvSpPr>
          <p:spPr bwMode="auto">
            <a:xfrm>
              <a:off x="3062" y="1071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7" name="Line 18"/>
            <p:cNvSpPr>
              <a:spLocks noChangeShapeType="1"/>
            </p:cNvSpPr>
            <p:nvPr/>
          </p:nvSpPr>
          <p:spPr bwMode="auto">
            <a:xfrm>
              <a:off x="3515" y="1162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8" name="Line 19"/>
            <p:cNvSpPr>
              <a:spLocks noChangeShapeType="1"/>
            </p:cNvSpPr>
            <p:nvPr/>
          </p:nvSpPr>
          <p:spPr bwMode="auto">
            <a:xfrm>
              <a:off x="3379" y="1071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09" name="Line 20"/>
            <p:cNvSpPr>
              <a:spLocks noChangeShapeType="1"/>
            </p:cNvSpPr>
            <p:nvPr/>
          </p:nvSpPr>
          <p:spPr bwMode="auto">
            <a:xfrm>
              <a:off x="3062" y="1162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0" name="Text Box 21"/>
            <p:cNvSpPr txBox="1">
              <a:spLocks noChangeArrowheads="1"/>
            </p:cNvSpPr>
            <p:nvPr/>
          </p:nvSpPr>
          <p:spPr bwMode="auto">
            <a:xfrm>
              <a:off x="1867" y="1751"/>
              <a:ext cx="2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Q</a:t>
              </a:r>
              <a:r>
                <a:rPr lang="it-IT" altLang="it-IT" sz="1400" baseline="-25000"/>
                <a:t>1</a:t>
              </a:r>
            </a:p>
          </p:txBody>
        </p:sp>
        <p:sp>
          <p:nvSpPr>
            <p:cNvPr id="37911" name="Text Box 22"/>
            <p:cNvSpPr txBox="1">
              <a:spLocks noChangeArrowheads="1"/>
            </p:cNvSpPr>
            <p:nvPr/>
          </p:nvSpPr>
          <p:spPr bwMode="auto">
            <a:xfrm>
              <a:off x="1731" y="1751"/>
              <a:ext cx="2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Q</a:t>
              </a:r>
              <a:r>
                <a:rPr lang="it-IT" altLang="it-IT" sz="1400" baseline="-25000"/>
                <a:t>2</a:t>
              </a:r>
            </a:p>
          </p:txBody>
        </p:sp>
        <p:sp>
          <p:nvSpPr>
            <p:cNvPr id="37912" name="Text Box 23"/>
            <p:cNvSpPr txBox="1">
              <a:spLocks noChangeArrowheads="1"/>
            </p:cNvSpPr>
            <p:nvPr/>
          </p:nvSpPr>
          <p:spPr bwMode="auto">
            <a:xfrm>
              <a:off x="1198" y="970"/>
              <a:ext cx="2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P</a:t>
              </a:r>
              <a:r>
                <a:rPr lang="it-IT" altLang="it-IT" sz="1400" baseline="-25000"/>
                <a:t>1</a:t>
              </a:r>
            </a:p>
          </p:txBody>
        </p:sp>
        <p:sp>
          <p:nvSpPr>
            <p:cNvPr id="37913" name="Text Box 24"/>
            <p:cNvSpPr txBox="1">
              <a:spLocks noChangeArrowheads="1"/>
            </p:cNvSpPr>
            <p:nvPr/>
          </p:nvSpPr>
          <p:spPr bwMode="auto">
            <a:xfrm>
              <a:off x="1198" y="617"/>
              <a:ext cx="2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P</a:t>
              </a:r>
              <a:r>
                <a:rPr lang="it-IT" altLang="it-IT" sz="1400" baseline="-25000"/>
                <a:t>2</a:t>
              </a:r>
            </a:p>
          </p:txBody>
        </p:sp>
        <p:sp>
          <p:nvSpPr>
            <p:cNvPr id="37914" name="Text Box 25"/>
            <p:cNvSpPr txBox="1">
              <a:spLocks noChangeArrowheads="1"/>
            </p:cNvSpPr>
            <p:nvPr/>
          </p:nvSpPr>
          <p:spPr bwMode="auto">
            <a:xfrm>
              <a:off x="3379" y="1751"/>
              <a:ext cx="2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Q</a:t>
              </a:r>
              <a:r>
                <a:rPr lang="it-IT" altLang="it-IT" sz="1400" baseline="-25000"/>
                <a:t>1</a:t>
              </a:r>
            </a:p>
          </p:txBody>
        </p:sp>
        <p:sp>
          <p:nvSpPr>
            <p:cNvPr id="37915" name="Text Box 26"/>
            <p:cNvSpPr txBox="1">
              <a:spLocks noChangeArrowheads="1"/>
            </p:cNvSpPr>
            <p:nvPr/>
          </p:nvSpPr>
          <p:spPr bwMode="auto">
            <a:xfrm>
              <a:off x="3243" y="1751"/>
              <a:ext cx="27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Q</a:t>
              </a:r>
              <a:r>
                <a:rPr lang="it-IT" altLang="it-IT" sz="1400" baseline="-25000"/>
                <a:t>2</a:t>
              </a:r>
            </a:p>
          </p:txBody>
        </p:sp>
        <p:sp>
          <p:nvSpPr>
            <p:cNvPr id="37916" name="Text Box 27"/>
            <p:cNvSpPr txBox="1">
              <a:spLocks noChangeArrowheads="1"/>
            </p:cNvSpPr>
            <p:nvPr/>
          </p:nvSpPr>
          <p:spPr bwMode="auto">
            <a:xfrm>
              <a:off x="2876" y="1061"/>
              <a:ext cx="2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P</a:t>
              </a:r>
              <a:r>
                <a:rPr lang="it-IT" altLang="it-IT" sz="1400" baseline="-25000"/>
                <a:t>1</a:t>
              </a:r>
            </a:p>
          </p:txBody>
        </p:sp>
        <p:sp>
          <p:nvSpPr>
            <p:cNvPr id="37917" name="Text Box 28"/>
            <p:cNvSpPr txBox="1">
              <a:spLocks noChangeArrowheads="1"/>
            </p:cNvSpPr>
            <p:nvPr/>
          </p:nvSpPr>
          <p:spPr bwMode="auto">
            <a:xfrm>
              <a:off x="2876" y="935"/>
              <a:ext cx="265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 sz="1400"/>
                <a:t>P</a:t>
              </a:r>
              <a:r>
                <a:rPr lang="it-IT" altLang="it-IT" sz="1400" baseline="-25000"/>
                <a:t>2</a:t>
              </a:r>
            </a:p>
          </p:txBody>
        </p:sp>
        <p:sp>
          <p:nvSpPr>
            <p:cNvPr id="37918" name="Line 29"/>
            <p:cNvSpPr>
              <a:spLocks noChangeShapeType="1"/>
            </p:cNvSpPr>
            <p:nvPr/>
          </p:nvSpPr>
          <p:spPr bwMode="auto">
            <a:xfrm>
              <a:off x="3107" y="2506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19" name="Line 30"/>
            <p:cNvSpPr>
              <a:spLocks noChangeShapeType="1"/>
            </p:cNvSpPr>
            <p:nvPr/>
          </p:nvSpPr>
          <p:spPr bwMode="auto">
            <a:xfrm flipH="1">
              <a:off x="3107" y="3776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0" name="Line 31"/>
            <p:cNvSpPr>
              <a:spLocks noChangeShapeType="1"/>
            </p:cNvSpPr>
            <p:nvPr/>
          </p:nvSpPr>
          <p:spPr bwMode="auto">
            <a:xfrm>
              <a:off x="3198" y="3005"/>
              <a:ext cx="1043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1" name="Text Box 32"/>
            <p:cNvSpPr txBox="1">
              <a:spLocks noChangeArrowheads="1"/>
            </p:cNvSpPr>
            <p:nvPr/>
          </p:nvSpPr>
          <p:spPr bwMode="auto">
            <a:xfrm>
              <a:off x="4137" y="3834"/>
              <a:ext cx="25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Q</a:t>
              </a:r>
            </a:p>
          </p:txBody>
        </p:sp>
        <p:sp>
          <p:nvSpPr>
            <p:cNvPr id="37922" name="Text Box 33"/>
            <p:cNvSpPr txBox="1">
              <a:spLocks noChangeArrowheads="1"/>
            </p:cNvSpPr>
            <p:nvPr/>
          </p:nvSpPr>
          <p:spPr bwMode="auto">
            <a:xfrm>
              <a:off x="2834" y="2461"/>
              <a:ext cx="2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P</a:t>
              </a:r>
            </a:p>
          </p:txBody>
        </p:sp>
        <p:sp>
          <p:nvSpPr>
            <p:cNvPr id="37923" name="Line 34"/>
            <p:cNvSpPr>
              <a:spLocks noChangeShapeType="1"/>
            </p:cNvSpPr>
            <p:nvPr/>
          </p:nvSpPr>
          <p:spPr bwMode="auto">
            <a:xfrm>
              <a:off x="1384" y="2506"/>
              <a:ext cx="0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4" name="Line 35"/>
            <p:cNvSpPr>
              <a:spLocks noChangeShapeType="1"/>
            </p:cNvSpPr>
            <p:nvPr/>
          </p:nvSpPr>
          <p:spPr bwMode="auto">
            <a:xfrm flipH="1">
              <a:off x="1384" y="3776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5" name="Line 36"/>
            <p:cNvSpPr>
              <a:spLocks noChangeShapeType="1"/>
            </p:cNvSpPr>
            <p:nvPr/>
          </p:nvSpPr>
          <p:spPr bwMode="auto">
            <a:xfrm>
              <a:off x="1792" y="2552"/>
              <a:ext cx="363" cy="11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6" name="Text Box 37"/>
            <p:cNvSpPr txBox="1">
              <a:spLocks noChangeArrowheads="1"/>
            </p:cNvSpPr>
            <p:nvPr/>
          </p:nvSpPr>
          <p:spPr bwMode="auto">
            <a:xfrm>
              <a:off x="2414" y="3834"/>
              <a:ext cx="259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Q</a:t>
              </a:r>
            </a:p>
          </p:txBody>
        </p:sp>
        <p:sp>
          <p:nvSpPr>
            <p:cNvPr id="37927" name="Text Box 38"/>
            <p:cNvSpPr txBox="1">
              <a:spLocks noChangeArrowheads="1"/>
            </p:cNvSpPr>
            <p:nvPr/>
          </p:nvSpPr>
          <p:spPr bwMode="auto">
            <a:xfrm>
              <a:off x="1157" y="2461"/>
              <a:ext cx="241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P</a:t>
              </a:r>
            </a:p>
          </p:txBody>
        </p:sp>
        <p:sp>
          <p:nvSpPr>
            <p:cNvPr id="37928" name="Line 39"/>
            <p:cNvSpPr>
              <a:spLocks noChangeShapeType="1"/>
            </p:cNvSpPr>
            <p:nvPr/>
          </p:nvSpPr>
          <p:spPr bwMode="auto">
            <a:xfrm>
              <a:off x="1474" y="2659"/>
              <a:ext cx="636" cy="10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29" name="Line 40"/>
            <p:cNvSpPr>
              <a:spLocks noChangeShapeType="1"/>
            </p:cNvSpPr>
            <p:nvPr/>
          </p:nvSpPr>
          <p:spPr bwMode="auto">
            <a:xfrm flipH="1">
              <a:off x="1701" y="2886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0" name="Line 41"/>
            <p:cNvSpPr>
              <a:spLocks noChangeShapeType="1"/>
            </p:cNvSpPr>
            <p:nvPr/>
          </p:nvSpPr>
          <p:spPr bwMode="auto">
            <a:xfrm>
              <a:off x="3425" y="2749"/>
              <a:ext cx="816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1" name="Line 42"/>
            <p:cNvSpPr>
              <a:spLocks noChangeShapeType="1"/>
            </p:cNvSpPr>
            <p:nvPr/>
          </p:nvSpPr>
          <p:spPr bwMode="auto">
            <a:xfrm flipV="1">
              <a:off x="3425" y="2931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932" name="Text Box 43"/>
            <p:cNvSpPr txBox="1">
              <a:spLocks noChangeArrowheads="1"/>
            </p:cNvSpPr>
            <p:nvPr/>
          </p:nvSpPr>
          <p:spPr bwMode="auto">
            <a:xfrm>
              <a:off x="1869" y="1991"/>
              <a:ext cx="22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a</a:t>
              </a:r>
            </a:p>
          </p:txBody>
        </p:sp>
        <p:sp>
          <p:nvSpPr>
            <p:cNvPr id="37933" name="Text Box 44"/>
            <p:cNvSpPr txBox="1">
              <a:spLocks noChangeArrowheads="1"/>
            </p:cNvSpPr>
            <p:nvPr/>
          </p:nvSpPr>
          <p:spPr bwMode="auto">
            <a:xfrm>
              <a:off x="3455" y="1979"/>
              <a:ext cx="22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b</a:t>
              </a:r>
            </a:p>
          </p:txBody>
        </p:sp>
        <p:sp>
          <p:nvSpPr>
            <p:cNvPr id="37934" name="Text Box 45"/>
            <p:cNvSpPr txBox="1">
              <a:spLocks noChangeArrowheads="1"/>
            </p:cNvSpPr>
            <p:nvPr/>
          </p:nvSpPr>
          <p:spPr bwMode="auto">
            <a:xfrm>
              <a:off x="1927" y="4016"/>
              <a:ext cx="21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c</a:t>
              </a:r>
            </a:p>
          </p:txBody>
        </p:sp>
        <p:sp>
          <p:nvSpPr>
            <p:cNvPr id="37935" name="Text Box 46"/>
            <p:cNvSpPr txBox="1">
              <a:spLocks noChangeArrowheads="1"/>
            </p:cNvSpPr>
            <p:nvPr/>
          </p:nvSpPr>
          <p:spPr bwMode="auto">
            <a:xfrm>
              <a:off x="3560" y="4020"/>
              <a:ext cx="22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d</a:t>
              </a:r>
            </a:p>
          </p:txBody>
        </p:sp>
      </p:grpSp>
      <p:sp>
        <p:nvSpPr>
          <p:cNvPr id="37891" name="Rettangolo 47"/>
          <p:cNvSpPr>
            <a:spLocks noChangeArrowheads="1"/>
          </p:cNvSpPr>
          <p:nvPr/>
        </p:nvSpPr>
        <p:spPr bwMode="auto">
          <a:xfrm>
            <a:off x="320501" y="1567284"/>
            <a:ext cx="4417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 smtClean="0">
                <a:solidFill>
                  <a:schemeClr val="accent1">
                    <a:lumMod val="50000"/>
                  </a:schemeClr>
                </a:solidFill>
              </a:rPr>
              <a:t>L’elasticità della </a:t>
            </a:r>
            <a:r>
              <a:rPr lang="it-IT" altLang="it-IT" sz="2400" dirty="0">
                <a:solidFill>
                  <a:schemeClr val="accent1">
                    <a:lumMod val="50000"/>
                  </a:schemeClr>
                </a:solidFill>
              </a:rPr>
              <a:t>rendita urbana</a:t>
            </a:r>
          </a:p>
        </p:txBody>
      </p:sp>
      <p:pic>
        <p:nvPicPr>
          <p:cNvPr id="3" name="SLideURB17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60687" y="5723167"/>
            <a:ext cx="609600" cy="60960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87927" y="6187610"/>
            <a:ext cx="238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Fonte: Morelli, 2010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844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</Words>
  <Application>Microsoft Office PowerPoint</Application>
  <PresentationFormat>Widescreen</PresentationFormat>
  <Paragraphs>22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Monotype Sorts</vt:lpstr>
      <vt:lpstr>Wingdings 2</vt:lpstr>
      <vt:lpstr>Equinozio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16</cp:revision>
  <dcterms:created xsi:type="dcterms:W3CDTF">2020-03-31T13:43:48Z</dcterms:created>
  <dcterms:modified xsi:type="dcterms:W3CDTF">2020-05-01T09:35:26Z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