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46A19-579D-4622-BEF5-9FE12C2ABF5C}" type="datetimeFigureOut">
              <a:rPr lang="it-IT" smtClean="0"/>
              <a:t>02/05/2020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EFEC4-6B73-4F5C-B0BC-BD97523ACE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9645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346051A6-EA3B-43FD-8C94-EFCC1818F0A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583865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68AB8A-C271-44A8-8CA8-6BD34B8A500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9857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10DDC-F3F2-4B38-B88B-6909D29B37E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34630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21136-A0F7-4F23-A4D5-464A5FEE8B3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52953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8E7CF0A3-86BE-4A8D-8F94-293D1E64303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14019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1CDFAE-014C-41FF-88EE-1DE41D325C2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4203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22DE6-B3D2-4370-8367-505F03947B5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31983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840C1-B4EC-41BC-BF83-9F54B4951EE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35919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61F8F-9C73-4E4C-A474-B37D8894F90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64668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D84AB4-A86C-476B-BC12-B868EB5C5C8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18855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/>
            </a:pPr>
            <a:endParaRPr lang="en-US" sz="1800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/>
            </a:pPr>
            <a:endParaRPr lang="en-US" sz="1800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/>
            </a:pPr>
            <a:endParaRPr lang="en-US" sz="1800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/>
            </a:pPr>
            <a:endParaRPr lang="en-US" sz="180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fld id="{6CF67FCB-4106-45F5-A560-D7E2BE0B718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8701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/>
            </a:pPr>
            <a:endParaRPr lang="en-US" sz="1800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/>
            </a:pPr>
            <a:endParaRPr lang="en-US" sz="1800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  <a:endParaRPr lang="en-US" altLang="it-IT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 sz="1200">
                <a:solidFill>
                  <a:srgbClr val="045C75"/>
                </a:solidFill>
              </a:defRPr>
            </a:lvl1pPr>
          </a:lstStyle>
          <a:p>
            <a:fld id="{EAD5F716-1846-4263-AD23-8A2EB42E3F8B}" type="slidenum">
              <a:rPr lang="it-IT" altLang="it-IT"/>
              <a:pPr/>
              <a:t>‹N›</a:t>
            </a:fld>
            <a:endParaRPr lang="it-IT" altLang="it-IT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Font typeface="Monotype Sorts" pitchFamily="2" charset="2"/>
                <a:buChar char="è"/>
                <a:defRPr/>
              </a:pPr>
              <a:endParaRPr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Font typeface="Monotype Sorts" pitchFamily="2" charset="2"/>
                <a:buChar char="è"/>
                <a:defRPr/>
              </a:pPr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3414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207568" y="188640"/>
            <a:ext cx="7848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b="1" dirty="0"/>
              <a:t>La Teoria della Trappola Malthusiana</a:t>
            </a:r>
          </a:p>
        </p:txBody>
      </p:sp>
      <p:sp>
        <p:nvSpPr>
          <p:cNvPr id="122882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231904" y="1810733"/>
            <a:ext cx="5162872" cy="3989448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sz="1900" dirty="0"/>
              <a:t>Thomas Malthus (1766-1834)  “Essays on the Principle of Population” (1798).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900" dirty="0"/>
              <a:t>Rapporto tra popolazione e risorse alimentari (superficie coltivabile).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900" dirty="0"/>
              <a:t>La crescita</a:t>
            </a:r>
            <a:r>
              <a:rPr lang="en-US" sz="1900" dirty="0"/>
              <a:t> delle risorse è lineare, quella della popolazione geometrica (esponenziale).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900" dirty="0"/>
              <a:t>In passato, in particolare nel Medio Evo soprattutto nel XIV secolo (1316) ci furono molte carestie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900" dirty="0"/>
              <a:t>Sulla base dei dati che Malthus raccolse la popolazione risultava raddoppiarsi ogni 25 anni.</a:t>
            </a:r>
          </a:p>
        </p:txBody>
      </p:sp>
      <p:sp>
        <p:nvSpPr>
          <p:cNvPr id="122883" name="AutoShape 6"/>
          <p:cNvSpPr>
            <a:spLocks noChangeArrowheads="1"/>
          </p:cNvSpPr>
          <p:nvPr/>
        </p:nvSpPr>
        <p:spPr bwMode="auto">
          <a:xfrm>
            <a:off x="2733675" y="1981200"/>
            <a:ext cx="685800" cy="2971800"/>
          </a:xfrm>
          <a:prstGeom prst="upArrow">
            <a:avLst>
              <a:gd name="adj1" fmla="val 50000"/>
              <a:gd name="adj2" fmla="val 108333"/>
            </a:avLst>
          </a:prstGeom>
          <a:solidFill>
            <a:srgbClr val="3366FF"/>
          </a:solidFill>
          <a:ln w="2540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None/>
            </a:pPr>
            <a:endParaRPr lang="it-IT"/>
          </a:p>
        </p:txBody>
      </p:sp>
      <p:sp>
        <p:nvSpPr>
          <p:cNvPr id="122884" name="Text Box 7"/>
          <p:cNvSpPr txBox="1">
            <a:spLocks noChangeArrowheads="1"/>
          </p:cNvSpPr>
          <p:nvPr/>
        </p:nvSpPr>
        <p:spPr bwMode="auto">
          <a:xfrm>
            <a:off x="1611184" y="5037138"/>
            <a:ext cx="26068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None/>
            </a:pPr>
            <a:r>
              <a:rPr lang="en-US" sz="2000" dirty="0">
                <a:latin typeface="AvantGarde Bk BT"/>
              </a:rPr>
              <a:t>Crescita demografica</a:t>
            </a:r>
            <a:endParaRPr lang="en-US" sz="2000" dirty="0">
              <a:latin typeface="AvantGarde Bk BT"/>
            </a:endParaRPr>
          </a:p>
        </p:txBody>
      </p:sp>
      <p:sp>
        <p:nvSpPr>
          <p:cNvPr id="122885" name="AutoShape 8"/>
          <p:cNvSpPr>
            <a:spLocks noChangeArrowheads="1"/>
          </p:cNvSpPr>
          <p:nvPr/>
        </p:nvSpPr>
        <p:spPr bwMode="auto">
          <a:xfrm>
            <a:off x="4217988" y="3276600"/>
            <a:ext cx="685800" cy="1676400"/>
          </a:xfrm>
          <a:prstGeom prst="upArrow">
            <a:avLst>
              <a:gd name="adj1" fmla="val 50000"/>
              <a:gd name="adj2" fmla="val 61111"/>
            </a:avLst>
          </a:prstGeom>
          <a:solidFill>
            <a:srgbClr val="FF6600"/>
          </a:solidFill>
          <a:ln w="2540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None/>
            </a:pPr>
            <a:endParaRPr lang="it-IT"/>
          </a:p>
        </p:txBody>
      </p:sp>
      <p:sp>
        <p:nvSpPr>
          <p:cNvPr id="122886" name="Text Box 9"/>
          <p:cNvSpPr txBox="1">
            <a:spLocks noChangeArrowheads="1"/>
          </p:cNvSpPr>
          <p:nvPr/>
        </p:nvSpPr>
        <p:spPr bwMode="auto">
          <a:xfrm>
            <a:off x="3154435" y="5589240"/>
            <a:ext cx="25795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None/>
            </a:pPr>
            <a:r>
              <a:rPr lang="en-US" sz="2000" dirty="0">
                <a:latin typeface="AvantGarde Bk BT"/>
              </a:rPr>
              <a:t>Crescita</a:t>
            </a:r>
            <a:r>
              <a:rPr lang="en-US" sz="2000" dirty="0">
                <a:latin typeface="AvantGarde Bk BT"/>
              </a:rPr>
              <a:t> delle risorse</a:t>
            </a:r>
            <a:endParaRPr lang="en-US" sz="2000" dirty="0">
              <a:latin typeface="AvantGarde Bk BT"/>
            </a:endParaRPr>
          </a:p>
        </p:txBody>
      </p:sp>
      <p:sp>
        <p:nvSpPr>
          <p:cNvPr id="122887" name="Line 10"/>
          <p:cNvSpPr>
            <a:spLocks noChangeShapeType="1"/>
          </p:cNvSpPr>
          <p:nvPr/>
        </p:nvSpPr>
        <p:spPr bwMode="auto">
          <a:xfrm flipH="1">
            <a:off x="2428875" y="3276600"/>
            <a:ext cx="25146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22888" name="Line 11"/>
          <p:cNvSpPr>
            <a:spLocks noChangeShapeType="1"/>
          </p:cNvSpPr>
          <p:nvPr/>
        </p:nvSpPr>
        <p:spPr bwMode="auto">
          <a:xfrm flipH="1">
            <a:off x="2428875" y="1981200"/>
            <a:ext cx="25146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22889" name="AutoShape 12"/>
          <p:cNvSpPr>
            <a:spLocks noChangeArrowheads="1"/>
          </p:cNvSpPr>
          <p:nvPr/>
        </p:nvSpPr>
        <p:spPr bwMode="auto">
          <a:xfrm>
            <a:off x="3724275" y="2057400"/>
            <a:ext cx="457200" cy="1143000"/>
          </a:xfrm>
          <a:prstGeom prst="up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None/>
            </a:pPr>
            <a:endParaRPr lang="it-IT"/>
          </a:p>
        </p:txBody>
      </p:sp>
      <p:sp>
        <p:nvSpPr>
          <p:cNvPr id="122890" name="Text Box 13"/>
          <p:cNvSpPr txBox="1">
            <a:spLocks noChangeArrowheads="1"/>
          </p:cNvSpPr>
          <p:nvPr/>
        </p:nvSpPr>
        <p:spPr bwMode="auto">
          <a:xfrm>
            <a:off x="3997326" y="2446339"/>
            <a:ext cx="893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None/>
            </a:pPr>
            <a:r>
              <a:rPr lang="en-US" sz="2000" dirty="0">
                <a:latin typeface="AvantGarde Bk BT"/>
              </a:rPr>
              <a:t>Deficit</a:t>
            </a:r>
          </a:p>
        </p:txBody>
      </p:sp>
      <p:pic>
        <p:nvPicPr>
          <p:cNvPr id="2" name="SlidePop2_ca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85176" y="56845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21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4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85</Words>
  <Application>Microsoft Office PowerPoint</Application>
  <PresentationFormat>Widescreen</PresentationFormat>
  <Paragraphs>9</Paragraphs>
  <Slides>1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AvantGarde Bk BT</vt:lpstr>
      <vt:lpstr>Calibri</vt:lpstr>
      <vt:lpstr>Constantia</vt:lpstr>
      <vt:lpstr>Monotype Sorts</vt:lpstr>
      <vt:lpstr>Wingdings 2</vt:lpstr>
      <vt:lpstr>Equinozio</vt:lpstr>
      <vt:lpstr>La Teoria della Trappola Malthusiana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Hewlett-Packard Company</dc:creator>
  <cp:lastModifiedBy>Hewlett-Packard Company</cp:lastModifiedBy>
  <cp:revision>9</cp:revision>
  <dcterms:created xsi:type="dcterms:W3CDTF">2020-03-31T13:43:48Z</dcterms:created>
  <dcterms:modified xsi:type="dcterms:W3CDTF">2020-05-02T08:02:53Z</dcterms:modified>
  <cp:contentStatus>Finale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