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DDCE12-5184-4209-8C89-FDA197B8EADB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9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4"/>
          <p:cNvSpPr>
            <a:spLocks noChangeArrowheads="1"/>
          </p:cNvSpPr>
          <p:nvPr/>
        </p:nvSpPr>
        <p:spPr bwMode="auto">
          <a:xfrm>
            <a:off x="3048000" y="5715000"/>
            <a:ext cx="25146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43011" name="Rectangle 23"/>
          <p:cNvSpPr>
            <a:spLocks noChangeArrowheads="1"/>
          </p:cNvSpPr>
          <p:nvPr/>
        </p:nvSpPr>
        <p:spPr bwMode="auto">
          <a:xfrm>
            <a:off x="3048000" y="3581400"/>
            <a:ext cx="2514600" cy="205740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43012" name="Rectangle 22"/>
          <p:cNvSpPr>
            <a:spLocks noChangeArrowheads="1"/>
          </p:cNvSpPr>
          <p:nvPr/>
        </p:nvSpPr>
        <p:spPr bwMode="auto">
          <a:xfrm>
            <a:off x="3048000" y="1447800"/>
            <a:ext cx="2514600" cy="205740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123909" name="Content Placeholder 1" descr="Rectangle: Click to edit Master text styles&#10;Second level&#10;Third level&#10;Fourth level&#10;Fifth level"/>
          <p:cNvSpPr>
            <a:spLocks noGrp="1"/>
          </p:cNvSpPr>
          <p:nvPr>
            <p:ph sz="half" idx="4294967295"/>
          </p:nvPr>
        </p:nvSpPr>
        <p:spPr>
          <a:xfrm>
            <a:off x="6862731" y="1685698"/>
            <a:ext cx="4244280" cy="452596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/>
              <a:t>“</a:t>
            </a:r>
            <a:r>
              <a:rPr lang="en-US" sz="2000" b="1" dirty="0"/>
              <a:t>Teoria della pressione creativa</a:t>
            </a:r>
            <a:r>
              <a:rPr lang="en-US" sz="2000" b="1" dirty="0" smtClean="0"/>
              <a:t>”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b="1" dirty="0"/>
          </a:p>
          <a:p>
            <a:pPr lvl="1" eaLnBrk="1" hangingPunct="1">
              <a:lnSpc>
                <a:spcPct val="90000"/>
              </a:lnSpc>
            </a:pPr>
            <a:r>
              <a:rPr lang="en-US" sz="1700" dirty="0"/>
              <a:t>Visione opposta a quella malthusiana.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700" dirty="0"/>
              <a:t>Spesso denominata il punto di vista ottimistico dell’economia.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700" dirty="0"/>
              <a:t>“Atteggiamento” emerso nei primi anni Sessanta.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700" dirty="0"/>
              <a:t>La crescita demografica</a:t>
            </a:r>
            <a:r>
              <a:rPr lang="en-US" sz="1700" dirty="0"/>
              <a:t> è correlata positivamente con la </a:t>
            </a:r>
            <a:r>
              <a:rPr lang="en-US" sz="1700" dirty="0"/>
              <a:t>crescita</a:t>
            </a:r>
            <a:r>
              <a:rPr lang="en-US" sz="1700" dirty="0"/>
              <a:t> economica (Keyenes, aspetto ideologico)grazie alla creatività umana e al suo potenziale di innovazione.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700" dirty="0"/>
              <a:t>“La necessità aguzza l’ingengo””.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700" dirty="0"/>
              <a:t>Se al contrario </a:t>
            </a:r>
            <a:r>
              <a:rPr lang="en-US" sz="1700" dirty="0"/>
              <a:t>si</a:t>
            </a:r>
            <a:r>
              <a:rPr lang="en-US" sz="1700" dirty="0"/>
              <a:t> osserva scarsità di risorse o degrado, questo è un segnale di fallimento del mercato.</a:t>
            </a:r>
          </a:p>
          <a:p>
            <a:pPr lvl="1" eaLnBrk="1" hangingPunct="1">
              <a:lnSpc>
                <a:spcPct val="90000"/>
              </a:lnSpc>
            </a:pPr>
            <a:endParaRPr lang="en-US" sz="1700" dirty="0"/>
          </a:p>
        </p:txBody>
      </p:sp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3124200" y="1628775"/>
            <a:ext cx="2286000" cy="609600"/>
          </a:xfrm>
          <a:prstGeom prst="rect">
            <a:avLst/>
          </a:prstGeom>
          <a:solidFill>
            <a:srgbClr val="CCFFCC"/>
          </a:solidFill>
          <a:ln w="25400">
            <a:solidFill>
              <a:srgbClr val="80808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lang="en-US" b="1" dirty="0">
                <a:latin typeface="Arial Narrow" pitchFamily="34" charset="0"/>
              </a:rPr>
              <a:t>Crescita demografica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43016" name="Rectangle 12"/>
          <p:cNvSpPr>
            <a:spLocks noChangeArrowheads="1"/>
          </p:cNvSpPr>
          <p:nvPr/>
        </p:nvSpPr>
        <p:spPr bwMode="auto">
          <a:xfrm>
            <a:off x="3200400" y="2590800"/>
            <a:ext cx="2133600" cy="685800"/>
          </a:xfrm>
          <a:prstGeom prst="rect">
            <a:avLst/>
          </a:prstGeom>
          <a:solidFill>
            <a:srgbClr val="CCFFCC"/>
          </a:solidFill>
          <a:ln w="25400">
            <a:solidFill>
              <a:srgbClr val="80808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lang="en-US" sz="1600" b="1" dirty="0">
                <a:latin typeface="Arial Narrow" pitchFamily="34" charset="0"/>
              </a:rPr>
              <a:t>Maggiore pressione sulle risorse</a:t>
            </a:r>
            <a:endParaRPr lang="en-US" sz="1600" b="1" dirty="0">
              <a:latin typeface="Arial Narrow" pitchFamily="34" charset="0"/>
            </a:endParaRPr>
          </a:p>
        </p:txBody>
      </p:sp>
      <p:sp>
        <p:nvSpPr>
          <p:cNvPr id="43017" name="Rectangle 13"/>
          <p:cNvSpPr>
            <a:spLocks noChangeArrowheads="1"/>
          </p:cNvSpPr>
          <p:nvPr/>
        </p:nvSpPr>
        <p:spPr bwMode="auto">
          <a:xfrm>
            <a:off x="3124200" y="3733800"/>
            <a:ext cx="2286000" cy="762000"/>
          </a:xfrm>
          <a:prstGeom prst="rect">
            <a:avLst/>
          </a:prstGeom>
          <a:solidFill>
            <a:srgbClr val="99CCFF"/>
          </a:solidFill>
          <a:ln w="25400">
            <a:solidFill>
              <a:srgbClr val="80808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lang="en-US" sz="1600" b="1" dirty="0">
                <a:latin typeface="Arial Narrow" pitchFamily="34" charset="0"/>
              </a:rPr>
              <a:t>Necessità di aumentare al produttività</a:t>
            </a:r>
            <a:endParaRPr lang="en-US" sz="1600" b="1" dirty="0">
              <a:latin typeface="Arial Narrow" pitchFamily="34" charset="0"/>
            </a:endParaRPr>
          </a:p>
        </p:txBody>
      </p:sp>
      <p:sp>
        <p:nvSpPr>
          <p:cNvPr id="43018" name="Rectangle 14"/>
          <p:cNvSpPr>
            <a:spLocks noChangeArrowheads="1"/>
          </p:cNvSpPr>
          <p:nvPr/>
        </p:nvSpPr>
        <p:spPr bwMode="auto">
          <a:xfrm>
            <a:off x="3200400" y="4887914"/>
            <a:ext cx="2133600" cy="522287"/>
          </a:xfrm>
          <a:prstGeom prst="rect">
            <a:avLst/>
          </a:prstGeom>
          <a:solidFill>
            <a:srgbClr val="99CCFF"/>
          </a:solidFill>
          <a:ln w="25400">
            <a:solidFill>
              <a:srgbClr val="80808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lang="en-US" b="1" dirty="0">
                <a:latin typeface="Arial Narrow" pitchFamily="34" charset="0"/>
              </a:rPr>
              <a:t>Innovazione</a:t>
            </a:r>
            <a:endParaRPr lang="en-US" b="1" dirty="0">
              <a:latin typeface="Arial Narrow" pitchFamily="34" charset="0"/>
            </a:endParaRPr>
          </a:p>
        </p:txBody>
      </p:sp>
      <p:cxnSp>
        <p:nvCxnSpPr>
          <p:cNvPr id="123914" name="AutoShape 15"/>
          <p:cNvCxnSpPr>
            <a:cxnSpLocks noChangeShapeType="1"/>
            <a:stCxn id="43015" idx="2"/>
            <a:endCxn id="43016" idx="0"/>
          </p:cNvCxnSpPr>
          <p:nvPr/>
        </p:nvCxnSpPr>
        <p:spPr bwMode="auto">
          <a:xfrm>
            <a:off x="4267200" y="2238376"/>
            <a:ext cx="0" cy="3524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3915" name="AutoShape 16"/>
          <p:cNvCxnSpPr>
            <a:cxnSpLocks noChangeShapeType="1"/>
            <a:stCxn id="43016" idx="2"/>
            <a:endCxn id="43017" idx="0"/>
          </p:cNvCxnSpPr>
          <p:nvPr/>
        </p:nvCxnSpPr>
        <p:spPr bwMode="auto">
          <a:xfrm>
            <a:off x="4267200" y="3289300"/>
            <a:ext cx="0" cy="4318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3916" name="AutoShape 17"/>
          <p:cNvCxnSpPr>
            <a:cxnSpLocks noChangeShapeType="1"/>
            <a:stCxn id="43017" idx="2"/>
            <a:endCxn id="43018" idx="0"/>
          </p:cNvCxnSpPr>
          <p:nvPr/>
        </p:nvCxnSpPr>
        <p:spPr bwMode="auto">
          <a:xfrm>
            <a:off x="4267200" y="4495801"/>
            <a:ext cx="0" cy="3921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3917" name="AutoShape 18"/>
          <p:cNvCxnSpPr>
            <a:cxnSpLocks noChangeShapeType="1"/>
            <a:stCxn id="43018" idx="2"/>
            <a:endCxn id="43023" idx="0"/>
          </p:cNvCxnSpPr>
          <p:nvPr/>
        </p:nvCxnSpPr>
        <p:spPr bwMode="auto">
          <a:xfrm flipH="1">
            <a:off x="4267200" y="5410200"/>
            <a:ext cx="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3023" name="Rectangle 19"/>
          <p:cNvSpPr>
            <a:spLocks noChangeArrowheads="1"/>
          </p:cNvSpPr>
          <p:nvPr/>
        </p:nvSpPr>
        <p:spPr bwMode="auto">
          <a:xfrm>
            <a:off x="3124200" y="5867400"/>
            <a:ext cx="2286000" cy="522288"/>
          </a:xfrm>
          <a:prstGeom prst="rect">
            <a:avLst/>
          </a:prstGeom>
          <a:solidFill>
            <a:srgbClr val="FFCC00"/>
          </a:solidFill>
          <a:ln w="25400">
            <a:solidFill>
              <a:srgbClr val="80808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lang="en-US" b="1" dirty="0">
                <a:latin typeface="Arial Narrow" pitchFamily="34" charset="0"/>
              </a:rPr>
              <a:t>Crescita</a:t>
            </a:r>
            <a:r>
              <a:rPr lang="en-US" b="1" dirty="0">
                <a:latin typeface="Arial Narrow" pitchFamily="34" charset="0"/>
              </a:rPr>
              <a:t> della produttività</a:t>
            </a:r>
            <a:endParaRPr lang="en-US" b="1" dirty="0">
              <a:latin typeface="Arial Narrow" pitchFamily="34" charset="0"/>
            </a:endParaRPr>
          </a:p>
        </p:txBody>
      </p:sp>
      <p:cxnSp>
        <p:nvCxnSpPr>
          <p:cNvPr id="123919" name="AutoShape 21"/>
          <p:cNvCxnSpPr>
            <a:cxnSpLocks noChangeShapeType="1"/>
            <a:stCxn id="43023" idx="1"/>
            <a:endCxn id="43015" idx="1"/>
          </p:cNvCxnSpPr>
          <p:nvPr/>
        </p:nvCxnSpPr>
        <p:spPr bwMode="auto">
          <a:xfrm rot="10800000">
            <a:off x="3124200" y="1933576"/>
            <a:ext cx="12700" cy="4195763"/>
          </a:xfrm>
          <a:prstGeom prst="bentConnector3">
            <a:avLst>
              <a:gd name="adj1" fmla="val 1800000"/>
            </a:avLst>
          </a:prstGeom>
          <a:noFill/>
          <a:ln w="38100">
            <a:solidFill>
              <a:schemeClr val="tx1"/>
            </a:solidFill>
            <a:prstDash val="dash"/>
            <a:miter lim="800000"/>
            <a:headEnd/>
            <a:tailEnd type="triangle" w="med" len="med"/>
          </a:ln>
        </p:spPr>
      </p:cxnSp>
      <p:sp>
        <p:nvSpPr>
          <p:cNvPr id="123920" name="Text Box 25"/>
          <p:cNvSpPr txBox="1">
            <a:spLocks noChangeArrowheads="1"/>
          </p:cNvSpPr>
          <p:nvPr/>
        </p:nvSpPr>
        <p:spPr bwMode="auto">
          <a:xfrm>
            <a:off x="2514600" y="3665538"/>
            <a:ext cx="338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lang="en-US" sz="2400" b="1">
                <a:latin typeface="Arial Narrow" pitchFamily="34" charset="0"/>
              </a:rPr>
              <a:t>?</a:t>
            </a:r>
          </a:p>
        </p:txBody>
      </p:sp>
      <p:sp>
        <p:nvSpPr>
          <p:cNvPr id="123921" name="Text Box 26"/>
          <p:cNvSpPr txBox="1">
            <a:spLocks noChangeArrowheads="1"/>
          </p:cNvSpPr>
          <p:nvPr/>
        </p:nvSpPr>
        <p:spPr bwMode="auto">
          <a:xfrm rot="-5400000">
            <a:off x="5195758" y="2283589"/>
            <a:ext cx="11432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lang="en-US" sz="2000" b="1" dirty="0">
                <a:latin typeface="Arial Narrow" pitchFamily="34" charset="0"/>
              </a:rPr>
              <a:t>Problema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23922" name="Text Box 27"/>
          <p:cNvSpPr txBox="1">
            <a:spLocks noChangeArrowheads="1"/>
          </p:cNvSpPr>
          <p:nvPr/>
        </p:nvSpPr>
        <p:spPr bwMode="auto">
          <a:xfrm rot="-5400000">
            <a:off x="5178927" y="4460845"/>
            <a:ext cx="1176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lang="en-US" sz="2000" b="1" dirty="0">
                <a:latin typeface="Arial Narrow" pitchFamily="34" charset="0"/>
              </a:rPr>
              <a:t>Soluzione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23923" name="Text Box 28"/>
          <p:cNvSpPr txBox="1">
            <a:spLocks noChangeArrowheads="1"/>
          </p:cNvSpPr>
          <p:nvPr/>
        </p:nvSpPr>
        <p:spPr bwMode="auto">
          <a:xfrm rot="-5400000">
            <a:off x="5225412" y="5866577"/>
            <a:ext cx="10839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</a:pPr>
            <a:r>
              <a:rPr lang="en-US" sz="2000" b="1" dirty="0">
                <a:latin typeface="Arial Narrow" pitchFamily="34" charset="0"/>
              </a:rPr>
              <a:t>Risultato</a:t>
            </a:r>
            <a:endParaRPr lang="en-US" sz="2000" b="1" dirty="0">
              <a:latin typeface="Arial Narrow" pitchFamily="34" charset="0"/>
            </a:endParaRPr>
          </a:p>
        </p:txBody>
      </p:sp>
      <p:pic>
        <p:nvPicPr>
          <p:cNvPr id="2" name="SlidePop3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4240" y="606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6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101</Words>
  <Application>Microsoft Office PowerPoint</Application>
  <PresentationFormat>Widescreen</PresentationFormat>
  <Paragraphs>18</Paragraphs>
  <Slides>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8" baseType="lpstr">
      <vt:lpstr>Arial</vt:lpstr>
      <vt:lpstr>Arial Narrow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11</cp:revision>
  <dcterms:created xsi:type="dcterms:W3CDTF">2020-03-31T13:43:48Z</dcterms:created>
  <dcterms:modified xsi:type="dcterms:W3CDTF">2020-05-02T08:29:42Z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