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36" r:id="rId2"/>
    <p:sldId id="434" r:id="rId3"/>
    <p:sldId id="437" r:id="rId4"/>
    <p:sldId id="435" r:id="rId5"/>
    <p:sldId id="390" r:id="rId6"/>
    <p:sldId id="438" r:id="rId7"/>
    <p:sldId id="391" r:id="rId8"/>
    <p:sldId id="392" r:id="rId9"/>
    <p:sldId id="393" r:id="rId10"/>
    <p:sldId id="394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30261"/>
            <a:ext cx="7958667" cy="59810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6"/>
    </mc:Choice>
    <mc:Fallback xmlns="">
      <p:transition spd="slow" advTm="2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04COS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341438"/>
            <a:ext cx="7200900" cy="525621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981326" y="138114"/>
            <a:ext cx="64738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Foro di Cosa, </a:t>
            </a:r>
            <a:r>
              <a:rPr lang="it-IT" altLang="it-IT" sz="2400" b="1">
                <a:latin typeface="Times New Roman" panose="02020603050405020304" pitchFamily="18" charset="0"/>
              </a:rPr>
              <a:t>intorno alla metà del II sec. a.C.</a:t>
            </a:r>
            <a:endParaRPr lang="it-IT" altLang="it-IT" sz="2800" b="1">
              <a:latin typeface="Times New Roman" panose="02020603050405020304" pitchFamily="18" charset="0"/>
            </a:endParaRP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Pianta generale ricostruttiva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8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38"/>
    </mc:Choice>
    <mc:Fallback xmlns="">
      <p:transition spd="slow" advTm="19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gentina- tempio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79" y="358228"/>
            <a:ext cx="7456487" cy="559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474508" y="6127221"/>
            <a:ext cx="404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Largo Argentina, area sacra: tempio 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0"/>
    </mc:Choice>
    <mc:Fallback xmlns="">
      <p:transition spd="slow" advTm="23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8" y="372995"/>
            <a:ext cx="8178594" cy="6146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1"/>
    </mc:Choice>
    <mc:Fallback xmlns="">
      <p:transition spd="slow" advTm="2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gentina-tempio 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09" y="137584"/>
            <a:ext cx="8206316" cy="615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954992" y="6426200"/>
            <a:ext cx="404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Largo Argentina, area sacra: tempio B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0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5"/>
    </mc:Choice>
    <mc:Fallback xmlns="">
      <p:transition spd="slow" advTm="2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0" y="132837"/>
            <a:ext cx="8310879" cy="65127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05"/>
    </mc:Choice>
    <mc:Fallback xmlns="">
      <p:transition spd="slow" advTm="184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774826" y="1568451"/>
            <a:ext cx="8569325" cy="34147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r>
              <a:rPr lang="en-GB" altLang="it-IT" sz="2000" b="1" dirty="0" err="1">
                <a:latin typeface="Times New Roman" panose="02020603050405020304" pitchFamily="18" charset="0"/>
              </a:rPr>
              <a:t>Vitruvio</a:t>
            </a:r>
            <a:r>
              <a:rPr lang="en-GB" altLang="it-IT" sz="2000" b="1" dirty="0">
                <a:latin typeface="Times New Roman" panose="02020603050405020304" pitchFamily="18" charset="0"/>
              </a:rPr>
              <a:t>,</a:t>
            </a:r>
            <a:r>
              <a:rPr lang="en-GB" altLang="it-IT" i="1" dirty="0">
                <a:latin typeface="Times New Roman" panose="02020603050405020304" pitchFamily="18" charset="0"/>
              </a:rPr>
              <a:t> </a:t>
            </a:r>
            <a:r>
              <a:rPr lang="en-GB" altLang="it-IT" b="1" i="1" dirty="0">
                <a:latin typeface="Times New Roman" panose="02020603050405020304" pitchFamily="18" charset="0"/>
              </a:rPr>
              <a:t>De </a:t>
            </a:r>
            <a:r>
              <a:rPr lang="en-GB" altLang="it-IT" b="1" i="1" dirty="0" err="1">
                <a:latin typeface="Times New Roman" panose="02020603050405020304" pitchFamily="18" charset="0"/>
              </a:rPr>
              <a:t>architectura</a:t>
            </a:r>
            <a:r>
              <a:rPr lang="en-GB" altLang="it-IT" i="1" dirty="0">
                <a:latin typeface="Times New Roman" panose="02020603050405020304" pitchFamily="18" charset="0"/>
              </a:rPr>
              <a:t> </a:t>
            </a:r>
            <a:r>
              <a:rPr lang="en-GB" altLang="it-IT" b="1" dirty="0">
                <a:latin typeface="Times New Roman" panose="02020603050405020304" pitchFamily="18" charset="0"/>
              </a:rPr>
              <a:t>I, 7, 1:</a:t>
            </a:r>
          </a:p>
          <a:p>
            <a:endParaRPr lang="it-IT" altLang="it-IT" dirty="0">
              <a:latin typeface="Times New Roman" panose="02020603050405020304" pitchFamily="18" charset="0"/>
            </a:endParaRPr>
          </a:p>
          <a:p>
            <a:r>
              <a:rPr lang="en-GB" altLang="it-IT" sz="2000" b="1" dirty="0">
                <a:latin typeface="Times New Roman" panose="02020603050405020304" pitchFamily="18" charset="0"/>
              </a:rPr>
              <a:t>“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Divisis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angiportis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et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plateis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constitutis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arearum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electio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ad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opportunitatem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et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usum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communem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civitatis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est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explicanda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aedibus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sacris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foro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reliquisque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locis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 </a:t>
            </a:r>
            <a:r>
              <a:rPr lang="en-GB" altLang="it-IT" sz="2000" b="1" i="1" dirty="0" err="1">
                <a:latin typeface="Times New Roman" panose="02020603050405020304" pitchFamily="18" charset="0"/>
              </a:rPr>
              <a:t>communibus</a:t>
            </a:r>
            <a:r>
              <a:rPr lang="en-GB" altLang="it-IT" sz="2000" b="1" i="1" dirty="0">
                <a:latin typeface="Times New Roman" panose="02020603050405020304" pitchFamily="18" charset="0"/>
              </a:rPr>
              <a:t>.”</a:t>
            </a:r>
          </a:p>
          <a:p>
            <a:endParaRPr lang="en-GB" altLang="it-IT" sz="2000" b="1" i="1" dirty="0">
              <a:latin typeface="Times New Roman" panose="02020603050405020304" pitchFamily="18" charset="0"/>
            </a:endParaRPr>
          </a:p>
          <a:p>
            <a:endParaRPr lang="it-IT" altLang="it-IT" sz="2000" b="1" dirty="0">
              <a:latin typeface="Times New Roman" panose="02020603050405020304" pitchFamily="18" charset="0"/>
            </a:endParaRPr>
          </a:p>
          <a:p>
            <a:r>
              <a:rPr lang="it-IT" altLang="it-IT" sz="2000" b="1" dirty="0">
                <a:latin typeface="Times New Roman" panose="02020603050405020304" pitchFamily="18" charset="0"/>
              </a:rPr>
              <a:t>“Una volta stabilita la ripartizione dei vicoli e la collocazione delle strade principali, è il momento di trattare la scelta delle aree da destinare agli edifici sacri, al foro e agli altri luoghi pubblici, in funzione della convenienza e delle esigenze generali della cittadinanza.”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52"/>
    </mc:Choice>
    <mc:Fallback xmlns="">
      <p:transition spd="slow" advTm="32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3" name="Group 11"/>
          <p:cNvGrpSpPr>
            <a:grpSpLocks/>
          </p:cNvGrpSpPr>
          <p:nvPr/>
        </p:nvGrpSpPr>
        <p:grpSpPr bwMode="auto">
          <a:xfrm>
            <a:off x="1774825" y="260351"/>
            <a:ext cx="8280400" cy="5903913"/>
            <a:chOff x="249" y="165"/>
            <a:chExt cx="5216" cy="3719"/>
          </a:xfrm>
        </p:grpSpPr>
        <p:pic>
          <p:nvPicPr>
            <p:cNvPr id="18436" name="Picture 4" descr="03ALBAFUC1"/>
            <p:cNvPicPr>
              <a:picLocks noChangeAspect="1" noChangeArrowheads="1"/>
            </p:cNvPicPr>
            <p:nvPr/>
          </p:nvPicPr>
          <p:blipFill>
            <a:blip r:embed="rId4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434"/>
              <a:ext cx="5216" cy="245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1986" y="165"/>
              <a:ext cx="2115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2800" b="1">
                  <a:latin typeface="Times New Roman" panose="02020603050405020304" pitchFamily="18" charset="0"/>
                </a:rPr>
                <a:t>Foro di Alba Fucens</a:t>
              </a:r>
              <a:r>
                <a:rPr lang="it-IT" altLang="it-IT" sz="2400" b="1">
                  <a:latin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it-IT" altLang="it-IT" sz="2400" b="1">
                  <a:latin typeface="Times New Roman" panose="02020603050405020304" pitchFamily="18" charset="0"/>
                </a:rPr>
                <a:t>Pianta d’insieme</a:t>
              </a:r>
            </a:p>
            <a:p>
              <a:pPr algn="ctr"/>
              <a:r>
                <a:rPr lang="it-IT" altLang="it-IT" sz="2400" b="1">
                  <a:latin typeface="Times New Roman" panose="02020603050405020304" pitchFamily="18" charset="0"/>
                </a:rPr>
                <a:t>(da Mertens 1981)</a:t>
              </a:r>
            </a:p>
          </p:txBody>
        </p:sp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>
              <a:off x="3560" y="3521"/>
              <a:ext cx="7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b="1">
                  <a:latin typeface="Times New Roman" panose="02020603050405020304" pitchFamily="18" charset="0"/>
                </a:rPr>
                <a:t>comitium</a:t>
              </a:r>
            </a:p>
          </p:txBody>
        </p:sp>
        <p:sp>
          <p:nvSpPr>
            <p:cNvPr id="18440" name="AutoShape 8"/>
            <p:cNvSpPr>
              <a:spLocks noChangeArrowheads="1"/>
            </p:cNvSpPr>
            <p:nvPr/>
          </p:nvSpPr>
          <p:spPr bwMode="auto">
            <a:xfrm rot="2944576">
              <a:off x="4524" y="2842"/>
              <a:ext cx="111" cy="907"/>
            </a:xfrm>
            <a:prstGeom prst="upArrow">
              <a:avLst>
                <a:gd name="adj1" fmla="val 50000"/>
                <a:gd name="adj2" fmla="val 204279"/>
              </a:avLst>
            </a:prstGeom>
            <a:solidFill>
              <a:srgbClr val="F3422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31"/>
    </mc:Choice>
    <mc:Fallback xmlns="">
      <p:transition spd="slow" advTm="4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1670538" y="425085"/>
            <a:ext cx="9253660" cy="6116392"/>
            <a:chOff x="158" y="301"/>
            <a:chExt cx="5420" cy="3525"/>
          </a:xfrm>
        </p:grpSpPr>
        <p:pic>
          <p:nvPicPr>
            <p:cNvPr id="17412" name="Picture 4" descr="01COSA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389"/>
              <a:ext cx="5420" cy="243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3" name="Text Box 5"/>
            <p:cNvSpPr txBox="1">
              <a:spLocks noChangeArrowheads="1"/>
            </p:cNvSpPr>
            <p:nvPr/>
          </p:nvSpPr>
          <p:spPr bwMode="auto">
            <a:xfrm>
              <a:off x="1228" y="301"/>
              <a:ext cx="3244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6993903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2800" b="1">
                  <a:latin typeface="Times New Roman" panose="02020603050405020304" pitchFamily="18" charset="0"/>
                </a:rPr>
                <a:t>Foro di Cosa </a:t>
              </a:r>
            </a:p>
            <a:p>
              <a:pPr algn="ctr"/>
              <a:r>
                <a:rPr lang="it-IT" altLang="it-IT" sz="2400" b="1">
                  <a:latin typeface="Times New Roman" panose="02020603050405020304" pitchFamily="18" charset="0"/>
                </a:rPr>
                <a:t>Pianta della fase iniziale (III sec. a.C.)</a:t>
              </a:r>
            </a:p>
            <a:p>
              <a:pPr algn="ctr"/>
              <a:r>
                <a:rPr lang="it-IT" altLang="it-IT" sz="2400" b="1">
                  <a:latin typeface="Times New Roman" panose="02020603050405020304" pitchFamily="18" charset="0"/>
                </a:rPr>
                <a:t>(da Brown 1993)</a:t>
              </a:r>
            </a:p>
          </p:txBody>
        </p:sp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1837" y="1706"/>
              <a:ext cx="7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b="1">
                  <a:latin typeface="Times New Roman" panose="02020603050405020304" pitchFamily="18" charset="0"/>
                </a:rPr>
                <a:t>comitium</a:t>
              </a:r>
            </a:p>
          </p:txBody>
        </p:sp>
        <p:sp>
          <p:nvSpPr>
            <p:cNvPr id="17415" name="AutoShape 7"/>
            <p:cNvSpPr>
              <a:spLocks noChangeArrowheads="1"/>
            </p:cNvSpPr>
            <p:nvPr/>
          </p:nvSpPr>
          <p:spPr bwMode="auto">
            <a:xfrm>
              <a:off x="2562" y="1752"/>
              <a:ext cx="726" cy="136"/>
            </a:xfrm>
            <a:prstGeom prst="rightArrow">
              <a:avLst>
                <a:gd name="adj1" fmla="val 50000"/>
                <a:gd name="adj2" fmla="val 133456"/>
              </a:avLst>
            </a:prstGeom>
            <a:solidFill>
              <a:srgbClr val="F3422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79"/>
    </mc:Choice>
    <mc:Fallback xmlns="">
      <p:transition spd="slow" advTm="2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1318847" y="211379"/>
            <a:ext cx="9080868" cy="6453186"/>
            <a:chOff x="113" y="255"/>
            <a:chExt cx="5478" cy="3765"/>
          </a:xfrm>
        </p:grpSpPr>
        <p:pic>
          <p:nvPicPr>
            <p:cNvPr id="19460" name="Picture 4" descr="05PAESTUM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55"/>
              <a:ext cx="3855" cy="37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4105" y="664"/>
              <a:ext cx="1486" cy="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2800" b="1">
                  <a:latin typeface="Times New Roman" panose="02020603050405020304" pitchFamily="18" charset="0"/>
                </a:rPr>
                <a:t>Foro </a:t>
              </a:r>
            </a:p>
            <a:p>
              <a:pPr algn="ctr"/>
              <a:r>
                <a:rPr lang="it-IT" altLang="it-IT" sz="2800" b="1">
                  <a:latin typeface="Times New Roman" panose="02020603050405020304" pitchFamily="18" charset="0"/>
                </a:rPr>
                <a:t>di Paestum</a:t>
              </a:r>
              <a:endParaRPr lang="it-IT" altLang="it-IT" sz="2800">
                <a:latin typeface="Times New Roman" panose="02020603050405020304" pitchFamily="18" charset="0"/>
              </a:endParaRPr>
            </a:p>
            <a:p>
              <a:pPr algn="ctr"/>
              <a:endParaRPr lang="it-IT" altLang="it-IT" sz="2800">
                <a:latin typeface="Times New Roman" panose="02020603050405020304" pitchFamily="18" charset="0"/>
              </a:endParaRPr>
            </a:p>
            <a:p>
              <a:pPr algn="ctr"/>
              <a:r>
                <a:rPr lang="it-IT" altLang="it-IT" sz="2400" b="1">
                  <a:latin typeface="Times New Roman" panose="02020603050405020304" pitchFamily="18" charset="0"/>
                </a:rPr>
                <a:t>Pianta d’insieme</a:t>
              </a:r>
            </a:p>
            <a:p>
              <a:pPr algn="ctr"/>
              <a:r>
                <a:rPr lang="it-IT" altLang="it-IT" sz="2400" b="1">
                  <a:latin typeface="Times New Roman" panose="02020603050405020304" pitchFamily="18" charset="0"/>
                </a:rPr>
                <a:t>(da Greco 1987)</a:t>
              </a:r>
            </a:p>
          </p:txBody>
        </p:sp>
        <p:sp>
          <p:nvSpPr>
            <p:cNvPr id="19462" name="Text Box 6"/>
            <p:cNvSpPr txBox="1">
              <a:spLocks noChangeArrowheads="1"/>
            </p:cNvSpPr>
            <p:nvPr/>
          </p:nvSpPr>
          <p:spPr bwMode="auto">
            <a:xfrm>
              <a:off x="113" y="346"/>
              <a:ext cx="70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b="1">
                  <a:latin typeface="Times New Roman" panose="02020603050405020304" pitchFamily="18" charset="0"/>
                </a:rPr>
                <a:t>comitium</a:t>
              </a:r>
            </a:p>
          </p:txBody>
        </p:sp>
        <p:sp>
          <p:nvSpPr>
            <p:cNvPr id="19463" name="AutoShape 7"/>
            <p:cNvSpPr>
              <a:spLocks noChangeArrowheads="1"/>
            </p:cNvSpPr>
            <p:nvPr/>
          </p:nvSpPr>
          <p:spPr bwMode="auto">
            <a:xfrm rot="14051838">
              <a:off x="349" y="857"/>
              <a:ext cx="766" cy="134"/>
            </a:xfrm>
            <a:prstGeom prst="leftArrow">
              <a:avLst>
                <a:gd name="adj1" fmla="val 50000"/>
                <a:gd name="adj2" fmla="val 142910"/>
              </a:avLst>
            </a:prstGeom>
            <a:solidFill>
              <a:srgbClr val="F3422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3"/>
    </mc:Choice>
    <mc:Fallback xmlns="">
      <p:transition spd="slow" advTm="39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156</Words>
  <Application>Microsoft Office PowerPoint</Application>
  <PresentationFormat>Widescreen</PresentationFormat>
  <Paragraphs>24</Paragraphs>
  <Slides>10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163</cp:revision>
  <dcterms:created xsi:type="dcterms:W3CDTF">2020-03-20T16:21:27Z</dcterms:created>
  <dcterms:modified xsi:type="dcterms:W3CDTF">2020-05-04T16:02:34Z</dcterms:modified>
</cp:coreProperties>
</file>