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5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A407CC-1D9E-4E84-99D8-929CD71CBD2F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07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7C1A0-95A5-400D-91E1-C92A92457D1B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5375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0D6F5-3693-4E35-992A-34853DD642DB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504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86228-7A8D-480B-B62B-8BA4EF476A7A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188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1.bin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06POMP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3376"/>
            <a:ext cx="5976938" cy="59039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889876" y="1003300"/>
            <a:ext cx="24352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Pompei</a:t>
            </a:r>
          </a:p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d’insieme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del Foro</a:t>
            </a:r>
            <a:endParaRPr lang="it-IT" altLang="it-IT" sz="2000" b="1">
              <a:latin typeface="Times New Roman" panose="02020603050405020304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367213" y="1820864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908300" y="4722814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275138" y="5083176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967663" y="3933826"/>
            <a:ext cx="2260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latin typeface="Times New Roman" panose="02020603050405020304" pitchFamily="18" charset="0"/>
              </a:rPr>
              <a:t>1. Tempio</a:t>
            </a:r>
          </a:p>
          <a:p>
            <a:r>
              <a:rPr lang="it-IT" altLang="it-IT" sz="2000" b="1">
                <a:latin typeface="Times New Roman" panose="02020603050405020304" pitchFamily="18" charset="0"/>
              </a:rPr>
              <a:t>2. Basilica</a:t>
            </a:r>
          </a:p>
          <a:p>
            <a:r>
              <a:rPr lang="it-IT" altLang="it-IT" sz="2000" b="1">
                <a:latin typeface="Times New Roman" panose="02020603050405020304" pitchFamily="18" charset="0"/>
              </a:rPr>
              <a:t>3. Uffici municipali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7"/>
    </mc:Choice>
    <mc:Fallback xmlns="">
      <p:transition spd="slow" advTm="3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ro  Augu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86" y="1249650"/>
            <a:ext cx="9350374" cy="526926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66988" y="188914"/>
            <a:ext cx="7129462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Augusto. Veduta ricostruttiva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(realizzazione Inklink)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3"/>
    </mc:Choice>
    <mc:Fallback xmlns="">
      <p:transition spd="slow" advTm="1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68414"/>
            <a:ext cx="7200900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40013" y="0"/>
            <a:ext cx="655161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Augusto</a:t>
            </a:r>
            <a:r>
              <a:rPr lang="it-IT" altLang="it-IT" sz="2800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Veduta ricostruttiva del portico meridionale</a:t>
            </a:r>
            <a:r>
              <a:rPr lang="it-IT" alt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(da Ungaro 2002)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4"/>
    </mc:Choice>
    <mc:Fallback xmlns="">
      <p:transition spd="slow" advTm="2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icostruzione esed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23976"/>
            <a:ext cx="7127875" cy="53514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79650" y="1"/>
            <a:ext cx="7920038" cy="111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it-IT" altLang="it-IT" sz="2800" b="1">
                <a:latin typeface="Times New Roman" panose="02020603050405020304" pitchFamily="18" charset="0"/>
              </a:rPr>
              <a:t>Foro di Augusto</a:t>
            </a:r>
            <a:r>
              <a:rPr lang="it-IT" altLang="it-IT" sz="2800">
                <a:latin typeface="Times New Roman" panose="02020603050405020304" pitchFamily="18" charset="0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Veduta ricostruttiva del portico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e dell’esedra orientale (da Ungaro 2002)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1"/>
    </mc:Choice>
    <mc:Fallback xmlns="">
      <p:transition spd="slow" advTm="3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8328025" y="6092826"/>
            <a:ext cx="21590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8328025" y="6021389"/>
            <a:ext cx="215900" cy="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0" y="188913"/>
            <a:ext cx="9144000" cy="120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Foro di Augusto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it-IT" altLang="it-IT" sz="2000" b="1">
                <a:latin typeface="Times New Roman" panose="02020603050405020304" pitchFamily="18" charset="0"/>
              </a:rPr>
              <a:t>Ipotesi di localizzazione dei luoghi dell’amministrazione della giustizia</a:t>
            </a:r>
            <a:r>
              <a:rPr lang="it-IT" altLang="it-IT" sz="2400" b="1">
                <a:latin typeface="Times New Roman" panose="02020603050405020304" pitchFamily="18" charset="0"/>
              </a:rPr>
              <a:t>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it-IT" altLang="it-IT" sz="2000" b="1">
                <a:latin typeface="Times New Roman" panose="02020603050405020304" pitchFamily="18" charset="0"/>
              </a:rPr>
              <a:t>(da Carnabuci 2006)</a:t>
            </a:r>
          </a:p>
        </p:txBody>
      </p:sp>
      <p:pic>
        <p:nvPicPr>
          <p:cNvPr id="36869" name="Picture 5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484313"/>
            <a:ext cx="6858000" cy="51435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1538"/>
      </p:ext>
    </p:extLst>
  </p:cSld>
  <p:clrMapOvr>
    <a:masterClrMapping/>
  </p:clrMapOvr>
  <p:transition advTm="58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augDEC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125539"/>
            <a:ext cx="8281987" cy="54879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043113" y="207963"/>
            <a:ext cx="837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Foro di Augusto.</a:t>
            </a:r>
            <a:r>
              <a:rPr lang="it-IT" altLang="it-IT" sz="2000" b="1">
                <a:latin typeface="Times New Roman" panose="02020603050405020304" pitchFamily="18" charset="0"/>
              </a:rPr>
              <a:t> Pianta con localizzazione degli apparati figurativi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63"/>
    </mc:Choice>
    <mc:Fallback xmlns="">
      <p:transition spd="slow" advTm="20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328025" y="6092826"/>
            <a:ext cx="21590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8328025" y="6021389"/>
            <a:ext cx="215900" cy="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700" name="Picture 4" descr="foto esedra n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1" y="1442994"/>
            <a:ext cx="3445194" cy="50673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82" y="1450797"/>
            <a:ext cx="2596199" cy="49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 descr="F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136416"/>
            <a:ext cx="3150552" cy="537396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711450" y="2924175"/>
            <a:ext cx="727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altLang="it-IT" sz="2400">
              <a:effectLst>
                <a:outerShdw blurRad="38100" dist="38100" dir="2700000" algn="tl">
                  <a:srgbClr val="FFFFFF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24000" y="188913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Augusto</a:t>
            </a:r>
            <a:r>
              <a:rPr lang="it-IT" altLang="it-IT" sz="2400" b="1">
                <a:latin typeface="Times New Roman" panose="02020603050405020304" pitchFamily="18" charset="0"/>
              </a:rPr>
              <a:t>, esedra nord-occidentale.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Ipotesi ricostruttiva di una nicchia con statua loricata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(da Ungaro 2007)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629"/>
      </p:ext>
    </p:extLst>
  </p:cSld>
  <p:clrMapOvr>
    <a:masterClrMapping/>
  </p:clrMapOvr>
  <p:transition advTm="11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G_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3998912" cy="6337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383338" y="260351"/>
            <a:ext cx="370046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Traiano</a:t>
            </a: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ricostruttiva</a:t>
            </a:r>
            <a:r>
              <a:rPr lang="it-IT" altLang="it-IT" sz="2800" b="1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in base ai recenti scavi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Meneghini 2007)</a:t>
            </a:r>
            <a:endParaRPr lang="it-IT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291264" y="2994026"/>
            <a:ext cx="342423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Statua equestre di Traiano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Portici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Esedre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Sala trisegmentata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Corte porticata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Basilica Ulpia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Biblioteche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Colonna di Traiano</a:t>
            </a:r>
          </a:p>
          <a:p>
            <a:pPr>
              <a:buFontTx/>
              <a:buAutoNum type="alphaUcPeriod"/>
            </a:pPr>
            <a:endParaRPr lang="it-IT" altLang="it-IT" sz="2000" b="1">
              <a:latin typeface="Times New Roman" panose="02020603050405020304" pitchFamily="18" charset="0"/>
            </a:endParaRPr>
          </a:p>
          <a:p>
            <a:pPr>
              <a:buFontTx/>
              <a:buAutoNum type="alphaUcPeriod"/>
            </a:pPr>
            <a:endParaRPr lang="it-IT" alt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4"/>
    </mc:Choice>
    <mc:Fallback xmlns="">
      <p:transition spd="slow" advTm="4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57338"/>
            <a:ext cx="72009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82888" y="476251"/>
            <a:ext cx="6913562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b="1">
                <a:latin typeface="Times New Roman" panose="02020603050405020304" pitchFamily="18" charset="0"/>
              </a:rPr>
              <a:t>Foro di Traiano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Veduta ricostruttiva 3D</a:t>
            </a:r>
            <a:r>
              <a:rPr lang="it-IT" altLang="it-IT" sz="2800">
                <a:latin typeface="Times New Roman" panose="02020603050405020304" pitchFamily="18" charset="0"/>
              </a:rPr>
              <a:t> </a:t>
            </a:r>
            <a:r>
              <a:rPr lang="it-IT" altLang="it-IT" sz="2400" b="1">
                <a:latin typeface="Times New Roman" panose="02020603050405020304" pitchFamily="18" charset="0"/>
              </a:rPr>
              <a:t>(da Meneghini 2001)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8"/>
    </mc:Choice>
    <mc:Fallback xmlns="">
      <p:transition spd="slow" advTm="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romaCOLO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55688"/>
            <a:ext cx="3248025" cy="46085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romaTRAIAN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899" y="2851448"/>
            <a:ext cx="5966459" cy="38801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063750" y="476250"/>
            <a:ext cx="3024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latin typeface="Times New Roman" panose="02020603050405020304" pitchFamily="18" charset="0"/>
              </a:rPr>
              <a:t>Foro di Traiano</a:t>
            </a:r>
            <a:r>
              <a:rPr lang="it-IT" altLang="it-IT" b="1"/>
              <a:t> </a:t>
            </a:r>
          </a:p>
        </p:txBody>
      </p:sp>
      <p:pic>
        <p:nvPicPr>
          <p:cNvPr id="46088" name="Picture 8" descr="romaTRAIANO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07633"/>
            <a:ext cx="5040313" cy="3200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897063" y="1"/>
            <a:ext cx="8602662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Traiano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Veduta ricostruttiva della piazza con il lato curvo orientale da cui si accedeva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alla sala trisegmentata e da qui alla corte porticata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(realizzazione Inklink)</a:t>
            </a:r>
          </a:p>
        </p:txBody>
      </p:sp>
      <p:pic>
        <p:nvPicPr>
          <p:cNvPr id="45062" name="Picture 6" descr="IMG_0007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14822" b="48790"/>
          <a:stretch>
            <a:fillRect/>
          </a:stretch>
        </p:blipFill>
        <p:spPr bwMode="auto">
          <a:xfrm>
            <a:off x="2208213" y="1773238"/>
            <a:ext cx="7777162" cy="4470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5"/>
    </mc:Choice>
    <mc:Fallback xmlns="">
      <p:transition spd="slow" advTm="2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3"/>
            <a:ext cx="3841750" cy="6508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457950" y="838200"/>
            <a:ext cx="3500438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del Foro di Cesare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962650" y="2420939"/>
            <a:ext cx="47053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Piazza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Portici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Pronao del tempio di Venere Genitrice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Cella del tempio di Venere Genitrice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Latrina</a:t>
            </a:r>
          </a:p>
          <a:p>
            <a:pPr>
              <a:buFontTx/>
              <a:buAutoNum type="alphaUcPeriod"/>
            </a:pPr>
            <a:r>
              <a:rPr lang="it-IT" altLang="it-IT" sz="2000" b="1" i="1">
                <a:latin typeface="Times New Roman" panose="02020603050405020304" pitchFamily="18" charset="0"/>
              </a:rPr>
              <a:t>Curia Iulia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403475" y="53228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>
                <a:latin typeface="Times New Roman" panose="02020603050405020304" pitchFamily="18" charset="0"/>
              </a:rPr>
              <a:t>F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2"/>
    </mc:Choice>
    <mc:Fallback xmlns="">
      <p:transition spd="slow" advTm="6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magin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12875"/>
            <a:ext cx="6623050" cy="51752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225675" y="157164"/>
            <a:ext cx="77724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it-IT" altLang="it-IT" sz="2800" b="1">
                <a:latin typeface="Times New Roman" panose="02020603050405020304" pitchFamily="18" charset="0"/>
              </a:rPr>
              <a:t>Foro di Traiano</a:t>
            </a:r>
            <a:r>
              <a:rPr lang="it-IT" altLang="it-IT"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Veduta ricostruttiva della corte porticata sul lato orientale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 (realizzazione Inklink)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8"/>
    </mc:Choice>
    <mc:Fallback xmlns="">
      <p:transition spd="slow" advTm="1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79875" y="4762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482851" y="1"/>
            <a:ext cx="719137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Traiano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Veduta ricostruttiva della facciata della Basilica Ulpia (a destra)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all’innesto del portico meridionale della piazza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Packer 1997)</a:t>
            </a:r>
          </a:p>
        </p:txBody>
      </p:sp>
      <p:pic>
        <p:nvPicPr>
          <p:cNvPr id="9223" name="Picture 7" descr="IMG_0008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8" t="14139" b="53632"/>
          <a:stretch>
            <a:fillRect/>
          </a:stretch>
        </p:blipFill>
        <p:spPr bwMode="auto">
          <a:xfrm>
            <a:off x="2640014" y="1844676"/>
            <a:ext cx="6842125" cy="46783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9"/>
    </mc:Choice>
    <mc:Fallback xmlns="">
      <p:transition spd="slow" advTm="1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G_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3998912" cy="6337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383338" y="260351"/>
            <a:ext cx="370046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Traiano</a:t>
            </a: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ricostruttiva</a:t>
            </a:r>
            <a:r>
              <a:rPr lang="it-IT" altLang="it-IT" sz="2800" b="1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in base ai recenti scavi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Meneghini 2007)</a:t>
            </a:r>
            <a:endParaRPr lang="it-IT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291264" y="2994026"/>
            <a:ext cx="342423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Statua equestre di Traiano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Portici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Esedre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Sala trisegmentata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Corte porticata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Basilica Ulpia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solidFill>
                  <a:srgbClr val="F34225"/>
                </a:solidFill>
                <a:latin typeface="Times New Roman" panose="02020603050405020304" pitchFamily="18" charset="0"/>
              </a:rPr>
              <a:t>Biblioteche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solidFill>
                  <a:srgbClr val="F34225"/>
                </a:solidFill>
                <a:latin typeface="Times New Roman" panose="02020603050405020304" pitchFamily="18" charset="0"/>
              </a:rPr>
              <a:t>Colonna di Traiano</a:t>
            </a:r>
          </a:p>
          <a:p>
            <a:pPr>
              <a:buFontTx/>
              <a:buAutoNum type="alphaUcPeriod"/>
            </a:pPr>
            <a:endParaRPr lang="it-IT" altLang="it-IT" sz="2000" b="1">
              <a:latin typeface="Times New Roman" panose="02020603050405020304" pitchFamily="18" charset="0"/>
            </a:endParaRPr>
          </a:p>
          <a:p>
            <a:pPr>
              <a:buFontTx/>
              <a:buAutoNum type="alphaUcPeriod"/>
            </a:pPr>
            <a:endParaRPr lang="it-IT" altLang="it-IT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2888" y="836614"/>
            <a:ext cx="2449512" cy="720725"/>
          </a:xfrm>
          <a:prstGeom prst="rect">
            <a:avLst/>
          </a:prstGeom>
          <a:noFill/>
          <a:ln w="28575">
            <a:solidFill>
              <a:srgbClr val="F342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8"/>
    </mc:Choice>
    <mc:Fallback xmlns="">
      <p:transition spd="slow" advTm="3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romaCESA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4"/>
            <a:ext cx="4170362" cy="54006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romaCESA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727451"/>
            <a:ext cx="5121275" cy="2943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6311900" y="404813"/>
            <a:ext cx="405765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Cesare</a:t>
            </a: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I resti del portico meridionale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1"/>
    </mc:Choice>
    <mc:Fallback xmlns="">
      <p:transition spd="slow" advTm="3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ig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05038"/>
            <a:ext cx="8642350" cy="40941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24000" y="333375"/>
            <a:ext cx="9144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Cesare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Veduta ricostruttiva del complesso dal portico orientale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(realizzazione Inklink)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2"/>
    </mc:Choice>
    <mc:Fallback xmlns="">
      <p:transition spd="slow" advTm="20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20713"/>
            <a:ext cx="3517900" cy="51244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789489" y="66676"/>
            <a:ext cx="3521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Cesare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680326" y="620714"/>
            <a:ext cx="2466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>
                <a:latin typeface="Times New Roman" panose="02020603050405020304" pitchFamily="18" charset="0"/>
              </a:rPr>
              <a:t>La fronte del tempio </a:t>
            </a:r>
          </a:p>
          <a:p>
            <a:r>
              <a:rPr lang="it-IT" altLang="it-IT" sz="2000" b="1">
                <a:latin typeface="Times New Roman" panose="02020603050405020304" pitchFamily="18" charset="0"/>
              </a:rPr>
              <a:t>di Venere Genitrice</a:t>
            </a:r>
          </a:p>
        </p:txBody>
      </p:sp>
      <p:pic>
        <p:nvPicPr>
          <p:cNvPr id="34823" name="Picture 7" descr="f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412876"/>
            <a:ext cx="4356100" cy="52546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824" name="Object 8"/>
          <p:cNvGraphicFramePr>
            <a:graphicFrameLocks noChangeAspect="1"/>
          </p:cNvGraphicFramePr>
          <p:nvPr/>
        </p:nvGraphicFramePr>
        <p:xfrm>
          <a:off x="3048000" y="1395414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fico" r:id="rId7" imgW="7619823" imgH="5083803" progId="MSGraph.Chart.8">
                  <p:embed followColorScheme="full"/>
                </p:oleObj>
              </mc:Choice>
              <mc:Fallback>
                <p:oleObj name="Grafico" r:id="rId7" imgW="7619823" imgH="5083803" progId="MSGraph.Chart.8">
                  <p:embed followColorScheme="full"/>
                  <p:pic>
                    <p:nvPicPr>
                      <p:cNvPr id="348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95414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900239" y="5730876"/>
            <a:ext cx="3508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Assonometria ricostruttiva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del tempio di Venere Genitrice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Amici 1991)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9"/>
    </mc:Choice>
    <mc:Fallback xmlns=""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5" name="Group 7"/>
          <p:cNvGrpSpPr>
            <a:grpSpLocks/>
          </p:cNvGrpSpPr>
          <p:nvPr/>
        </p:nvGrpSpPr>
        <p:grpSpPr bwMode="auto">
          <a:xfrm>
            <a:off x="1847850" y="188913"/>
            <a:ext cx="8820150" cy="6508750"/>
            <a:chOff x="204" y="119"/>
            <a:chExt cx="5556" cy="4100"/>
          </a:xfrm>
        </p:grpSpPr>
        <p:pic>
          <p:nvPicPr>
            <p:cNvPr id="53250" name="Picture 2" descr="IMG_00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19"/>
              <a:ext cx="2420" cy="410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51" name="Text Box 3"/>
            <p:cNvSpPr txBox="1">
              <a:spLocks noChangeArrowheads="1"/>
            </p:cNvSpPr>
            <p:nvPr/>
          </p:nvSpPr>
          <p:spPr bwMode="auto">
            <a:xfrm>
              <a:off x="3108" y="528"/>
              <a:ext cx="2205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800" b="1">
                  <a:latin typeface="Times New Roman" panose="02020603050405020304" pitchFamily="18" charset="0"/>
                </a:rPr>
                <a:t>Roma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Pianta del Foro di Cesare</a:t>
              </a:r>
            </a:p>
          </p:txBody>
        </p:sp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2796" y="1525"/>
              <a:ext cx="2964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AutoNum type="alphaUcPeriod"/>
              </a:pPr>
              <a:r>
                <a:rPr lang="it-IT" altLang="it-IT" sz="2000" b="1">
                  <a:latin typeface="Times New Roman" panose="02020603050405020304" pitchFamily="18" charset="0"/>
                </a:rPr>
                <a:t>Piazza</a:t>
              </a:r>
            </a:p>
            <a:p>
              <a:pPr>
                <a:buFontTx/>
                <a:buAutoNum type="alphaUcPeriod"/>
              </a:pPr>
              <a:r>
                <a:rPr lang="it-IT" altLang="it-IT" sz="2000" b="1">
                  <a:latin typeface="Times New Roman" panose="02020603050405020304" pitchFamily="18" charset="0"/>
                </a:rPr>
                <a:t>Portici</a:t>
              </a:r>
            </a:p>
            <a:p>
              <a:pPr>
                <a:buFontTx/>
                <a:buAutoNum type="alphaUcPeriod"/>
              </a:pPr>
              <a:r>
                <a:rPr lang="it-IT" altLang="it-IT" sz="2000" b="1">
                  <a:latin typeface="Times New Roman" panose="02020603050405020304" pitchFamily="18" charset="0"/>
                </a:rPr>
                <a:t>Pronao del tempio di Venere Genitrice</a:t>
              </a:r>
            </a:p>
            <a:p>
              <a:pPr>
                <a:buFontTx/>
                <a:buAutoNum type="alphaUcPeriod"/>
              </a:pPr>
              <a:r>
                <a:rPr lang="it-IT" altLang="it-IT" sz="2000" b="1">
                  <a:latin typeface="Times New Roman" panose="02020603050405020304" pitchFamily="18" charset="0"/>
                </a:rPr>
                <a:t>Cella del tempio di Venere Genitrice</a:t>
              </a:r>
            </a:p>
            <a:p>
              <a:pPr>
                <a:buFontTx/>
                <a:buAutoNum type="alphaUcPeriod"/>
              </a:pPr>
              <a:r>
                <a:rPr lang="it-IT" altLang="it-IT" sz="2000" b="1">
                  <a:latin typeface="Times New Roman" panose="02020603050405020304" pitchFamily="18" charset="0"/>
                </a:rPr>
                <a:t>Latrina</a:t>
              </a:r>
            </a:p>
            <a:p>
              <a:pPr>
                <a:buFontTx/>
                <a:buAutoNum type="alphaUcPeriod"/>
              </a:pPr>
              <a:r>
                <a:rPr lang="it-IT" altLang="it-IT" sz="2000" b="1" i="1">
                  <a:solidFill>
                    <a:srgbClr val="F34225"/>
                  </a:solidFill>
                  <a:latin typeface="Times New Roman" panose="02020603050405020304" pitchFamily="18" charset="0"/>
                </a:rPr>
                <a:t>Curia Iulia</a:t>
              </a:r>
            </a:p>
          </p:txBody>
        </p:sp>
        <p:sp>
          <p:nvSpPr>
            <p:cNvPr id="53253" name="Text Box 5"/>
            <p:cNvSpPr txBox="1">
              <a:spLocks noChangeArrowheads="1"/>
            </p:cNvSpPr>
            <p:nvPr/>
          </p:nvSpPr>
          <p:spPr bwMode="auto">
            <a:xfrm>
              <a:off x="554" y="3353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b="1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3254" name="Oval 6"/>
            <p:cNvSpPr>
              <a:spLocks noChangeArrowheads="1"/>
            </p:cNvSpPr>
            <p:nvPr/>
          </p:nvSpPr>
          <p:spPr bwMode="auto">
            <a:xfrm>
              <a:off x="204" y="2976"/>
              <a:ext cx="907" cy="908"/>
            </a:xfrm>
            <a:prstGeom prst="ellipse">
              <a:avLst/>
            </a:prstGeom>
            <a:noFill/>
            <a:ln w="28575">
              <a:solidFill>
                <a:srgbClr val="F342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58"/>
    </mc:Choice>
    <mc:Fallback xmlns="">
      <p:transition spd="slow" advTm="16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1714500" y="188913"/>
            <a:ext cx="8788400" cy="6507162"/>
            <a:chOff x="120" y="119"/>
            <a:chExt cx="5536" cy="4099"/>
          </a:xfrm>
        </p:grpSpPr>
        <p:sp>
          <p:nvSpPr>
            <p:cNvPr id="23554" name="Rectangle 2"/>
            <p:cNvSpPr>
              <a:spLocks noChangeArrowheads="1"/>
            </p:cNvSpPr>
            <p:nvPr/>
          </p:nvSpPr>
          <p:spPr bwMode="auto">
            <a:xfrm>
              <a:off x="4286" y="4110"/>
              <a:ext cx="136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55" name="Rectangle 3"/>
            <p:cNvSpPr>
              <a:spLocks noChangeArrowheads="1"/>
            </p:cNvSpPr>
            <p:nvPr/>
          </p:nvSpPr>
          <p:spPr bwMode="auto">
            <a:xfrm>
              <a:off x="4286" y="4065"/>
              <a:ext cx="136" cy="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610" y="119"/>
              <a:ext cx="281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altLang="it-IT" sz="2800" b="1">
                  <a:latin typeface="Times New Roman" panose="02020603050405020304" pitchFamily="18" charset="0"/>
                </a:rPr>
                <a:t>Roma, Foro di Augusto</a:t>
              </a:r>
              <a:r>
                <a:rPr lang="it-IT" altLang="it-IT" sz="2400" b="1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3561" name="Picture 9" descr="IMG_0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890"/>
              <a:ext cx="2946" cy="332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3417" y="618"/>
              <a:ext cx="1964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Pianta ricostruttiva 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della fase augustea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in base ai recenti scavi</a:t>
              </a:r>
            </a:p>
            <a:p>
              <a:pPr algn="ctr"/>
              <a:r>
                <a:rPr lang="it-IT" altLang="it-IT" sz="240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3107" y="2024"/>
              <a:ext cx="2464" cy="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“Arco dei Pantani”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Arco di Druso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Arco di Germanico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Pronao del tempio di Marte Ultore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Cella del tempio di Marte Ultore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Portici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Esedre maggiori</a:t>
              </a:r>
            </a:p>
            <a:p>
              <a:pPr>
                <a:buFontTx/>
                <a:buAutoNum type="alphaUcPeriod"/>
              </a:pPr>
              <a:r>
                <a:rPr lang="it-IT" altLang="it-IT" b="1">
                  <a:latin typeface="Times New Roman" panose="02020603050405020304" pitchFamily="18" charset="0"/>
                </a:rPr>
                <a:t>Esedre minori ricostruite</a:t>
              </a:r>
            </a:p>
            <a:p>
              <a:r>
                <a:rPr lang="it-IT" altLang="it-IT" b="1">
                  <a:latin typeface="Times New Roman" panose="02020603050405020304" pitchFamily="18" charset="0"/>
                </a:rPr>
                <a:t>      in base ai recenti scavi</a:t>
              </a:r>
            </a:p>
            <a:p>
              <a:r>
                <a:rPr lang="it-IT" altLang="it-IT" b="1">
                  <a:latin typeface="Times New Roman" panose="02020603050405020304" pitchFamily="18" charset="0"/>
                </a:rPr>
                <a:t>I.   “Aula del Colosso”</a:t>
              </a:r>
            </a:p>
          </p:txBody>
        </p:sp>
        <p:sp>
          <p:nvSpPr>
            <p:cNvPr id="23564" name="AutoShape 12"/>
            <p:cNvSpPr>
              <a:spLocks/>
            </p:cNvSpPr>
            <p:nvPr/>
          </p:nvSpPr>
          <p:spPr bwMode="auto">
            <a:xfrm>
              <a:off x="4558" y="2069"/>
              <a:ext cx="141" cy="486"/>
            </a:xfrm>
            <a:prstGeom prst="rightBrace">
              <a:avLst>
                <a:gd name="adj1" fmla="val 2872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4692" y="2115"/>
              <a:ext cx="9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400" b="1">
                  <a:latin typeface="Times New Roman" panose="02020603050405020304" pitchFamily="18" charset="0"/>
                </a:rPr>
                <a:t>Archi di ingresso </a:t>
              </a:r>
            </a:p>
            <a:p>
              <a:pPr algn="ctr"/>
              <a:r>
                <a:rPr lang="it-IT" altLang="it-IT" sz="1400" b="1">
                  <a:latin typeface="Times New Roman" panose="02020603050405020304" pitchFamily="18" charset="0"/>
                </a:rPr>
                <a:t>al Foro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399"/>
      </p:ext>
    </p:extLst>
  </p:cSld>
  <p:clrMapOvr>
    <a:masterClrMapping/>
  </p:clrMapOvr>
  <p:transition advTm="44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8328025" y="6092826"/>
            <a:ext cx="21590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328025" y="6021389"/>
            <a:ext cx="215900" cy="7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6628" name="Picture 4" descr="Aug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68414"/>
            <a:ext cx="7345362" cy="5399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855914" y="0"/>
            <a:ext cx="712787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it-IT" altLang="it-IT" sz="2400" b="1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b="1">
                <a:latin typeface="Times New Roman" panose="02020603050405020304" pitchFamily="18" charset="0"/>
              </a:rPr>
              <a:t>Foro di Augusto</a:t>
            </a:r>
            <a:r>
              <a:rPr lang="it-IT" altLang="it-IT" sz="2400" b="1">
                <a:latin typeface="Times New Roman" panose="02020603050405020304" pitchFamily="18" charset="0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it-IT" sz="2400" b="1">
                <a:latin typeface="Times New Roman" panose="02020603050405020304" pitchFamily="18" charset="0"/>
              </a:rPr>
              <a:t>Veduta ricostruttiva 3D (realizzazione Archeometra)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69632"/>
      </p:ext>
    </p:extLst>
  </p:cSld>
  <p:clrMapOvr>
    <a:masterClrMapping/>
  </p:clrMapOvr>
  <p:transition advTm="11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romaAUGUST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" y="179070"/>
            <a:ext cx="4762500" cy="30956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romaAUGUST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4" y="3094037"/>
            <a:ext cx="5689600" cy="3611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romaAUGUSTO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86" y="179070"/>
            <a:ext cx="3248025" cy="43259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684838" y="1081405"/>
            <a:ext cx="230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latin typeface="Times New Roman" panose="02020603050405020304" pitchFamily="18" charset="0"/>
              </a:rPr>
              <a:t>Foro di Augusto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"/>
    </mc:Choice>
    <mc:Fallback xmlns="">
      <p:transition spd="slow" advTm="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432</Words>
  <Application>Microsoft Office PowerPoint</Application>
  <PresentationFormat>Widescreen</PresentationFormat>
  <Paragraphs>122</Paragraphs>
  <Slides>22</Slides>
  <Notes>4</Notes>
  <HiddenSlides>0</HiddenSlides>
  <MMClips>22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Times New Roman</vt:lpstr>
      <vt:lpstr>Tema di Office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165</cp:revision>
  <dcterms:created xsi:type="dcterms:W3CDTF">2020-03-20T16:21:27Z</dcterms:created>
  <dcterms:modified xsi:type="dcterms:W3CDTF">2020-05-04T16:21:34Z</dcterms:modified>
</cp:coreProperties>
</file>