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4" r:id="rId2"/>
    <p:sldId id="309" r:id="rId3"/>
    <p:sldId id="310" r:id="rId4"/>
    <p:sldId id="271" r:id="rId5"/>
    <p:sldId id="265" r:id="rId6"/>
    <p:sldId id="266" r:id="rId7"/>
    <p:sldId id="267" r:id="rId8"/>
    <p:sldId id="268" r:id="rId9"/>
    <p:sldId id="275" r:id="rId10"/>
    <p:sldId id="276" r:id="rId11"/>
    <p:sldId id="277" r:id="rId12"/>
    <p:sldId id="269" r:id="rId13"/>
    <p:sldId id="278" r:id="rId14"/>
    <p:sldId id="286" r:id="rId15"/>
    <p:sldId id="287" r:id="rId16"/>
    <p:sldId id="289" r:id="rId17"/>
    <p:sldId id="288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44078"/>
  </p:normalViewPr>
  <p:slideViewPr>
    <p:cSldViewPr snapToGrid="0" snapToObjects="1">
      <p:cViewPr varScale="1">
        <p:scale>
          <a:sx n="47" d="100"/>
          <a:sy n="47" d="100"/>
        </p:scale>
        <p:origin x="3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07E2D9-670A-4E4F-ABF5-8939AB2B892A}" type="doc">
      <dgm:prSet loTypeId="urn:microsoft.com/office/officeart/2005/8/layout/cycle2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DAA2F6B-0E27-2746-B1CF-D1CDFE2358CB}">
      <dgm:prSet/>
      <dgm:spPr/>
      <dgm:t>
        <a:bodyPr/>
        <a:lstStyle/>
        <a:p>
          <a:r>
            <a:rPr lang="it-IT" b="1" dirty="0"/>
            <a:t>Gestione della qualità </a:t>
          </a:r>
        </a:p>
      </dgm:t>
    </dgm:pt>
    <dgm:pt modelId="{0E526F9F-D9DC-1246-AB86-BB13D580885F}" type="parTrans" cxnId="{9DB025F4-BCAA-E741-AD28-BEE27A5A08B9}">
      <dgm:prSet/>
      <dgm:spPr/>
      <dgm:t>
        <a:bodyPr/>
        <a:lstStyle/>
        <a:p>
          <a:endParaRPr lang="en-US"/>
        </a:p>
      </dgm:t>
    </dgm:pt>
    <dgm:pt modelId="{6EC56A08-C84D-0E40-B19B-B3188B475842}" type="sibTrans" cxnId="{9DB025F4-BCAA-E741-AD28-BEE27A5A08B9}">
      <dgm:prSet/>
      <dgm:spPr/>
      <dgm:t>
        <a:bodyPr/>
        <a:lstStyle/>
        <a:p>
          <a:endParaRPr lang="en-US"/>
        </a:p>
      </dgm:t>
    </dgm:pt>
    <dgm:pt modelId="{635C0412-13AC-2A4D-90F3-3692676A16FD}">
      <dgm:prSet/>
      <dgm:spPr/>
      <dgm:t>
        <a:bodyPr/>
        <a:lstStyle/>
        <a:p>
          <a:r>
            <a:rPr lang="it-IT" b="1"/>
            <a:t>GMP </a:t>
          </a:r>
        </a:p>
      </dgm:t>
    </dgm:pt>
    <dgm:pt modelId="{86FAD2D1-5BEE-5B44-BE90-999CBE5B30DE}" type="parTrans" cxnId="{0D7F2895-EDBD-AE44-91F0-7BD3C1153205}">
      <dgm:prSet/>
      <dgm:spPr/>
      <dgm:t>
        <a:bodyPr/>
        <a:lstStyle/>
        <a:p>
          <a:endParaRPr lang="en-US"/>
        </a:p>
      </dgm:t>
    </dgm:pt>
    <dgm:pt modelId="{DA16A3F0-2606-C145-984D-EE7E9949D167}" type="sibTrans" cxnId="{0D7F2895-EDBD-AE44-91F0-7BD3C1153205}">
      <dgm:prSet/>
      <dgm:spPr/>
      <dgm:t>
        <a:bodyPr/>
        <a:lstStyle/>
        <a:p>
          <a:endParaRPr lang="en-US"/>
        </a:p>
      </dgm:t>
    </dgm:pt>
    <dgm:pt modelId="{398B2993-9BCA-7746-8807-47B7CB31FDE0}">
      <dgm:prSet/>
      <dgm:spPr>
        <a:gradFill rotWithShape="0">
          <a:gsLst>
            <a:gs pos="0">
              <a:srgbClr val="5992D2"/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99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it-IT" b="1" dirty="0"/>
            <a:t>Gestione del rischio di qualità</a:t>
          </a:r>
        </a:p>
      </dgm:t>
    </dgm:pt>
    <dgm:pt modelId="{2AA9A2C1-CAD2-4240-9791-F6DB7091F609}" type="parTrans" cxnId="{AAD083D3-9299-CA40-A6CF-A80D366B96EA}">
      <dgm:prSet/>
      <dgm:spPr/>
      <dgm:t>
        <a:bodyPr/>
        <a:lstStyle/>
        <a:p>
          <a:endParaRPr lang="en-US"/>
        </a:p>
      </dgm:t>
    </dgm:pt>
    <dgm:pt modelId="{2CEC0BE6-0F18-8544-B7BB-A967BCD5D32C}" type="sibTrans" cxnId="{AAD083D3-9299-CA40-A6CF-A80D366B96EA}">
      <dgm:prSet/>
      <dgm:spPr/>
      <dgm:t>
        <a:bodyPr/>
        <a:lstStyle/>
        <a:p>
          <a:endParaRPr lang="en-US"/>
        </a:p>
      </dgm:t>
    </dgm:pt>
    <dgm:pt modelId="{EDC2603A-2C6D-F44E-8864-D884C513C65C}" type="pres">
      <dgm:prSet presAssocID="{7F07E2D9-670A-4E4F-ABF5-8939AB2B892A}" presName="cycle" presStyleCnt="0">
        <dgm:presLayoutVars>
          <dgm:dir/>
          <dgm:resizeHandles val="exact"/>
        </dgm:presLayoutVars>
      </dgm:prSet>
      <dgm:spPr/>
    </dgm:pt>
    <dgm:pt modelId="{74C3D3ED-4048-6E4D-AD1E-9A4EF70DEF8C}" type="pres">
      <dgm:prSet presAssocID="{4DAA2F6B-0E27-2746-B1CF-D1CDFE2358CB}" presName="node" presStyleLbl="node1" presStyleIdx="0" presStyleCnt="3">
        <dgm:presLayoutVars>
          <dgm:bulletEnabled val="1"/>
        </dgm:presLayoutVars>
      </dgm:prSet>
      <dgm:spPr/>
    </dgm:pt>
    <dgm:pt modelId="{85B30074-02E0-154F-8B6E-4F2E56463AA7}" type="pres">
      <dgm:prSet presAssocID="{6EC56A08-C84D-0E40-B19B-B3188B475842}" presName="sibTrans" presStyleLbl="sibTrans2D1" presStyleIdx="0" presStyleCnt="3"/>
      <dgm:spPr/>
    </dgm:pt>
    <dgm:pt modelId="{57AF1DF6-66FC-FE49-81A9-05EA73504E51}" type="pres">
      <dgm:prSet presAssocID="{6EC56A08-C84D-0E40-B19B-B3188B475842}" presName="connectorText" presStyleLbl="sibTrans2D1" presStyleIdx="0" presStyleCnt="3"/>
      <dgm:spPr/>
    </dgm:pt>
    <dgm:pt modelId="{B873E754-3BD8-1241-A049-677435381944}" type="pres">
      <dgm:prSet presAssocID="{635C0412-13AC-2A4D-90F3-3692676A16FD}" presName="node" presStyleLbl="node1" presStyleIdx="1" presStyleCnt="3">
        <dgm:presLayoutVars>
          <dgm:bulletEnabled val="1"/>
        </dgm:presLayoutVars>
      </dgm:prSet>
      <dgm:spPr/>
    </dgm:pt>
    <dgm:pt modelId="{B93AB15B-85FC-0A4D-A67E-9693A0DD1B97}" type="pres">
      <dgm:prSet presAssocID="{DA16A3F0-2606-C145-984D-EE7E9949D167}" presName="sibTrans" presStyleLbl="sibTrans2D1" presStyleIdx="1" presStyleCnt="3"/>
      <dgm:spPr/>
    </dgm:pt>
    <dgm:pt modelId="{0BFC2D8C-B7B0-2E45-B390-5A42DEB0A19A}" type="pres">
      <dgm:prSet presAssocID="{DA16A3F0-2606-C145-984D-EE7E9949D167}" presName="connectorText" presStyleLbl="sibTrans2D1" presStyleIdx="1" presStyleCnt="3"/>
      <dgm:spPr/>
    </dgm:pt>
    <dgm:pt modelId="{900F31AB-0D37-754A-BFF0-7E2B5136F43F}" type="pres">
      <dgm:prSet presAssocID="{398B2993-9BCA-7746-8807-47B7CB31FDE0}" presName="node" presStyleLbl="node1" presStyleIdx="2" presStyleCnt="3">
        <dgm:presLayoutVars>
          <dgm:bulletEnabled val="1"/>
        </dgm:presLayoutVars>
      </dgm:prSet>
      <dgm:spPr/>
    </dgm:pt>
    <dgm:pt modelId="{349665E7-EF5F-4145-90AF-6B88EA8692DA}" type="pres">
      <dgm:prSet presAssocID="{2CEC0BE6-0F18-8544-B7BB-A967BCD5D32C}" presName="sibTrans" presStyleLbl="sibTrans2D1" presStyleIdx="2" presStyleCnt="3"/>
      <dgm:spPr/>
    </dgm:pt>
    <dgm:pt modelId="{D49E5519-219B-AA4D-AC57-E9B76010B49F}" type="pres">
      <dgm:prSet presAssocID="{2CEC0BE6-0F18-8544-B7BB-A967BCD5D32C}" presName="connectorText" presStyleLbl="sibTrans2D1" presStyleIdx="2" presStyleCnt="3"/>
      <dgm:spPr/>
    </dgm:pt>
  </dgm:ptLst>
  <dgm:cxnLst>
    <dgm:cxn modelId="{7B8C7A11-3FD6-8249-9E53-F7DCE32EC34E}" type="presOf" srcId="{398B2993-9BCA-7746-8807-47B7CB31FDE0}" destId="{900F31AB-0D37-754A-BFF0-7E2B5136F43F}" srcOrd="0" destOrd="0" presId="urn:microsoft.com/office/officeart/2005/8/layout/cycle2"/>
    <dgm:cxn modelId="{F41F1A35-D05B-EA41-A487-DE15E720F202}" type="presOf" srcId="{DA16A3F0-2606-C145-984D-EE7E9949D167}" destId="{0BFC2D8C-B7B0-2E45-B390-5A42DEB0A19A}" srcOrd="1" destOrd="0" presId="urn:microsoft.com/office/officeart/2005/8/layout/cycle2"/>
    <dgm:cxn modelId="{10D6203D-C1FB-4248-8865-F3169B70C369}" type="presOf" srcId="{2CEC0BE6-0F18-8544-B7BB-A967BCD5D32C}" destId="{349665E7-EF5F-4145-90AF-6B88EA8692DA}" srcOrd="0" destOrd="0" presId="urn:microsoft.com/office/officeart/2005/8/layout/cycle2"/>
    <dgm:cxn modelId="{AD94FA4D-F7B2-ED45-AF16-6501BDAFCE19}" type="presOf" srcId="{7F07E2D9-670A-4E4F-ABF5-8939AB2B892A}" destId="{EDC2603A-2C6D-F44E-8864-D884C513C65C}" srcOrd="0" destOrd="0" presId="urn:microsoft.com/office/officeart/2005/8/layout/cycle2"/>
    <dgm:cxn modelId="{B0BDD47A-5BF3-124C-AB7E-66A7E3E6AC45}" type="presOf" srcId="{6EC56A08-C84D-0E40-B19B-B3188B475842}" destId="{57AF1DF6-66FC-FE49-81A9-05EA73504E51}" srcOrd="1" destOrd="0" presId="urn:microsoft.com/office/officeart/2005/8/layout/cycle2"/>
    <dgm:cxn modelId="{1ACAD97D-B52E-9340-B3EA-F09104557045}" type="presOf" srcId="{DA16A3F0-2606-C145-984D-EE7E9949D167}" destId="{B93AB15B-85FC-0A4D-A67E-9693A0DD1B97}" srcOrd="0" destOrd="0" presId="urn:microsoft.com/office/officeart/2005/8/layout/cycle2"/>
    <dgm:cxn modelId="{0D7F2895-EDBD-AE44-91F0-7BD3C1153205}" srcId="{7F07E2D9-670A-4E4F-ABF5-8939AB2B892A}" destId="{635C0412-13AC-2A4D-90F3-3692676A16FD}" srcOrd="1" destOrd="0" parTransId="{86FAD2D1-5BEE-5B44-BE90-999CBE5B30DE}" sibTransId="{DA16A3F0-2606-C145-984D-EE7E9949D167}"/>
    <dgm:cxn modelId="{2BBEC799-B9A4-844D-BEE7-3575A0A803CD}" type="presOf" srcId="{6EC56A08-C84D-0E40-B19B-B3188B475842}" destId="{85B30074-02E0-154F-8B6E-4F2E56463AA7}" srcOrd="0" destOrd="0" presId="urn:microsoft.com/office/officeart/2005/8/layout/cycle2"/>
    <dgm:cxn modelId="{3F33949B-DC3E-9348-8C67-0B43547AD6DE}" type="presOf" srcId="{635C0412-13AC-2A4D-90F3-3692676A16FD}" destId="{B873E754-3BD8-1241-A049-677435381944}" srcOrd="0" destOrd="0" presId="urn:microsoft.com/office/officeart/2005/8/layout/cycle2"/>
    <dgm:cxn modelId="{AAD083D3-9299-CA40-A6CF-A80D366B96EA}" srcId="{7F07E2D9-670A-4E4F-ABF5-8939AB2B892A}" destId="{398B2993-9BCA-7746-8807-47B7CB31FDE0}" srcOrd="2" destOrd="0" parTransId="{2AA9A2C1-CAD2-4240-9791-F6DB7091F609}" sibTransId="{2CEC0BE6-0F18-8544-B7BB-A967BCD5D32C}"/>
    <dgm:cxn modelId="{6D8458F2-486B-C542-BBE1-87ECA04538FA}" type="presOf" srcId="{4DAA2F6B-0E27-2746-B1CF-D1CDFE2358CB}" destId="{74C3D3ED-4048-6E4D-AD1E-9A4EF70DEF8C}" srcOrd="0" destOrd="0" presId="urn:microsoft.com/office/officeart/2005/8/layout/cycle2"/>
    <dgm:cxn modelId="{8C124FF3-1463-4547-8916-2A298A5112D6}" type="presOf" srcId="{2CEC0BE6-0F18-8544-B7BB-A967BCD5D32C}" destId="{D49E5519-219B-AA4D-AC57-E9B76010B49F}" srcOrd="1" destOrd="0" presId="urn:microsoft.com/office/officeart/2005/8/layout/cycle2"/>
    <dgm:cxn modelId="{9DB025F4-BCAA-E741-AD28-BEE27A5A08B9}" srcId="{7F07E2D9-670A-4E4F-ABF5-8939AB2B892A}" destId="{4DAA2F6B-0E27-2746-B1CF-D1CDFE2358CB}" srcOrd="0" destOrd="0" parTransId="{0E526F9F-D9DC-1246-AB86-BB13D580885F}" sibTransId="{6EC56A08-C84D-0E40-B19B-B3188B475842}"/>
    <dgm:cxn modelId="{32686342-0ECB-E94F-AE68-A4D7F41E83E1}" type="presParOf" srcId="{EDC2603A-2C6D-F44E-8864-D884C513C65C}" destId="{74C3D3ED-4048-6E4D-AD1E-9A4EF70DEF8C}" srcOrd="0" destOrd="0" presId="urn:microsoft.com/office/officeart/2005/8/layout/cycle2"/>
    <dgm:cxn modelId="{A27F510E-07B6-0248-AACA-07E778117F70}" type="presParOf" srcId="{EDC2603A-2C6D-F44E-8864-D884C513C65C}" destId="{85B30074-02E0-154F-8B6E-4F2E56463AA7}" srcOrd="1" destOrd="0" presId="urn:microsoft.com/office/officeart/2005/8/layout/cycle2"/>
    <dgm:cxn modelId="{1D74ECA8-3B41-3942-8D74-0663BB80C3FE}" type="presParOf" srcId="{85B30074-02E0-154F-8B6E-4F2E56463AA7}" destId="{57AF1DF6-66FC-FE49-81A9-05EA73504E51}" srcOrd="0" destOrd="0" presId="urn:microsoft.com/office/officeart/2005/8/layout/cycle2"/>
    <dgm:cxn modelId="{CC96709E-206B-C144-A157-F2CBBEEE351F}" type="presParOf" srcId="{EDC2603A-2C6D-F44E-8864-D884C513C65C}" destId="{B873E754-3BD8-1241-A049-677435381944}" srcOrd="2" destOrd="0" presId="urn:microsoft.com/office/officeart/2005/8/layout/cycle2"/>
    <dgm:cxn modelId="{C617A198-602B-4F42-8AFB-309621FEAF84}" type="presParOf" srcId="{EDC2603A-2C6D-F44E-8864-D884C513C65C}" destId="{B93AB15B-85FC-0A4D-A67E-9693A0DD1B97}" srcOrd="3" destOrd="0" presId="urn:microsoft.com/office/officeart/2005/8/layout/cycle2"/>
    <dgm:cxn modelId="{F24305CC-191F-DB46-9B38-466944D1D1CF}" type="presParOf" srcId="{B93AB15B-85FC-0A4D-A67E-9693A0DD1B97}" destId="{0BFC2D8C-B7B0-2E45-B390-5A42DEB0A19A}" srcOrd="0" destOrd="0" presId="urn:microsoft.com/office/officeart/2005/8/layout/cycle2"/>
    <dgm:cxn modelId="{633CC54B-F429-C446-BF82-2284193B470A}" type="presParOf" srcId="{EDC2603A-2C6D-F44E-8864-D884C513C65C}" destId="{900F31AB-0D37-754A-BFF0-7E2B5136F43F}" srcOrd="4" destOrd="0" presId="urn:microsoft.com/office/officeart/2005/8/layout/cycle2"/>
    <dgm:cxn modelId="{EB9A3BAC-1AC4-ED4D-8634-967FD3F4AEE1}" type="presParOf" srcId="{EDC2603A-2C6D-F44E-8864-D884C513C65C}" destId="{349665E7-EF5F-4145-90AF-6B88EA8692DA}" srcOrd="5" destOrd="0" presId="urn:microsoft.com/office/officeart/2005/8/layout/cycle2"/>
    <dgm:cxn modelId="{7871266E-7A3C-9448-8F20-4DAC19A0A54B}" type="presParOf" srcId="{349665E7-EF5F-4145-90AF-6B88EA8692DA}" destId="{D49E5519-219B-AA4D-AC57-E9B76010B49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10ADD9-F779-A045-8F22-C287D49C9798}" type="doc">
      <dgm:prSet loTypeId="urn:microsoft.com/office/officeart/2005/8/layout/default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ABD0C5-6E68-5443-905F-46AB92E0836A}">
      <dgm:prSet custT="1"/>
      <dgm:spPr/>
      <dgm:t>
        <a:bodyPr/>
        <a:lstStyle/>
        <a:p>
          <a:r>
            <a:rPr lang="it-IT" sz="2400" dirty="0"/>
            <a:t>Responsabile Legale </a:t>
          </a:r>
        </a:p>
        <a:p>
          <a:r>
            <a:rPr lang="it-IT" sz="1800" dirty="0"/>
            <a:t>(DG, AD, </a:t>
          </a:r>
          <a:r>
            <a:rPr lang="it-IT" sz="1800" dirty="0" err="1"/>
            <a:t>etc</a:t>
          </a:r>
          <a:r>
            <a:rPr lang="it-IT" sz="1800" dirty="0"/>
            <a:t>)</a:t>
          </a:r>
          <a:endParaRPr lang="it-IT" sz="2400" dirty="0"/>
        </a:p>
      </dgm:t>
    </dgm:pt>
    <dgm:pt modelId="{9C35659F-E294-C44A-B367-F0D8D1EE133E}" type="parTrans" cxnId="{30232576-FF38-604D-A018-FE0E264D3B16}">
      <dgm:prSet/>
      <dgm:spPr/>
      <dgm:t>
        <a:bodyPr/>
        <a:lstStyle/>
        <a:p>
          <a:endParaRPr lang="en-US"/>
        </a:p>
      </dgm:t>
    </dgm:pt>
    <dgm:pt modelId="{569AF692-A7D2-3540-8745-89D6B3E8EFB4}" type="sibTrans" cxnId="{30232576-FF38-604D-A018-FE0E264D3B16}">
      <dgm:prSet/>
      <dgm:spPr/>
      <dgm:t>
        <a:bodyPr/>
        <a:lstStyle/>
        <a:p>
          <a:endParaRPr lang="en-US"/>
        </a:p>
      </dgm:t>
    </dgm:pt>
    <dgm:pt modelId="{CA41FB65-DE7D-F24F-AE8F-BC7DBC4AAABB}">
      <dgm:prSet custT="1"/>
      <dgm:spPr/>
      <dgm:t>
        <a:bodyPr/>
        <a:lstStyle/>
        <a:p>
          <a:r>
            <a:rPr lang="it-IT" sz="2400" dirty="0"/>
            <a:t>Production Manager</a:t>
          </a:r>
        </a:p>
      </dgm:t>
    </dgm:pt>
    <dgm:pt modelId="{36FDE401-13CC-2346-AED6-865BAE3DF207}" type="parTrans" cxnId="{B2B27252-000C-3047-9F11-B6739080B749}">
      <dgm:prSet/>
      <dgm:spPr/>
      <dgm:t>
        <a:bodyPr/>
        <a:lstStyle/>
        <a:p>
          <a:endParaRPr lang="en-US"/>
        </a:p>
      </dgm:t>
    </dgm:pt>
    <dgm:pt modelId="{129C22D5-17D2-F846-AF63-53C014E7EF55}" type="sibTrans" cxnId="{B2B27252-000C-3047-9F11-B6739080B749}">
      <dgm:prSet/>
      <dgm:spPr/>
      <dgm:t>
        <a:bodyPr/>
        <a:lstStyle/>
        <a:p>
          <a:endParaRPr lang="en-US"/>
        </a:p>
      </dgm:t>
    </dgm:pt>
    <dgm:pt modelId="{23D9FD5B-4CA5-C445-A6DB-F36CBF2732C4}">
      <dgm:prSet custT="1"/>
      <dgm:spPr/>
      <dgm:t>
        <a:bodyPr/>
        <a:lstStyle/>
        <a:p>
          <a:r>
            <a:rPr lang="it-IT" sz="2400" dirty="0"/>
            <a:t>CQ Manager</a:t>
          </a:r>
        </a:p>
      </dgm:t>
    </dgm:pt>
    <dgm:pt modelId="{968AC76E-DDFA-1E42-BA54-A4C46D5D0EBE}" type="parTrans" cxnId="{DC0EEED2-AAC1-0E4C-87CD-1CBEB36F82FF}">
      <dgm:prSet/>
      <dgm:spPr/>
      <dgm:t>
        <a:bodyPr/>
        <a:lstStyle/>
        <a:p>
          <a:endParaRPr lang="en-US"/>
        </a:p>
      </dgm:t>
    </dgm:pt>
    <dgm:pt modelId="{21AA6ADA-24CF-1B44-831D-A8145CD07C82}" type="sibTrans" cxnId="{DC0EEED2-AAC1-0E4C-87CD-1CBEB36F82FF}">
      <dgm:prSet/>
      <dgm:spPr/>
      <dgm:t>
        <a:bodyPr/>
        <a:lstStyle/>
        <a:p>
          <a:endParaRPr lang="en-US"/>
        </a:p>
      </dgm:t>
    </dgm:pt>
    <dgm:pt modelId="{2380D1F5-C1FB-1D4E-9B4B-E33688EBC226}">
      <dgm:prSet custT="1"/>
      <dgm:spPr/>
      <dgm:t>
        <a:bodyPr/>
        <a:lstStyle/>
        <a:p>
          <a:r>
            <a:rPr lang="it-IT" sz="2400" dirty="0"/>
            <a:t>QA Manager</a:t>
          </a:r>
        </a:p>
      </dgm:t>
    </dgm:pt>
    <dgm:pt modelId="{B9DB4B7D-46A7-8F4B-818B-2907A320D56D}" type="parTrans" cxnId="{D02ADB2E-390C-454F-B23A-C863F25902FA}">
      <dgm:prSet/>
      <dgm:spPr/>
      <dgm:t>
        <a:bodyPr/>
        <a:lstStyle/>
        <a:p>
          <a:endParaRPr lang="en-US"/>
        </a:p>
      </dgm:t>
    </dgm:pt>
    <dgm:pt modelId="{32BE3C5D-C819-E948-B159-295DFA6F10AE}" type="sibTrans" cxnId="{D02ADB2E-390C-454F-B23A-C863F25902FA}">
      <dgm:prSet/>
      <dgm:spPr/>
      <dgm:t>
        <a:bodyPr/>
        <a:lstStyle/>
        <a:p>
          <a:endParaRPr lang="en-US"/>
        </a:p>
      </dgm:t>
    </dgm:pt>
    <dgm:pt modelId="{0B855B87-EF16-4840-83A6-AFECAC785414}">
      <dgm:prSet custT="1"/>
      <dgm:spPr/>
      <dgm:t>
        <a:bodyPr/>
        <a:lstStyle/>
        <a:p>
          <a:r>
            <a:rPr lang="it-IT" sz="2400" dirty="0"/>
            <a:t>Operatori ed Analisti</a:t>
          </a:r>
        </a:p>
      </dgm:t>
    </dgm:pt>
    <dgm:pt modelId="{AAD8167D-2788-C140-A93C-4E92C283D6AF}" type="parTrans" cxnId="{59172CE1-D9C0-E545-97C7-DDE5BA6F267E}">
      <dgm:prSet/>
      <dgm:spPr/>
      <dgm:t>
        <a:bodyPr/>
        <a:lstStyle/>
        <a:p>
          <a:endParaRPr lang="en-US"/>
        </a:p>
      </dgm:t>
    </dgm:pt>
    <dgm:pt modelId="{6835B320-DBCE-A14F-92A9-516AFD6F2C12}" type="sibTrans" cxnId="{59172CE1-D9C0-E545-97C7-DDE5BA6F267E}">
      <dgm:prSet/>
      <dgm:spPr/>
      <dgm:t>
        <a:bodyPr/>
        <a:lstStyle/>
        <a:p>
          <a:endParaRPr lang="en-US"/>
        </a:p>
      </dgm:t>
    </dgm:pt>
    <dgm:pt modelId="{EF1EC641-574D-C948-BAF7-73C5B280604E}">
      <dgm:prSet custT="1"/>
      <dgm:spPr/>
      <dgm:t>
        <a:bodyPr/>
        <a:lstStyle/>
        <a:p>
          <a:r>
            <a:rPr lang="it-IT" sz="2400" dirty="0" err="1"/>
            <a:t>Qualified</a:t>
          </a:r>
          <a:r>
            <a:rPr lang="it-IT" sz="2400" dirty="0"/>
            <a:t> </a:t>
          </a:r>
          <a:r>
            <a:rPr lang="it-IT" sz="2400" dirty="0" err="1"/>
            <a:t>Person</a:t>
          </a:r>
          <a:r>
            <a:rPr lang="it-IT" sz="2400" dirty="0"/>
            <a:t> </a:t>
          </a:r>
          <a:r>
            <a:rPr lang="it-IT" sz="1800" dirty="0"/>
            <a:t>(Autorizzata con Decreto Ministeriale)</a:t>
          </a:r>
          <a:endParaRPr lang="it-IT" sz="3100" dirty="0"/>
        </a:p>
      </dgm:t>
    </dgm:pt>
    <dgm:pt modelId="{786F20E0-E315-6946-AFD1-0496CBB49D54}" type="sibTrans" cxnId="{F60AE31F-0D2E-9C48-BC48-B7C11EBCA1EF}">
      <dgm:prSet/>
      <dgm:spPr/>
      <dgm:t>
        <a:bodyPr/>
        <a:lstStyle/>
        <a:p>
          <a:endParaRPr lang="en-US"/>
        </a:p>
      </dgm:t>
    </dgm:pt>
    <dgm:pt modelId="{7EE49D53-D2D4-7A48-A5C1-7A23B8A26F6B}" type="parTrans" cxnId="{F60AE31F-0D2E-9C48-BC48-B7C11EBCA1EF}">
      <dgm:prSet/>
      <dgm:spPr/>
      <dgm:t>
        <a:bodyPr/>
        <a:lstStyle/>
        <a:p>
          <a:endParaRPr lang="en-US"/>
        </a:p>
      </dgm:t>
    </dgm:pt>
    <dgm:pt modelId="{26900A88-A75B-614E-A477-E6EAF9BD7566}" type="pres">
      <dgm:prSet presAssocID="{2010ADD9-F779-A045-8F22-C287D49C9798}" presName="diagram" presStyleCnt="0">
        <dgm:presLayoutVars>
          <dgm:dir/>
          <dgm:resizeHandles val="exact"/>
        </dgm:presLayoutVars>
      </dgm:prSet>
      <dgm:spPr/>
    </dgm:pt>
    <dgm:pt modelId="{6719A81B-D386-6142-9739-A98C143432CB}" type="pres">
      <dgm:prSet presAssocID="{C1ABD0C5-6E68-5443-905F-46AB92E0836A}" presName="node" presStyleLbl="node1" presStyleIdx="0" presStyleCnt="6">
        <dgm:presLayoutVars>
          <dgm:bulletEnabled val="1"/>
        </dgm:presLayoutVars>
      </dgm:prSet>
      <dgm:spPr/>
    </dgm:pt>
    <dgm:pt modelId="{3827E5C6-6B05-5942-833F-C00BA5F20DBB}" type="pres">
      <dgm:prSet presAssocID="{569AF692-A7D2-3540-8745-89D6B3E8EFB4}" presName="sibTrans" presStyleCnt="0"/>
      <dgm:spPr/>
    </dgm:pt>
    <dgm:pt modelId="{2E8D4C2F-0AE2-B445-901D-58756B1344C3}" type="pres">
      <dgm:prSet presAssocID="{EF1EC641-574D-C948-BAF7-73C5B280604E}" presName="node" presStyleLbl="node1" presStyleIdx="1" presStyleCnt="6">
        <dgm:presLayoutVars>
          <dgm:bulletEnabled val="1"/>
        </dgm:presLayoutVars>
      </dgm:prSet>
      <dgm:spPr/>
    </dgm:pt>
    <dgm:pt modelId="{0158BB83-DDAA-D94E-9D47-A866129631D0}" type="pres">
      <dgm:prSet presAssocID="{786F20E0-E315-6946-AFD1-0496CBB49D54}" presName="sibTrans" presStyleCnt="0"/>
      <dgm:spPr/>
    </dgm:pt>
    <dgm:pt modelId="{89F343C2-856C-A640-9ADD-32656CA4EF25}" type="pres">
      <dgm:prSet presAssocID="{CA41FB65-DE7D-F24F-AE8F-BC7DBC4AAABB}" presName="node" presStyleLbl="node1" presStyleIdx="2" presStyleCnt="6">
        <dgm:presLayoutVars>
          <dgm:bulletEnabled val="1"/>
        </dgm:presLayoutVars>
      </dgm:prSet>
      <dgm:spPr/>
    </dgm:pt>
    <dgm:pt modelId="{1D17DC9B-11B0-9741-94BE-4C6DCD41FA4A}" type="pres">
      <dgm:prSet presAssocID="{129C22D5-17D2-F846-AF63-53C014E7EF55}" presName="sibTrans" presStyleCnt="0"/>
      <dgm:spPr/>
    </dgm:pt>
    <dgm:pt modelId="{297D038E-89DB-4B41-ABB7-89AE369D749E}" type="pres">
      <dgm:prSet presAssocID="{23D9FD5B-4CA5-C445-A6DB-F36CBF2732C4}" presName="node" presStyleLbl="node1" presStyleIdx="3" presStyleCnt="6" custLinFactNeighborY="2773">
        <dgm:presLayoutVars>
          <dgm:bulletEnabled val="1"/>
        </dgm:presLayoutVars>
      </dgm:prSet>
      <dgm:spPr/>
    </dgm:pt>
    <dgm:pt modelId="{501ABD1F-E865-B54D-9D45-DE22AD84D7FD}" type="pres">
      <dgm:prSet presAssocID="{21AA6ADA-24CF-1B44-831D-A8145CD07C82}" presName="sibTrans" presStyleCnt="0"/>
      <dgm:spPr/>
    </dgm:pt>
    <dgm:pt modelId="{9A78EF77-43FD-C94B-8F23-F2978BD27FA6}" type="pres">
      <dgm:prSet presAssocID="{2380D1F5-C1FB-1D4E-9B4B-E33688EBC226}" presName="node" presStyleLbl="node1" presStyleIdx="4" presStyleCnt="6" custLinFactNeighborY="2773">
        <dgm:presLayoutVars>
          <dgm:bulletEnabled val="1"/>
        </dgm:presLayoutVars>
      </dgm:prSet>
      <dgm:spPr/>
    </dgm:pt>
    <dgm:pt modelId="{8AF015F1-CCD8-7D41-931F-3682325476E1}" type="pres">
      <dgm:prSet presAssocID="{32BE3C5D-C819-E948-B159-295DFA6F10AE}" presName="sibTrans" presStyleCnt="0"/>
      <dgm:spPr/>
    </dgm:pt>
    <dgm:pt modelId="{E9DA758F-091C-2040-A69D-C2C0FE79E774}" type="pres">
      <dgm:prSet presAssocID="{0B855B87-EF16-4840-83A6-AFECAC785414}" presName="node" presStyleLbl="node1" presStyleIdx="5" presStyleCnt="6" custLinFactNeighborY="2773">
        <dgm:presLayoutVars>
          <dgm:bulletEnabled val="1"/>
        </dgm:presLayoutVars>
      </dgm:prSet>
      <dgm:spPr/>
    </dgm:pt>
  </dgm:ptLst>
  <dgm:cxnLst>
    <dgm:cxn modelId="{EC8F7706-2EA5-A049-89A4-112C9F2CB338}" type="presOf" srcId="{C1ABD0C5-6E68-5443-905F-46AB92E0836A}" destId="{6719A81B-D386-6142-9739-A98C143432CB}" srcOrd="0" destOrd="0" presId="urn:microsoft.com/office/officeart/2005/8/layout/default"/>
    <dgm:cxn modelId="{F60AE31F-0D2E-9C48-BC48-B7C11EBCA1EF}" srcId="{2010ADD9-F779-A045-8F22-C287D49C9798}" destId="{EF1EC641-574D-C948-BAF7-73C5B280604E}" srcOrd="1" destOrd="0" parTransId="{7EE49D53-D2D4-7A48-A5C1-7A23B8A26F6B}" sibTransId="{786F20E0-E315-6946-AFD1-0496CBB49D54}"/>
    <dgm:cxn modelId="{D02ADB2E-390C-454F-B23A-C863F25902FA}" srcId="{2010ADD9-F779-A045-8F22-C287D49C9798}" destId="{2380D1F5-C1FB-1D4E-9B4B-E33688EBC226}" srcOrd="4" destOrd="0" parTransId="{B9DB4B7D-46A7-8F4B-818B-2907A320D56D}" sibTransId="{32BE3C5D-C819-E948-B159-295DFA6F10AE}"/>
    <dgm:cxn modelId="{40CDC02F-9783-8145-911A-86895A8122C6}" type="presOf" srcId="{0B855B87-EF16-4840-83A6-AFECAC785414}" destId="{E9DA758F-091C-2040-A69D-C2C0FE79E774}" srcOrd="0" destOrd="0" presId="urn:microsoft.com/office/officeart/2005/8/layout/default"/>
    <dgm:cxn modelId="{B2B27252-000C-3047-9F11-B6739080B749}" srcId="{2010ADD9-F779-A045-8F22-C287D49C9798}" destId="{CA41FB65-DE7D-F24F-AE8F-BC7DBC4AAABB}" srcOrd="2" destOrd="0" parTransId="{36FDE401-13CC-2346-AED6-865BAE3DF207}" sibTransId="{129C22D5-17D2-F846-AF63-53C014E7EF55}"/>
    <dgm:cxn modelId="{7A3A4B75-F191-7146-96C5-292B1454A8E1}" type="presOf" srcId="{CA41FB65-DE7D-F24F-AE8F-BC7DBC4AAABB}" destId="{89F343C2-856C-A640-9ADD-32656CA4EF25}" srcOrd="0" destOrd="0" presId="urn:microsoft.com/office/officeart/2005/8/layout/default"/>
    <dgm:cxn modelId="{30232576-FF38-604D-A018-FE0E264D3B16}" srcId="{2010ADD9-F779-A045-8F22-C287D49C9798}" destId="{C1ABD0C5-6E68-5443-905F-46AB92E0836A}" srcOrd="0" destOrd="0" parTransId="{9C35659F-E294-C44A-B367-F0D8D1EE133E}" sibTransId="{569AF692-A7D2-3540-8745-89D6B3E8EFB4}"/>
    <dgm:cxn modelId="{254A7D7E-AB0E-2F43-8107-88E1C6F910A3}" type="presOf" srcId="{2380D1F5-C1FB-1D4E-9B4B-E33688EBC226}" destId="{9A78EF77-43FD-C94B-8F23-F2978BD27FA6}" srcOrd="0" destOrd="0" presId="urn:microsoft.com/office/officeart/2005/8/layout/default"/>
    <dgm:cxn modelId="{97AF1B9E-5228-0E4F-A4BD-83EF69C398EE}" type="presOf" srcId="{23D9FD5B-4CA5-C445-A6DB-F36CBF2732C4}" destId="{297D038E-89DB-4B41-ABB7-89AE369D749E}" srcOrd="0" destOrd="0" presId="urn:microsoft.com/office/officeart/2005/8/layout/default"/>
    <dgm:cxn modelId="{DC0EEED2-AAC1-0E4C-87CD-1CBEB36F82FF}" srcId="{2010ADD9-F779-A045-8F22-C287D49C9798}" destId="{23D9FD5B-4CA5-C445-A6DB-F36CBF2732C4}" srcOrd="3" destOrd="0" parTransId="{968AC76E-DDFA-1E42-BA54-A4C46D5D0EBE}" sibTransId="{21AA6ADA-24CF-1B44-831D-A8145CD07C82}"/>
    <dgm:cxn modelId="{6E6A69D9-7CB3-2444-8135-6CEBB381C45F}" type="presOf" srcId="{2010ADD9-F779-A045-8F22-C287D49C9798}" destId="{26900A88-A75B-614E-A477-E6EAF9BD7566}" srcOrd="0" destOrd="0" presId="urn:microsoft.com/office/officeart/2005/8/layout/default"/>
    <dgm:cxn modelId="{59172CE1-D9C0-E545-97C7-DDE5BA6F267E}" srcId="{2010ADD9-F779-A045-8F22-C287D49C9798}" destId="{0B855B87-EF16-4840-83A6-AFECAC785414}" srcOrd="5" destOrd="0" parTransId="{AAD8167D-2788-C140-A93C-4E92C283D6AF}" sibTransId="{6835B320-DBCE-A14F-92A9-516AFD6F2C12}"/>
    <dgm:cxn modelId="{022B76F0-8395-AC48-9662-35B89D1C1A96}" type="presOf" srcId="{EF1EC641-574D-C948-BAF7-73C5B280604E}" destId="{2E8D4C2F-0AE2-B445-901D-58756B1344C3}" srcOrd="0" destOrd="0" presId="urn:microsoft.com/office/officeart/2005/8/layout/default"/>
    <dgm:cxn modelId="{E6A9CE09-7F21-4546-9BB6-B86FDEA95632}" type="presParOf" srcId="{26900A88-A75B-614E-A477-E6EAF9BD7566}" destId="{6719A81B-D386-6142-9739-A98C143432CB}" srcOrd="0" destOrd="0" presId="urn:microsoft.com/office/officeart/2005/8/layout/default"/>
    <dgm:cxn modelId="{C6D9104A-BC74-2D4C-ABB0-DEDF7381DEAF}" type="presParOf" srcId="{26900A88-A75B-614E-A477-E6EAF9BD7566}" destId="{3827E5C6-6B05-5942-833F-C00BA5F20DBB}" srcOrd="1" destOrd="0" presId="urn:microsoft.com/office/officeart/2005/8/layout/default"/>
    <dgm:cxn modelId="{EE35FC1E-3DA8-A643-AFE0-796A263BD8F3}" type="presParOf" srcId="{26900A88-A75B-614E-A477-E6EAF9BD7566}" destId="{2E8D4C2F-0AE2-B445-901D-58756B1344C3}" srcOrd="2" destOrd="0" presId="urn:microsoft.com/office/officeart/2005/8/layout/default"/>
    <dgm:cxn modelId="{5255EC79-5979-7447-8CB3-0A28BC99D9A9}" type="presParOf" srcId="{26900A88-A75B-614E-A477-E6EAF9BD7566}" destId="{0158BB83-DDAA-D94E-9D47-A866129631D0}" srcOrd="3" destOrd="0" presId="urn:microsoft.com/office/officeart/2005/8/layout/default"/>
    <dgm:cxn modelId="{40D80995-A2FB-1B4A-BF29-C99FB7240E5D}" type="presParOf" srcId="{26900A88-A75B-614E-A477-E6EAF9BD7566}" destId="{89F343C2-856C-A640-9ADD-32656CA4EF25}" srcOrd="4" destOrd="0" presId="urn:microsoft.com/office/officeart/2005/8/layout/default"/>
    <dgm:cxn modelId="{659ED578-E5F4-224A-B08C-1A42F7234646}" type="presParOf" srcId="{26900A88-A75B-614E-A477-E6EAF9BD7566}" destId="{1D17DC9B-11B0-9741-94BE-4C6DCD41FA4A}" srcOrd="5" destOrd="0" presId="urn:microsoft.com/office/officeart/2005/8/layout/default"/>
    <dgm:cxn modelId="{C4268250-8601-AB46-AF01-BF2CBA1996F6}" type="presParOf" srcId="{26900A88-A75B-614E-A477-E6EAF9BD7566}" destId="{297D038E-89DB-4B41-ABB7-89AE369D749E}" srcOrd="6" destOrd="0" presId="urn:microsoft.com/office/officeart/2005/8/layout/default"/>
    <dgm:cxn modelId="{D76E8D10-EB03-FD42-BC24-2CE16CAA45D5}" type="presParOf" srcId="{26900A88-A75B-614E-A477-E6EAF9BD7566}" destId="{501ABD1F-E865-B54D-9D45-DE22AD84D7FD}" srcOrd="7" destOrd="0" presId="urn:microsoft.com/office/officeart/2005/8/layout/default"/>
    <dgm:cxn modelId="{EA062A19-87EF-7048-813D-AE046801613C}" type="presParOf" srcId="{26900A88-A75B-614E-A477-E6EAF9BD7566}" destId="{9A78EF77-43FD-C94B-8F23-F2978BD27FA6}" srcOrd="8" destOrd="0" presId="urn:microsoft.com/office/officeart/2005/8/layout/default"/>
    <dgm:cxn modelId="{668F76F3-DF6C-DB44-AD0C-3C01CB1908A4}" type="presParOf" srcId="{26900A88-A75B-614E-A477-E6EAF9BD7566}" destId="{8AF015F1-CCD8-7D41-931F-3682325476E1}" srcOrd="9" destOrd="0" presId="urn:microsoft.com/office/officeart/2005/8/layout/default"/>
    <dgm:cxn modelId="{02ED3DF8-0406-E84B-83F5-04B07DE32525}" type="presParOf" srcId="{26900A88-A75B-614E-A477-E6EAF9BD7566}" destId="{E9DA758F-091C-2040-A69D-C2C0FE79E77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3D3ED-4048-6E4D-AD1E-9A4EF70DEF8C}">
      <dsp:nvSpPr>
        <dsp:cNvPr id="0" name=""/>
        <dsp:cNvSpPr/>
      </dsp:nvSpPr>
      <dsp:spPr>
        <a:xfrm>
          <a:off x="4313039" y="1108"/>
          <a:ext cx="1889521" cy="188952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1" kern="1200" dirty="0"/>
            <a:t>Gestione della qualità </a:t>
          </a:r>
        </a:p>
      </dsp:txBody>
      <dsp:txXfrm>
        <a:off x="4589753" y="277822"/>
        <a:ext cx="1336093" cy="1336093"/>
      </dsp:txXfrm>
    </dsp:sp>
    <dsp:sp modelId="{85B30074-02E0-154F-8B6E-4F2E56463AA7}">
      <dsp:nvSpPr>
        <dsp:cNvPr id="0" name=""/>
        <dsp:cNvSpPr/>
      </dsp:nvSpPr>
      <dsp:spPr>
        <a:xfrm rot="3600000">
          <a:off x="5708792" y="1844463"/>
          <a:ext cx="503807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746578" y="1906560"/>
        <a:ext cx="352665" cy="382627"/>
      </dsp:txXfrm>
    </dsp:sp>
    <dsp:sp modelId="{B873E754-3BD8-1241-A049-677435381944}">
      <dsp:nvSpPr>
        <dsp:cNvPr id="0" name=""/>
        <dsp:cNvSpPr/>
      </dsp:nvSpPr>
      <dsp:spPr>
        <a:xfrm>
          <a:off x="5733089" y="2460707"/>
          <a:ext cx="1889521" cy="1889521"/>
        </a:xfrm>
        <a:prstGeom prst="ellipse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1" kern="1200"/>
            <a:t>GMP </a:t>
          </a:r>
        </a:p>
      </dsp:txBody>
      <dsp:txXfrm>
        <a:off x="6009803" y="2737421"/>
        <a:ext cx="1336093" cy="1336093"/>
      </dsp:txXfrm>
    </dsp:sp>
    <dsp:sp modelId="{B93AB15B-85FC-0A4D-A67E-9693A0DD1B97}">
      <dsp:nvSpPr>
        <dsp:cNvPr id="0" name=""/>
        <dsp:cNvSpPr/>
      </dsp:nvSpPr>
      <dsp:spPr>
        <a:xfrm rot="10800000">
          <a:off x="5020155" y="3086612"/>
          <a:ext cx="503807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5171297" y="3214155"/>
        <a:ext cx="352665" cy="382627"/>
      </dsp:txXfrm>
    </dsp:sp>
    <dsp:sp modelId="{900F31AB-0D37-754A-BFF0-7E2B5136F43F}">
      <dsp:nvSpPr>
        <dsp:cNvPr id="0" name=""/>
        <dsp:cNvSpPr/>
      </dsp:nvSpPr>
      <dsp:spPr>
        <a:xfrm>
          <a:off x="2892988" y="2460707"/>
          <a:ext cx="1889521" cy="1889521"/>
        </a:xfrm>
        <a:prstGeom prst="ellipse">
          <a:avLst/>
        </a:prstGeom>
        <a:gradFill rotWithShape="0">
          <a:gsLst>
            <a:gs pos="0">
              <a:srgbClr val="5992D2"/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99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1" kern="1200" dirty="0"/>
            <a:t>Gestione del rischio di qualità</a:t>
          </a:r>
        </a:p>
      </dsp:txBody>
      <dsp:txXfrm>
        <a:off x="3169702" y="2737421"/>
        <a:ext cx="1336093" cy="1336093"/>
      </dsp:txXfrm>
    </dsp:sp>
    <dsp:sp modelId="{349665E7-EF5F-4145-90AF-6B88EA8692DA}">
      <dsp:nvSpPr>
        <dsp:cNvPr id="0" name=""/>
        <dsp:cNvSpPr/>
      </dsp:nvSpPr>
      <dsp:spPr>
        <a:xfrm rot="18000000">
          <a:off x="4288741" y="1869160"/>
          <a:ext cx="503807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326527" y="2062149"/>
        <a:ext cx="352665" cy="382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9A81B-D386-6142-9739-A98C143432CB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Responsabile Legale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(DG, AD, </a:t>
          </a:r>
          <a:r>
            <a:rPr lang="it-IT" sz="1800" kern="1200" dirty="0" err="1"/>
            <a:t>etc</a:t>
          </a:r>
          <a:r>
            <a:rPr lang="it-IT" sz="1800" kern="1200" dirty="0"/>
            <a:t>)</a:t>
          </a:r>
          <a:endParaRPr lang="it-IT" sz="2400" kern="1200" dirty="0"/>
        </a:p>
      </dsp:txBody>
      <dsp:txXfrm>
        <a:off x="0" y="39687"/>
        <a:ext cx="3286125" cy="1971675"/>
      </dsp:txXfrm>
    </dsp:sp>
    <dsp:sp modelId="{2E8D4C2F-0AE2-B445-901D-58756B1344C3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Qualified</a:t>
          </a:r>
          <a:r>
            <a:rPr lang="it-IT" sz="2400" kern="1200" dirty="0"/>
            <a:t> </a:t>
          </a:r>
          <a:r>
            <a:rPr lang="it-IT" sz="2400" kern="1200" dirty="0" err="1"/>
            <a:t>Person</a:t>
          </a:r>
          <a:r>
            <a:rPr lang="it-IT" sz="2400" kern="1200" dirty="0"/>
            <a:t> </a:t>
          </a:r>
          <a:r>
            <a:rPr lang="it-IT" sz="1800" kern="1200" dirty="0"/>
            <a:t>(Autorizzata con Decreto Ministeriale)</a:t>
          </a:r>
          <a:endParaRPr lang="it-IT" sz="3100" kern="1200" dirty="0"/>
        </a:p>
      </dsp:txBody>
      <dsp:txXfrm>
        <a:off x="3614737" y="39687"/>
        <a:ext cx="3286125" cy="1971675"/>
      </dsp:txXfrm>
    </dsp:sp>
    <dsp:sp modelId="{89F343C2-856C-A640-9ADD-32656CA4EF25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Production Manager</a:t>
          </a:r>
        </a:p>
      </dsp:txBody>
      <dsp:txXfrm>
        <a:off x="7229475" y="39687"/>
        <a:ext cx="3286125" cy="1971675"/>
      </dsp:txXfrm>
    </dsp:sp>
    <dsp:sp modelId="{297D038E-89DB-4B41-ABB7-89AE369D749E}">
      <dsp:nvSpPr>
        <dsp:cNvPr id="0" name=""/>
        <dsp:cNvSpPr/>
      </dsp:nvSpPr>
      <dsp:spPr>
        <a:xfrm>
          <a:off x="0" y="2379663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CQ Manager</a:t>
          </a:r>
        </a:p>
      </dsp:txBody>
      <dsp:txXfrm>
        <a:off x="0" y="2379663"/>
        <a:ext cx="3286125" cy="1971675"/>
      </dsp:txXfrm>
    </dsp:sp>
    <dsp:sp modelId="{9A78EF77-43FD-C94B-8F23-F2978BD27FA6}">
      <dsp:nvSpPr>
        <dsp:cNvPr id="0" name=""/>
        <dsp:cNvSpPr/>
      </dsp:nvSpPr>
      <dsp:spPr>
        <a:xfrm>
          <a:off x="3614737" y="2379663"/>
          <a:ext cx="3286125" cy="197167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QA Manager</a:t>
          </a:r>
        </a:p>
      </dsp:txBody>
      <dsp:txXfrm>
        <a:off x="3614737" y="2379663"/>
        <a:ext cx="3286125" cy="1971675"/>
      </dsp:txXfrm>
    </dsp:sp>
    <dsp:sp modelId="{E9DA758F-091C-2040-A69D-C2C0FE79E774}">
      <dsp:nvSpPr>
        <dsp:cNvPr id="0" name=""/>
        <dsp:cNvSpPr/>
      </dsp:nvSpPr>
      <dsp:spPr>
        <a:xfrm>
          <a:off x="7229475" y="2379663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Operatori ed Analisti</a:t>
          </a:r>
        </a:p>
      </dsp:txBody>
      <dsp:txXfrm>
        <a:off x="7229475" y="2379663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BE554-E5F7-D342-AD37-D8E402696568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50743-F481-3149-ADB1-E1CFAC8E66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75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810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50743-F481-3149-ADB1-E1CFAC8E66A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022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601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753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13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995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930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364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235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465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153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529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50743-F481-3149-ADB1-E1CFAC8E66A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905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20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18FE-0A5F-4A44-B134-00E3A73AA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4BB992-249B-6F4B-8B38-2E2B75B5F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0DD84-C0DE-9540-A71D-84735DDF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33AC4-D2CC-4342-8EF4-7F2EAE3F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9EFB3-5D20-734A-82C6-E793E5B8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96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AE78-27DC-164C-8861-500A9CF2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13F6A-3530-0E49-AA97-7025C2F37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14EC7-9003-CF42-B432-695FABFF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90A12-CAE3-6A4E-94D6-FE8367CF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B6738-7F99-2042-8D54-C82AB431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045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8794C-0779-2843-99FC-EC4134C57A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B5124-C9EA-4346-94EC-E74129ACA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2C46-75CA-9B4D-89FE-D2FFD80D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DBD43-4A26-204B-ABB4-0D5A68AD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5501E-53B7-A74C-8BA1-04833A0E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213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293D-C28E-CD4E-8461-4E0DD271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9455C-F2CE-A44B-A4D3-FD669BF9A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FBDEB-87B6-434F-8A4B-30386319C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A1A8A-FD23-BB46-BAF2-53AAABE9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EF5AD-117F-2D41-B94E-618E10BA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624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4DC2-5BFF-204B-8797-26C313875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703B7-1C51-F74C-BFB1-96C3662A6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D40AA-F4EC-3645-B444-F1450110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FA32A-9D48-8C4C-B3D0-C55B3DF8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785D7-03CF-4144-8274-B3DD8260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81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1A105-978E-2747-A012-79DE22A1E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ADD13-7034-164D-A61A-857161C72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26E60-CC2A-C74A-8879-57FA16741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8DCB9-F75A-8E48-9579-06A43DB4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D3A66-3968-244A-B3C5-C6C05570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91FBF-59EF-D647-B7AA-0FD95576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CA077-F05B-234F-B1BD-B5FB0F68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4910B-2454-CE46-8F89-8ACC43E9F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7B45C-60FF-2440-B441-445DF17AF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7BB3EA-C432-5C4D-8096-5138F1223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705E1-53FE-3D49-8F06-C337FBD04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DCDB5-B537-C942-A546-11F75A574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4D15C7-B2AB-1C41-9497-ED8DDBC0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C29B-FAC1-4741-B949-2F2AA871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93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D974-91F1-3649-8632-DCFDEF728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BBF507-B4ED-4343-8A8D-CDB57410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69C55D-6ECF-734A-98F5-DE6F1EA5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800F9-3982-C549-B19B-72C71D40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82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A30BC3-20BE-3B43-9D0E-B4AE23E6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BB1DC-E021-1F43-A921-9C3DA167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34993-2524-0448-9226-D63960E7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90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8397-B42C-FC44-9F57-878CDFD7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A232E-7285-2E48-80FD-9CEAD871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87B0A-9D00-8E46-A1E6-CE15CA36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4F3C5-6140-994C-AE2E-7F1A4983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C80C8-7B43-9A4D-BE88-C54C6E37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18ACB-E2B8-1D4E-BA2A-6751357A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26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40C7-7A19-E04F-BA89-BDBBEE66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E4C28-DD97-8841-9687-A0CE03DF2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2F7A5-F01F-5C49-897B-61D4D1A88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6B462-ADE2-EC43-92F6-2E73AFC56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34D60-D230-E24B-A5AD-464D15F63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66CE0-9E2A-C849-8D5F-0205D48B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07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633DE-28C0-C748-9F59-C7120796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8E28B-B585-994E-8344-389795D4F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C36B7-EC5D-5E4C-8F1F-495E299E4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937A7-496E-DE49-BF51-6D5F7F3D286F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27659-5E60-1F41-A85A-97D0AA197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1460F-F77F-DF4F-8EC7-A607AC0E8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BD430-30DE-AE4D-92BE-D4F54D2846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51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tif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2.m4a"/><Relationship Id="rId7" Type="http://schemas.openxmlformats.org/officeDocument/2006/relationships/diagramLayout" Target="../diagrams/layout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audio" Target="../media/media8.m4a"/><Relationship Id="rId7" Type="http://schemas.openxmlformats.org/officeDocument/2006/relationships/diagramLayout" Target="../diagrams/layout2.xml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diagramData" Target="../diagrams/data2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67152-596B-EF42-9113-A66B2A429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Capitolo 1</a:t>
            </a:r>
          </a:p>
          <a:p>
            <a:pPr marL="0" indent="0" algn="ctr">
              <a:buNone/>
            </a:pPr>
            <a:endParaRPr lang="it-IT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Gestione della qualità</a:t>
            </a:r>
            <a:endParaRPr lang="it-IT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246-D95B-0645-95F4-DEA54511A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626" y="584329"/>
            <a:ext cx="2112962" cy="24825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F79FB4-C45D-1A4B-B924-052489337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1"/>
    </mc:Choice>
    <mc:Fallback xmlns="">
      <p:transition spd="slow" advTm="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CC8C1-843E-1144-9E2A-40A8D4D5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Decreto Legislativo 24 Aprile 2006 n.219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C61CD-C66D-9F49-AEEB-9E3DC1D9F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16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2400" b="1" dirty="0"/>
              <a:t>Comma 8</a:t>
            </a:r>
          </a:p>
          <a:p>
            <a:pPr algn="just"/>
            <a:r>
              <a:rPr lang="it-IT" sz="1800" i="1" dirty="0"/>
              <a:t>vigila che ogni lotto di medicinali sia prodotto e controllato con l'osservanza delle norme di legge e delle condizioni imposte in sede di autorizzazione alla immissione in commercio del medicinale</a:t>
            </a:r>
          </a:p>
          <a:p>
            <a:pPr algn="just"/>
            <a:r>
              <a:rPr lang="it-IT" sz="1800" i="1" dirty="0"/>
              <a:t>controlla che, nel caso di medicinali di provenienza da paesi non appartenenti alla Comunità economica europea, ogni lotto di produzione importato è oggetto di un'analisi qualitativa completa, di un'analisi quantitativa di almeno tutte le sostanze attive e di qualsiasi altra prova e verifica necessaria a garantire la qualità dei medicinali nell'osservanza delle condizioni previste per l'AIC, fatto salvo quanto stabilito da eventuali accordi di mutuo riconoscimento;</a:t>
            </a:r>
          </a:p>
          <a:p>
            <a:pPr algn="just"/>
            <a:r>
              <a:rPr lang="it-IT" sz="1800" i="1" dirty="0"/>
              <a:t>attesta su apposita documentazione le operazioni di cui ai punti precedenti;</a:t>
            </a:r>
          </a:p>
          <a:p>
            <a:pPr algn="just"/>
            <a:r>
              <a:rPr lang="it-IT" sz="1800" i="1" dirty="0"/>
              <a:t>è responsabile secondo quanto previsto dal capo II del presente titolo della tenuta della documentazione di cui alla lettera c), ed è obbligato ad esibirla a richiesta dell'autorità sanitaria;</a:t>
            </a:r>
          </a:p>
          <a:p>
            <a:pPr algn="just"/>
            <a:r>
              <a:rPr lang="it-IT" sz="1800" i="1" dirty="0"/>
              <a:t>comunica immediatamente all'AIFA e al responsabile dell'azienda dalla quale dipende ogni sostanziale irregolarità rilevata nel medicinale che è già stato immesso in commercio;</a:t>
            </a:r>
          </a:p>
          <a:p>
            <a:pPr algn="just"/>
            <a:r>
              <a:rPr lang="it-IT" sz="1800" i="1" dirty="0"/>
              <a:t>collabora attivamente alle ispezioni effettuate dall'autorità sanitaria ai sensi del presente decreto ed effettua le operazioni richieste dalla stessa;</a:t>
            </a:r>
          </a:p>
          <a:p>
            <a:pPr algn="just"/>
            <a:r>
              <a:rPr lang="it-IT" sz="1800" i="1" dirty="0"/>
              <a:t>vigila sulle condizioni generali di igiene dei locali di cui è responsabile.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129D08-52D7-7140-891D-680DC6388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46"/>
    </mc:Choice>
    <mc:Fallback xmlns="">
      <p:transition spd="slow" advTm="4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1A01-C901-E44F-A432-B0CCFA6C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Decreto Legislativo 24 Aprile 2006 n.219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B1DD5-BE56-0B46-AA45-131DE71A9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2400" b="1" dirty="0"/>
              <a:t>Comma 9</a:t>
            </a:r>
          </a:p>
          <a:p>
            <a:pPr algn="just"/>
            <a:r>
              <a:rPr lang="it-IT" sz="2000" i="1" dirty="0"/>
              <a:t>La persona qualificata non può svolgere la stessa funzione in più officine, a meno che si tratti di officina costituente reparto distaccato dell'officina principale.</a:t>
            </a:r>
          </a:p>
          <a:p>
            <a:pPr algn="just"/>
            <a:r>
              <a:rPr lang="it-IT" sz="2000" i="1" dirty="0"/>
              <a:t>La persona qualificata è coadiuvata dal personale qualificato previsto dal capo II del presente titolo e dalle norme di buona fabbricazione.</a:t>
            </a:r>
          </a:p>
          <a:p>
            <a:pPr algn="just"/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18EB59-A9A2-4143-8E06-72B6A8335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3"/>
    </mc:Choice>
    <mc:Fallback xmlns="">
      <p:transition spd="slow" advTm="46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5FED-91F9-2D4A-8258-81754B7F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GMP personale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116C0-BC6F-D648-9E5E-576BDB631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3755"/>
          </a:xfrm>
        </p:spPr>
        <p:txBody>
          <a:bodyPr>
            <a:normAutofit/>
          </a:bodyPr>
          <a:lstStyle/>
          <a:p>
            <a:r>
              <a:rPr lang="it-IT" sz="2400" b="1" dirty="0"/>
              <a:t>Richiede:</a:t>
            </a:r>
            <a:endParaRPr lang="it-IT" sz="2000" dirty="0"/>
          </a:p>
          <a:p>
            <a:pPr lvl="1"/>
            <a:r>
              <a:rPr lang="it-IT" sz="2000" dirty="0"/>
              <a:t>Caratteristiche di base adatte</a:t>
            </a:r>
          </a:p>
          <a:p>
            <a:pPr lvl="1"/>
            <a:r>
              <a:rPr lang="it-IT" sz="2000" dirty="0"/>
              <a:t>Addestramento </a:t>
            </a:r>
          </a:p>
          <a:p>
            <a:pPr lvl="1"/>
            <a:r>
              <a:rPr lang="it-IT" sz="2000" dirty="0"/>
              <a:t>Esperienza operativa per la mansione specifica</a:t>
            </a:r>
          </a:p>
          <a:p>
            <a:pPr lvl="1"/>
            <a:r>
              <a:rPr lang="it-IT" sz="2000" dirty="0"/>
              <a:t>Aggiornamento dell’addestramento periodico</a:t>
            </a:r>
          </a:p>
          <a:p>
            <a:pPr lvl="1"/>
            <a:endParaRPr lang="it-IT" sz="2000" dirty="0"/>
          </a:p>
          <a:p>
            <a:r>
              <a:rPr lang="it-IT" sz="2400" b="1" dirty="0"/>
              <a:t>Conoscenze: </a:t>
            </a:r>
            <a:endParaRPr lang="it-IT" sz="2000" dirty="0"/>
          </a:p>
          <a:p>
            <a:pPr lvl="1"/>
            <a:r>
              <a:rPr lang="it-IT" sz="2000" dirty="0"/>
              <a:t>Principi GMP</a:t>
            </a:r>
          </a:p>
          <a:p>
            <a:pPr lvl="1"/>
            <a:r>
              <a:rPr lang="it-IT" sz="2000" dirty="0"/>
              <a:t>Norme di comportamento ed igiene (in base all’area in cui lavora)</a:t>
            </a:r>
          </a:p>
          <a:p>
            <a:pPr lvl="1"/>
            <a:r>
              <a:rPr lang="it-IT" sz="2000" dirty="0"/>
              <a:t>Formazione sul lavoro che deve svolgere (sia tecnica che procedurale)</a:t>
            </a:r>
          </a:p>
          <a:p>
            <a:endParaRPr lang="it-IT" sz="2000" dirty="0"/>
          </a:p>
          <a:p>
            <a:endParaRPr lang="it-IT" sz="2000" dirty="0"/>
          </a:p>
          <a:p>
            <a:endParaRPr lang="it-IT" sz="2000" b="1" dirty="0"/>
          </a:p>
          <a:p>
            <a:endParaRPr lang="it-IT" sz="2000" b="1" dirty="0"/>
          </a:p>
          <a:p>
            <a:pPr marL="0" indent="0">
              <a:buNone/>
            </a:pPr>
            <a:endParaRPr lang="it-IT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09A46-1B80-D949-8689-4840D1F30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141" y="1431234"/>
            <a:ext cx="2511659" cy="15962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1E5013-6857-E644-9084-5E3D1380C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11"/>
    </mc:Choice>
    <mc:Fallback xmlns="">
      <p:transition spd="slow" advTm="154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63B01A-CC4D-2D4B-9CDC-8BCE70CD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Capitolo 3</a:t>
            </a:r>
          </a:p>
          <a:p>
            <a:pPr marL="0" indent="0" algn="ctr">
              <a:buNone/>
            </a:pPr>
            <a:endParaRPr lang="it-IT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Locali e flussi</a:t>
            </a:r>
            <a:endParaRPr lang="it-IT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A4916-31C5-D042-A9B3-C12C15D3A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763" y="585787"/>
            <a:ext cx="3476624" cy="21168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8F986B-8C78-4E4C-AA1E-34954B7A67FE}"/>
              </a:ext>
            </a:extLst>
          </p:cNvPr>
          <p:cNvGrpSpPr/>
          <p:nvPr/>
        </p:nvGrpSpPr>
        <p:grpSpPr>
          <a:xfrm>
            <a:off x="8883275" y="1233814"/>
            <a:ext cx="1721915" cy="958240"/>
            <a:chOff x="8779542" y="1226793"/>
            <a:chExt cx="1596358" cy="8883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8D733B-CC4F-FD4E-B63F-21E92D70C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23" t="7846"/>
            <a:stretch/>
          </p:blipFill>
          <p:spPr>
            <a:xfrm>
              <a:off x="8779542" y="1226793"/>
              <a:ext cx="1596358" cy="6313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DBB437-8FF1-ED4B-AB0F-32E29898C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80" b="26220"/>
            <a:stretch/>
          </p:blipFill>
          <p:spPr>
            <a:xfrm>
              <a:off x="8779542" y="1862265"/>
              <a:ext cx="1596358" cy="252896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E344FB-93C4-6A4B-AAB4-FFB143C8E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43"/>
    </mc:Choice>
    <mc:Fallback xmlns="">
      <p:transition spd="slow" advTm="69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AE26C-2DB1-0C47-970F-C138E6B5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Principi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88FEF-19C4-8146-BB62-4C0E966F8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4928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I locali e le attrezzature devono essere situati, progettati, costruiti, adattati e mantenuti per </a:t>
            </a:r>
            <a:r>
              <a:rPr lang="it-IT" sz="2400" b="1" dirty="0"/>
              <a:t>adattarsi al operazioni da eseguire</a:t>
            </a:r>
            <a:r>
              <a:rPr lang="it-IT" sz="2400" dirty="0"/>
              <a:t>.</a:t>
            </a:r>
          </a:p>
          <a:p>
            <a:r>
              <a:rPr lang="it-IT" sz="2400" dirty="0"/>
              <a:t>Layout e design devono mirare a ridurre qualsiasi effetto negativo sulla qualità dei prodotti:</a:t>
            </a:r>
          </a:p>
          <a:p>
            <a:pPr lvl="1"/>
            <a:r>
              <a:rPr lang="it-IT" sz="2000" i="1" dirty="0"/>
              <a:t>ridurre al minimo il rischio di errori, </a:t>
            </a:r>
          </a:p>
          <a:p>
            <a:pPr lvl="1"/>
            <a:r>
              <a:rPr lang="it-IT" sz="2000" i="1" dirty="0"/>
              <a:t>consentire un’efficace pulizia e manutenzione, </a:t>
            </a:r>
          </a:p>
          <a:p>
            <a:pPr lvl="1"/>
            <a:r>
              <a:rPr lang="it-IT" sz="2000" i="1" dirty="0"/>
              <a:t>evitare la contaminazione incrociata, l'accumulo di polvere o sporcizia.</a:t>
            </a:r>
          </a:p>
          <a:p>
            <a:r>
              <a:rPr lang="it-IT" sz="2400" b="1" dirty="0"/>
              <a:t>Locali: </a:t>
            </a:r>
            <a:r>
              <a:rPr lang="it-IT" sz="2400" dirty="0"/>
              <a:t>						</a:t>
            </a:r>
            <a:r>
              <a:rPr lang="it-IT" sz="2400" b="1" dirty="0"/>
              <a:t>Attrezzature:</a:t>
            </a:r>
            <a:endParaRPr lang="it-IT" sz="1400" b="1" dirty="0"/>
          </a:p>
          <a:p>
            <a:pPr lvl="1"/>
            <a:r>
              <a:rPr lang="it-IT" sz="2000" dirty="0"/>
              <a:t>Generale  					</a:t>
            </a:r>
          </a:p>
          <a:p>
            <a:pPr lvl="1"/>
            <a:r>
              <a:rPr lang="it-IT" sz="2000" dirty="0"/>
              <a:t>Area di produzione </a:t>
            </a:r>
          </a:p>
          <a:p>
            <a:pPr lvl="1"/>
            <a:r>
              <a:rPr lang="it-IT" sz="2000" dirty="0"/>
              <a:t>Area di stoccaggio </a:t>
            </a:r>
          </a:p>
          <a:p>
            <a:pPr lvl="1"/>
            <a:r>
              <a:rPr lang="it-IT" sz="2000" dirty="0"/>
              <a:t>Aree di controllo qualità </a:t>
            </a:r>
          </a:p>
          <a:p>
            <a:pPr lvl="1"/>
            <a:r>
              <a:rPr lang="it-IT" sz="2000" dirty="0"/>
              <a:t>Aree accessorie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B6B03D-01C1-8940-A9FA-2EB5947BD5E0}"/>
              </a:ext>
            </a:extLst>
          </p:cNvPr>
          <p:cNvSpPr/>
          <p:nvPr/>
        </p:nvSpPr>
        <p:spPr>
          <a:xfrm>
            <a:off x="7434560" y="4491242"/>
            <a:ext cx="3467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Idonee alle esigenze previste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FBC9EC-23BF-124D-AB76-4E192E9D5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03"/>
    </mc:Choice>
    <mc:Fallback xmlns="">
      <p:transition spd="slow" advTm="120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C42FF-8CF8-3C4A-97E8-462E3D269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Locali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08CB9-5B3A-3641-98DA-6095AFFD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Consentire alla produzione di avvenire in:</a:t>
            </a:r>
          </a:p>
          <a:p>
            <a:pPr lvl="1"/>
            <a:r>
              <a:rPr lang="it-IT" sz="2000" dirty="0"/>
              <a:t>Aree collegate tra di loro e in un ordine logico, </a:t>
            </a:r>
          </a:p>
          <a:p>
            <a:pPr lvl="1"/>
            <a:r>
              <a:rPr lang="it-IT" sz="2000" dirty="0"/>
              <a:t>Corrispondente alla sequenza di operazioni e ai livelli di pulizia richiesti.</a:t>
            </a:r>
            <a:endParaRPr lang="it-IT" sz="2400" dirty="0"/>
          </a:p>
          <a:p>
            <a:r>
              <a:rPr lang="it-IT" sz="2400" dirty="0"/>
              <a:t>Qualità dell’aria:</a:t>
            </a:r>
          </a:p>
          <a:p>
            <a:pPr lvl="1"/>
            <a:r>
              <a:rPr lang="it-IT" sz="2000" dirty="0"/>
              <a:t>Temperatura controllata</a:t>
            </a:r>
          </a:p>
          <a:p>
            <a:pPr lvl="1"/>
            <a:r>
              <a:rPr lang="it-IT" sz="2000" dirty="0"/>
              <a:t>Umidità</a:t>
            </a:r>
          </a:p>
          <a:p>
            <a:pPr lvl="1"/>
            <a:r>
              <a:rPr lang="it-IT" sz="2000" dirty="0"/>
              <a:t>Ventilazione/Filtrazione </a:t>
            </a:r>
          </a:p>
          <a:p>
            <a:r>
              <a:rPr lang="it-IT" sz="2400" dirty="0"/>
              <a:t>Muri, pavimenti, soffitti:</a:t>
            </a:r>
          </a:p>
          <a:p>
            <a:pPr lvl="1"/>
            <a:r>
              <a:rPr lang="it-IT" sz="2000" dirty="0"/>
              <a:t>Superficie levigata/liscia </a:t>
            </a:r>
          </a:p>
          <a:p>
            <a:pPr lvl="1"/>
            <a:r>
              <a:rPr lang="it-IT" sz="2000" dirty="0"/>
              <a:t>Facilmente lavabile/disinfezione </a:t>
            </a:r>
          </a:p>
          <a:p>
            <a:r>
              <a:rPr lang="it-IT" sz="2400" dirty="0"/>
              <a:t>Provvedimenti per impedire l'ingresso alle persone non autorizzate.</a:t>
            </a:r>
          </a:p>
          <a:p>
            <a:pPr lvl="1"/>
            <a:endParaRPr lang="it-IT" sz="20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E73E0-4D59-454B-9112-2ADC47CE88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8" t="1855" r="4582" b="2076"/>
          <a:stretch/>
        </p:blipFill>
        <p:spPr>
          <a:xfrm>
            <a:off x="10392015" y="3465677"/>
            <a:ext cx="1301478" cy="1828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A6FC71-EC1D-C542-8D04-6897A96E1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223"/>
    </mc:Choice>
    <mc:Fallback xmlns="">
      <p:transition spd="slow" advTm="36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F3BC-9A6C-E84E-8FB1-83C564B8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Locali – aree di Controllo Qualità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95100-B27B-7547-B530-F4A5CB29C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Normalmente, i laboratori di controllo qualità dovrebbero essere separati dalle aree di produzione (due aree </a:t>
            </a:r>
            <a:r>
              <a:rPr lang="it-IT" sz="2400" b="1" i="1" dirty="0"/>
              <a:t>INDIPENDENTI</a:t>
            </a:r>
            <a:r>
              <a:rPr lang="it-IT" sz="2400" dirty="0"/>
              <a:t>).</a:t>
            </a:r>
          </a:p>
          <a:p>
            <a:pPr algn="just"/>
            <a:r>
              <a:rPr lang="it-IT" sz="2400" dirty="0"/>
              <a:t>Soprattutto per: </a:t>
            </a:r>
          </a:p>
          <a:p>
            <a:pPr lvl="1" algn="just"/>
            <a:r>
              <a:rPr lang="it-IT" sz="2000" dirty="0"/>
              <a:t>Laboratori per il controllo di biologici, </a:t>
            </a:r>
          </a:p>
          <a:p>
            <a:pPr lvl="1" algn="just"/>
            <a:r>
              <a:rPr lang="it-IT" sz="2000" dirty="0"/>
              <a:t>Microbiologici, </a:t>
            </a:r>
          </a:p>
          <a:p>
            <a:pPr lvl="1" algn="just"/>
            <a:r>
              <a:rPr lang="it-IT" sz="2000" dirty="0"/>
              <a:t>Radioisotopi. </a:t>
            </a:r>
          </a:p>
          <a:p>
            <a:pPr algn="just"/>
            <a:r>
              <a:rPr lang="it-IT" sz="2400" dirty="0"/>
              <a:t>Dovrebbe essere fornito </a:t>
            </a:r>
            <a:r>
              <a:rPr lang="it-IT" sz="2400" b="1" dirty="0"/>
              <a:t>spazio sufficiente </a:t>
            </a:r>
            <a:r>
              <a:rPr lang="it-IT" sz="2400" dirty="0"/>
              <a:t>per evitare confusione e contaminazione incrociata.</a:t>
            </a:r>
          </a:p>
          <a:p>
            <a:pPr algn="just"/>
            <a:r>
              <a:rPr lang="it-IT" sz="2400" dirty="0"/>
              <a:t>Strumenti sensibili alle vibrazioni, temperatura, umidità posti in stanze/aree adeguate.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F54135-FB3A-2A48-A0AC-DC02C2A5B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07"/>
    </mc:Choice>
    <mc:Fallback xmlns="">
      <p:transition spd="slow" advTm="11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11474-E5A2-374A-8DDE-57050DCA1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Attrezzature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4BFC7-E64C-7F4F-B84D-FC6BC7851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Le apparecchiature di produzione devono essere </a:t>
            </a:r>
            <a:r>
              <a:rPr lang="it-IT" sz="2400" b="1" dirty="0"/>
              <a:t>progettate</a:t>
            </a:r>
            <a:r>
              <a:rPr lang="it-IT" sz="2400" dirty="0"/>
              <a:t>, </a:t>
            </a:r>
            <a:r>
              <a:rPr lang="it-IT" sz="2400" b="1" dirty="0"/>
              <a:t>localizzate</a:t>
            </a:r>
            <a:r>
              <a:rPr lang="it-IT" sz="2400" dirty="0"/>
              <a:t> e </a:t>
            </a:r>
            <a:r>
              <a:rPr lang="it-IT" sz="2400" b="1" dirty="0"/>
              <a:t>mantenut</a:t>
            </a:r>
            <a:r>
              <a:rPr lang="it-IT" sz="2400" dirty="0"/>
              <a:t>e in modo da essere idonee alle esigenze previste.</a:t>
            </a:r>
          </a:p>
          <a:p>
            <a:pPr lvl="1" algn="just"/>
            <a:r>
              <a:rPr lang="it-IT" sz="2000" dirty="0"/>
              <a:t>Di facile pulizia </a:t>
            </a:r>
          </a:p>
          <a:p>
            <a:pPr lvl="1" algn="just"/>
            <a:r>
              <a:rPr lang="it-IT" sz="2000" dirty="0"/>
              <a:t>Non dovrebbe presentare alcun pericolo per i prodotti</a:t>
            </a:r>
          </a:p>
          <a:p>
            <a:pPr lvl="1" algn="just"/>
            <a:r>
              <a:rPr lang="it-IT" sz="2000" dirty="0"/>
              <a:t>Calibrazione ad intervalli di tempo previsti (test registrati e documentati)</a:t>
            </a:r>
          </a:p>
          <a:p>
            <a:pPr lvl="1" algn="just"/>
            <a:endParaRPr lang="it-IT" sz="2000" dirty="0"/>
          </a:p>
          <a:p>
            <a:pPr algn="just"/>
            <a:r>
              <a:rPr lang="it-IT" sz="2400" dirty="0"/>
              <a:t>Le operazioni di riparazione e manutenzione non devono presentare rischi per la qualità dei prodotti.</a:t>
            </a:r>
          </a:p>
          <a:p>
            <a:pPr algn="just"/>
            <a:r>
              <a:rPr lang="it-IT" sz="2400" dirty="0"/>
              <a:t>Le attrezzature difettose dovrebbero, se possibile, essere </a:t>
            </a:r>
            <a:r>
              <a:rPr lang="it-IT" sz="2400" b="1" dirty="0"/>
              <a:t>rimosse</a:t>
            </a:r>
            <a:r>
              <a:rPr lang="it-IT" sz="2400" dirty="0"/>
              <a:t> dalla produzione e dalle aree di controllo qualità, o almeno essere chiaramente </a:t>
            </a:r>
            <a:r>
              <a:rPr lang="it-IT" sz="2400" b="1" dirty="0"/>
              <a:t>etichettati come difettosi</a:t>
            </a:r>
            <a:r>
              <a:rPr lang="it-IT" sz="2400" dirty="0"/>
              <a:t>.</a:t>
            </a:r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15D4B-4B6C-9B47-B62A-985A43142C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94" r="20957"/>
          <a:stretch/>
        </p:blipFill>
        <p:spPr>
          <a:xfrm>
            <a:off x="10250532" y="5486400"/>
            <a:ext cx="1320110" cy="1371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525757-89CD-CA43-AF2A-E37AEA0CA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60"/>
    </mc:Choice>
    <mc:Fallback xmlns="">
      <p:transition spd="slow" advTm="207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05DE6-0E0D-BA40-887E-C6EB06DA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Gestione della qualità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CEAAF8-3BE7-C645-B6B8-C4F23072E27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Up Arrow 4">
            <a:extLst>
              <a:ext uri="{FF2B5EF4-FFF2-40B4-BE49-F238E27FC236}">
                <a16:creationId xmlns:a16="http://schemas.microsoft.com/office/drawing/2014/main" id="{EBEDD43F-CC9C-F640-8748-E464660C5BDC}"/>
              </a:ext>
            </a:extLst>
          </p:cNvPr>
          <p:cNvSpPr/>
          <p:nvPr/>
        </p:nvSpPr>
        <p:spPr>
          <a:xfrm rot="3189845">
            <a:off x="7141768" y="1504349"/>
            <a:ext cx="484632" cy="703474"/>
          </a:xfrm>
          <a:prstGeom prst="upArrow">
            <a:avLst/>
          </a:prstGeom>
          <a:gradFill flip="none" rotWithShape="0">
            <a:gsLst>
              <a:gs pos="0">
                <a:schemeClr val="accent4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4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20650" h="88900"/>
            <a:bevelB w="889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607D1-E5D3-BF49-BC07-870C0F64DB77}"/>
              </a:ext>
            </a:extLst>
          </p:cNvPr>
          <p:cNvSpPr txBox="1"/>
          <p:nvPr/>
        </p:nvSpPr>
        <p:spPr>
          <a:xfrm>
            <a:off x="8069302" y="1380245"/>
            <a:ext cx="1756315" cy="369332"/>
          </a:xfrm>
          <a:prstGeom prst="rect">
            <a:avLst/>
          </a:prstGeom>
          <a:gradFill flip="none" rotWithShape="0">
            <a:gsLst>
              <a:gs pos="0">
                <a:schemeClr val="accent4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4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  <a:tileRect/>
          </a:gradFill>
          <a:scene3d>
            <a:camera prst="orthographicFront"/>
            <a:lightRig rig="threePt" dir="t"/>
          </a:scene3d>
          <a:sp3d>
            <a:bevelT w="120650" h="88900"/>
            <a:bevelB w="88900" h="31750"/>
          </a:sp3d>
        </p:spPr>
        <p:txBody>
          <a:bodyPr wrap="none" rtlCol="0">
            <a:spAutoFit/>
          </a:bodyPr>
          <a:lstStyle/>
          <a:p>
            <a:r>
              <a:rPr lang="it-IT" b="1" dirty="0"/>
              <a:t>Senior Manager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49241-BF04-404E-B566-E4CC457A8FFF}"/>
              </a:ext>
            </a:extLst>
          </p:cNvPr>
          <p:cNvSpPr txBox="1"/>
          <p:nvPr/>
        </p:nvSpPr>
        <p:spPr>
          <a:xfrm>
            <a:off x="1063630" y="4097171"/>
            <a:ext cx="1576329" cy="369332"/>
          </a:xfrm>
          <a:prstGeom prst="rect">
            <a:avLst/>
          </a:prstGeom>
          <a:gradFill>
            <a:gsLst>
              <a:gs pos="0">
                <a:srgbClr val="5992D2"/>
              </a:gs>
              <a:gs pos="51000">
                <a:schemeClr val="accent1">
                  <a:lumMod val="60000"/>
                  <a:lumOff val="40000"/>
                </a:schemeClr>
              </a:gs>
              <a:gs pos="99000">
                <a:srgbClr val="2274C1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20650" h="88900"/>
            <a:bevelB w="88900" h="31750"/>
          </a:sp3d>
        </p:spPr>
        <p:txBody>
          <a:bodyPr wrap="none" rtlCol="0">
            <a:spAutoFit/>
          </a:bodyPr>
          <a:lstStyle/>
          <a:p>
            <a:r>
              <a:rPr lang="it-IT" b="1" dirty="0"/>
              <a:t>     Revisione    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5EC60A65-21ED-1041-9D31-E0901E627077}"/>
              </a:ext>
            </a:extLst>
          </p:cNvPr>
          <p:cNvSpPr/>
          <p:nvPr/>
        </p:nvSpPr>
        <p:spPr>
          <a:xfrm rot="14853009">
            <a:off x="3040688" y="5338665"/>
            <a:ext cx="484632" cy="703474"/>
          </a:xfrm>
          <a:prstGeom prst="upArrow">
            <a:avLst/>
          </a:prstGeom>
          <a:gradFill flip="none" rotWithShape="0">
            <a:gsLst>
              <a:gs pos="0">
                <a:srgbClr val="FF0000"/>
              </a:gs>
              <a:gs pos="50000">
                <a:srgbClr val="FBA49C"/>
              </a:gs>
              <a:gs pos="97000">
                <a:srgbClr val="FF0000"/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20650" h="88900"/>
            <a:bevelB w="889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CB314249-B5E8-1743-8DFB-CB1F1E548F1D}"/>
              </a:ext>
            </a:extLst>
          </p:cNvPr>
          <p:cNvSpPr/>
          <p:nvPr/>
        </p:nvSpPr>
        <p:spPr>
          <a:xfrm rot="17922681">
            <a:off x="3035607" y="4220875"/>
            <a:ext cx="484632" cy="703474"/>
          </a:xfrm>
          <a:prstGeom prst="upArrow">
            <a:avLst/>
          </a:prstGeom>
          <a:gradFill flip="none" rotWithShape="0">
            <a:gsLst>
              <a:gs pos="0">
                <a:srgbClr val="5992D2"/>
              </a:gs>
              <a:gs pos="51000">
                <a:schemeClr val="accent1">
                  <a:lumMod val="60000"/>
                  <a:lumOff val="40000"/>
                </a:schemeClr>
              </a:gs>
              <a:gs pos="98000">
                <a:srgbClr val="2274C1"/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20650" h="88900"/>
            <a:bevelB w="889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992A02-97BF-1A49-8160-E92D57D5F45C}"/>
              </a:ext>
            </a:extLst>
          </p:cNvPr>
          <p:cNvSpPr txBox="1"/>
          <p:nvPr/>
        </p:nvSpPr>
        <p:spPr>
          <a:xfrm>
            <a:off x="704070" y="5740993"/>
            <a:ext cx="1991123" cy="369332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FBA49C"/>
              </a:gs>
              <a:gs pos="98000">
                <a:srgbClr val="FF0000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20650" h="88900"/>
            <a:bevelB w="88900" h="31750"/>
          </a:sp3d>
        </p:spPr>
        <p:txBody>
          <a:bodyPr wrap="none" rtlCol="0">
            <a:spAutoFit/>
          </a:bodyPr>
          <a:lstStyle/>
          <a:p>
            <a:r>
              <a:rPr lang="it-IT" b="1" dirty="0"/>
              <a:t>Salute dei pazienti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DD7E63-2B28-1548-80E9-A324B94784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76"/>
    </mc:Choice>
    <mc:Fallback xmlns="">
      <p:transition spd="slow" advTm="26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6CC27D98-7455-994B-BFB7-05DE56592761}"/>
              </a:ext>
            </a:extLst>
          </p:cNvPr>
          <p:cNvGrpSpPr/>
          <p:nvPr/>
        </p:nvGrpSpPr>
        <p:grpSpPr>
          <a:xfrm>
            <a:off x="2569326" y="433923"/>
            <a:ext cx="7352133" cy="6296062"/>
            <a:chOff x="996558" y="415635"/>
            <a:chExt cx="7352133" cy="629606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5DCF07C-C4EE-E348-A45E-F5A01246A1DA}"/>
                </a:ext>
              </a:extLst>
            </p:cNvPr>
            <p:cNvSpPr/>
            <p:nvPr/>
          </p:nvSpPr>
          <p:spPr>
            <a:xfrm>
              <a:off x="2057401" y="415635"/>
              <a:ext cx="4445000" cy="51929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Processo di gestione del rischio di qualità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90F5EF-F483-224F-A9B1-B5DBCE903B5B}"/>
                </a:ext>
              </a:extLst>
            </p:cNvPr>
            <p:cNvSpPr/>
            <p:nvPr/>
          </p:nvSpPr>
          <p:spPr>
            <a:xfrm>
              <a:off x="2075088" y="1106855"/>
              <a:ext cx="4427313" cy="2106855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254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100DF5-A1E2-194D-9BFC-490BE0007880}"/>
                </a:ext>
              </a:extLst>
            </p:cNvPr>
            <p:cNvSpPr txBox="1"/>
            <p:nvPr/>
          </p:nvSpPr>
          <p:spPr>
            <a:xfrm>
              <a:off x="2057397" y="1122319"/>
              <a:ext cx="2039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/>
                <a:t>Accertamento del rischio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E4B52B-71B6-EA45-89E8-49A9FDAC7716}"/>
                </a:ext>
              </a:extLst>
            </p:cNvPr>
            <p:cNvSpPr/>
            <p:nvPr/>
          </p:nvSpPr>
          <p:spPr>
            <a:xfrm>
              <a:off x="2075088" y="3281625"/>
              <a:ext cx="4427313" cy="1515843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2D16CA5-64A5-F648-A014-13C29FB6D7AA}"/>
                </a:ext>
              </a:extLst>
            </p:cNvPr>
            <p:cNvCxnSpPr>
              <a:cxnSpLocks/>
            </p:cNvCxnSpPr>
            <p:nvPr/>
          </p:nvCxnSpPr>
          <p:spPr>
            <a:xfrm>
              <a:off x="4288744" y="905303"/>
              <a:ext cx="0" cy="4408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8B0FFF-3CB4-344D-A3F6-083ACEB10B50}"/>
                </a:ext>
              </a:extLst>
            </p:cNvPr>
            <p:cNvSpPr/>
            <p:nvPr/>
          </p:nvSpPr>
          <p:spPr>
            <a:xfrm>
              <a:off x="2757035" y="1414115"/>
              <a:ext cx="3089189" cy="44484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Identificazione del rischio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887DF3-6C2F-B94A-90D9-EB19679273A6}"/>
                </a:ext>
              </a:extLst>
            </p:cNvPr>
            <p:cNvSpPr/>
            <p:nvPr/>
          </p:nvSpPr>
          <p:spPr>
            <a:xfrm>
              <a:off x="2772058" y="2032258"/>
              <a:ext cx="3089189" cy="44484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Analisi del rischio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5AAD211-E2EB-CC45-9168-0535E520E518}"/>
                </a:ext>
              </a:extLst>
            </p:cNvPr>
            <p:cNvSpPr/>
            <p:nvPr/>
          </p:nvSpPr>
          <p:spPr>
            <a:xfrm>
              <a:off x="2772058" y="2648419"/>
              <a:ext cx="3089189" cy="44484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Valutazione del rischio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356CC1F-21DB-D443-83F4-FEFF2EDD194A}"/>
                </a:ext>
              </a:extLst>
            </p:cNvPr>
            <p:cNvCxnSpPr>
              <a:cxnSpLocks/>
            </p:cNvCxnSpPr>
            <p:nvPr/>
          </p:nvCxnSpPr>
          <p:spPr>
            <a:xfrm>
              <a:off x="4288744" y="1858958"/>
              <a:ext cx="0" cy="3077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7794351-7586-9D45-AC91-75CB2211FAB5}"/>
                </a:ext>
              </a:extLst>
            </p:cNvPr>
            <p:cNvCxnSpPr>
              <a:cxnSpLocks/>
            </p:cNvCxnSpPr>
            <p:nvPr/>
          </p:nvCxnSpPr>
          <p:spPr>
            <a:xfrm>
              <a:off x="4288744" y="2477102"/>
              <a:ext cx="0" cy="3077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A31F50-55E8-A547-87EC-05560FD30346}"/>
                </a:ext>
              </a:extLst>
            </p:cNvPr>
            <p:cNvSpPr txBox="1"/>
            <p:nvPr/>
          </p:nvSpPr>
          <p:spPr>
            <a:xfrm>
              <a:off x="2057397" y="3296624"/>
              <a:ext cx="1681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/>
                <a:t>Controllo del rischio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E1696C4-5294-CD40-997E-65A3F111298F}"/>
                </a:ext>
              </a:extLst>
            </p:cNvPr>
            <p:cNvCxnSpPr>
              <a:cxnSpLocks/>
            </p:cNvCxnSpPr>
            <p:nvPr/>
          </p:nvCxnSpPr>
          <p:spPr>
            <a:xfrm>
              <a:off x="4265586" y="3093262"/>
              <a:ext cx="0" cy="524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5A21B3B-9590-7444-8289-AF01818C4E97}"/>
                </a:ext>
              </a:extLst>
            </p:cNvPr>
            <p:cNvSpPr/>
            <p:nvPr/>
          </p:nvSpPr>
          <p:spPr>
            <a:xfrm>
              <a:off x="2744149" y="3617775"/>
              <a:ext cx="3089189" cy="44484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Riduzione del rischio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08AE759-B97D-C748-B28A-28F8C83EF648}"/>
                </a:ext>
              </a:extLst>
            </p:cNvPr>
            <p:cNvSpPr/>
            <p:nvPr/>
          </p:nvSpPr>
          <p:spPr>
            <a:xfrm>
              <a:off x="2759172" y="4235918"/>
              <a:ext cx="3089189" cy="44484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Accettazione del rischio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E90E13F-E3BD-4241-861E-B1B7B1C7A773}"/>
                </a:ext>
              </a:extLst>
            </p:cNvPr>
            <p:cNvCxnSpPr>
              <a:cxnSpLocks/>
            </p:cNvCxnSpPr>
            <p:nvPr/>
          </p:nvCxnSpPr>
          <p:spPr>
            <a:xfrm>
              <a:off x="4275858" y="4062618"/>
              <a:ext cx="0" cy="3077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71287693-B72F-2544-A5E9-956CA18CE7A3}"/>
                </a:ext>
              </a:extLst>
            </p:cNvPr>
            <p:cNvSpPr/>
            <p:nvPr/>
          </p:nvSpPr>
          <p:spPr>
            <a:xfrm>
              <a:off x="2043086" y="4970768"/>
              <a:ext cx="4445000" cy="51929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Output/ risultati del processo di gestione </a:t>
              </a:r>
            </a:p>
            <a:p>
              <a:pPr algn="ctr"/>
              <a:r>
                <a:rPr lang="it-IT" sz="1400" dirty="0"/>
                <a:t>del rischio di qualità</a:t>
              </a:r>
              <a:endParaRPr lang="it-IT" sz="1400" b="1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E07E62E-6EA7-2148-8A7F-B70809FBB159}"/>
                </a:ext>
              </a:extLst>
            </p:cNvPr>
            <p:cNvSpPr/>
            <p:nvPr/>
          </p:nvSpPr>
          <p:spPr>
            <a:xfrm>
              <a:off x="2075088" y="5671836"/>
              <a:ext cx="4427313" cy="103986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AFA87F-1B38-014F-8243-E9E1EB5ECE96}"/>
                </a:ext>
              </a:extLst>
            </p:cNvPr>
            <p:cNvSpPr txBox="1"/>
            <p:nvPr/>
          </p:nvSpPr>
          <p:spPr>
            <a:xfrm>
              <a:off x="2057397" y="5659310"/>
              <a:ext cx="1705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/>
                <a:t>Revisione del rischio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496F2D4-EDBD-7244-BE1D-AFD430EA88DC}"/>
                </a:ext>
              </a:extLst>
            </p:cNvPr>
            <p:cNvCxnSpPr>
              <a:cxnSpLocks/>
            </p:cNvCxnSpPr>
            <p:nvPr/>
          </p:nvCxnSpPr>
          <p:spPr>
            <a:xfrm>
              <a:off x="4252700" y="5493260"/>
              <a:ext cx="0" cy="524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FB8BC1D-9E53-CB41-9161-D5B62C897DA6}"/>
                </a:ext>
              </a:extLst>
            </p:cNvPr>
            <p:cNvSpPr/>
            <p:nvPr/>
          </p:nvSpPr>
          <p:spPr>
            <a:xfrm>
              <a:off x="2731263" y="6017773"/>
              <a:ext cx="3089189" cy="44484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Revisione degli eventi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8BF5456-211D-3044-8C14-B46CEB45AA3A}"/>
                </a:ext>
              </a:extLst>
            </p:cNvPr>
            <p:cNvSpPr/>
            <p:nvPr/>
          </p:nvSpPr>
          <p:spPr>
            <a:xfrm rot="16200000">
              <a:off x="-1480802" y="3584212"/>
              <a:ext cx="5604843" cy="65012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Comunicazione del rischio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0AC172B-0F5A-ED43-B67A-589F18A00A0D}"/>
                </a:ext>
              </a:extLst>
            </p:cNvPr>
            <p:cNvCxnSpPr>
              <a:cxnSpLocks/>
            </p:cNvCxnSpPr>
            <p:nvPr/>
          </p:nvCxnSpPr>
          <p:spPr>
            <a:xfrm>
              <a:off x="1623986" y="2310029"/>
              <a:ext cx="451102" cy="0"/>
            </a:xfrm>
            <a:prstGeom prst="straightConnector1">
              <a:avLst/>
            </a:prstGeom>
            <a:ln w="22225" cap="rnd">
              <a:solidFill>
                <a:schemeClr val="tx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D808FD9-EA86-C544-B86C-BCD0671C85AB}"/>
                </a:ext>
              </a:extLst>
            </p:cNvPr>
            <p:cNvCxnSpPr>
              <a:cxnSpLocks/>
            </p:cNvCxnSpPr>
            <p:nvPr/>
          </p:nvCxnSpPr>
          <p:spPr>
            <a:xfrm>
              <a:off x="1646681" y="4002060"/>
              <a:ext cx="451102" cy="0"/>
            </a:xfrm>
            <a:prstGeom prst="straightConnector1">
              <a:avLst/>
            </a:prstGeom>
            <a:ln w="22225" cap="rnd">
              <a:solidFill>
                <a:schemeClr val="tx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FD1AD0A-71E4-9540-981F-CB0ACEBDF966}"/>
                </a:ext>
              </a:extLst>
            </p:cNvPr>
            <p:cNvCxnSpPr>
              <a:cxnSpLocks/>
            </p:cNvCxnSpPr>
            <p:nvPr/>
          </p:nvCxnSpPr>
          <p:spPr>
            <a:xfrm>
              <a:off x="1646681" y="6129034"/>
              <a:ext cx="451102" cy="0"/>
            </a:xfrm>
            <a:prstGeom prst="straightConnector1">
              <a:avLst/>
            </a:prstGeom>
            <a:ln w="22225" cap="rnd">
              <a:solidFill>
                <a:schemeClr val="tx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A45E1E4-B192-AB48-85D8-AF567BF6DDC5}"/>
                </a:ext>
              </a:extLst>
            </p:cNvPr>
            <p:cNvCxnSpPr>
              <a:cxnSpLocks/>
            </p:cNvCxnSpPr>
            <p:nvPr/>
          </p:nvCxnSpPr>
          <p:spPr>
            <a:xfrm>
              <a:off x="1646681" y="5254391"/>
              <a:ext cx="396405" cy="0"/>
            </a:xfrm>
            <a:prstGeom prst="straightConnector1">
              <a:avLst/>
            </a:prstGeom>
            <a:ln w="22225" cap="rnd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>
              <a:extLst>
                <a:ext uri="{FF2B5EF4-FFF2-40B4-BE49-F238E27FC236}">
                  <a16:creationId xmlns:a16="http://schemas.microsoft.com/office/drawing/2014/main" id="{635EF14D-17A5-1A4C-AB38-E68CADC3D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6337" y="4368194"/>
              <a:ext cx="684000" cy="1872000"/>
            </a:xfrm>
            <a:prstGeom prst="bentConnector3">
              <a:avLst>
                <a:gd name="adj1" fmla="val 193349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lbow Connector 61">
              <a:extLst>
                <a:ext uri="{FF2B5EF4-FFF2-40B4-BE49-F238E27FC236}">
                  <a16:creationId xmlns:a16="http://schemas.microsoft.com/office/drawing/2014/main" id="{98136875-1093-0840-9AD8-9BD747008B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0092" y="2283262"/>
              <a:ext cx="54000" cy="1620000"/>
            </a:xfrm>
            <a:prstGeom prst="bentConnector3">
              <a:avLst>
                <a:gd name="adj1" fmla="val 1128033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8CD0FAD-8FB4-B74B-8379-082A0B190D64}"/>
                </a:ext>
              </a:extLst>
            </p:cNvPr>
            <p:cNvSpPr/>
            <p:nvPr/>
          </p:nvSpPr>
          <p:spPr>
            <a:xfrm>
              <a:off x="6556092" y="2988847"/>
              <a:ext cx="11183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400" dirty="0"/>
                <a:t>inaccettabile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72133E9-BC49-7A43-B6AA-B034C2A5294A}"/>
                </a:ext>
              </a:extLst>
            </p:cNvPr>
            <p:cNvSpPr/>
            <p:nvPr/>
          </p:nvSpPr>
          <p:spPr>
            <a:xfrm rot="5400000">
              <a:off x="5221208" y="3584213"/>
              <a:ext cx="5604844" cy="65012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0650" h="88900"/>
              <a:bevelB w="88900" h="3175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Strumenti di gestione del rischio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55F84D26-6AB8-7D4E-B174-A17E463F6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043" y="5365298"/>
            <a:ext cx="1330854" cy="13415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1C4C41-BF14-4247-8EA0-FD6373334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4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35"/>
    </mc:Choice>
    <mc:Fallback xmlns="">
      <p:transition spd="slow" advTm="20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6077A-73BF-A74E-A6F2-1D391B491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Come si ottiene l’obiettivo prefissato?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7AF70-5AC2-2D44-8218-37E180FE1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10651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Presupposto:</a:t>
            </a:r>
          </a:p>
          <a:p>
            <a:pPr lvl="1" algn="just"/>
            <a:r>
              <a:rPr lang="it-IT" sz="2000" dirty="0"/>
              <a:t>se la qualità delle procedure utilizzate (e rispettate) è alta, sarà qualitativamente corretto anche il preparato allestito</a:t>
            </a:r>
          </a:p>
          <a:p>
            <a:pPr algn="just"/>
            <a:endParaRPr lang="it-IT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6CADF8-7CBD-A547-B829-EFB13AD5435C}"/>
              </a:ext>
            </a:extLst>
          </p:cNvPr>
          <p:cNvSpPr/>
          <p:nvPr/>
        </p:nvSpPr>
        <p:spPr>
          <a:xfrm>
            <a:off x="1851928" y="3603472"/>
            <a:ext cx="2517227" cy="2517227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Processo sotto controllo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E3DE6E5-63F6-0446-8CC8-3F1AA1AC683A}"/>
              </a:ext>
            </a:extLst>
          </p:cNvPr>
          <p:cNvSpPr/>
          <p:nvPr/>
        </p:nvSpPr>
        <p:spPr>
          <a:xfrm>
            <a:off x="7260542" y="4175233"/>
            <a:ext cx="1373706" cy="1373706"/>
          </a:xfrm>
          <a:prstGeom prst="ellipse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lumMod val="45000"/>
                  <a:lumOff val="55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Controllo statistico finale</a:t>
            </a:r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EA00F088-B6EA-C44C-908D-9198FECB04F3}"/>
              </a:ext>
            </a:extLst>
          </p:cNvPr>
          <p:cNvSpPr/>
          <p:nvPr/>
        </p:nvSpPr>
        <p:spPr>
          <a:xfrm>
            <a:off x="5533697" y="4580935"/>
            <a:ext cx="562303" cy="562303"/>
          </a:xfrm>
          <a:prstGeom prst="plus">
            <a:avLst>
              <a:gd name="adj" fmla="val 39942"/>
            </a:avLst>
          </a:prstGeom>
          <a:gradFill>
            <a:gsLst>
              <a:gs pos="0">
                <a:schemeClr val="accent1"/>
              </a:gs>
              <a:gs pos="75000">
                <a:schemeClr val="accent1">
                  <a:lumMod val="45000"/>
                  <a:lumOff val="55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F3996-8E84-134C-A54E-5F423847B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45699" y="5143238"/>
            <a:ext cx="1817049" cy="136278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FBA5487-52A6-274B-89FA-051E7652F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54"/>
    </mc:Choice>
    <mc:Fallback xmlns="">
      <p:transition spd="slow" advTm="17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AF66-9E63-BB45-903A-B70D9DAF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Perché applicare le GMP?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27F6-398D-674E-80FA-567612ACF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84888" cy="435133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it-IT" sz="2400" b="1" dirty="0"/>
              <a:t>Obblighi legislativi</a:t>
            </a:r>
            <a:endParaRPr lang="it-IT" sz="2400" dirty="0"/>
          </a:p>
          <a:p>
            <a:pPr lvl="1" algn="just">
              <a:buFont typeface="Wingdings" pitchFamily="2" charset="2"/>
              <a:buChar char="Ø"/>
            </a:pPr>
            <a:r>
              <a:rPr lang="it-IT" sz="2000" dirty="0"/>
              <a:t> Le GMP sono contenute nei codici legislativi di molti Paesi.</a:t>
            </a:r>
          </a:p>
          <a:p>
            <a:pPr marL="457200" lvl="1" indent="0" algn="just">
              <a:buNone/>
            </a:pPr>
            <a:endParaRPr lang="it-IT" sz="2000" dirty="0"/>
          </a:p>
          <a:p>
            <a:pPr marL="457200" indent="-457200" algn="just">
              <a:buFont typeface="+mj-lt"/>
              <a:buAutoNum type="arabicPeriod"/>
            </a:pPr>
            <a:r>
              <a:rPr lang="it-IT" sz="2400" b="1" dirty="0"/>
              <a:t>Riduzione dei costi</a:t>
            </a:r>
            <a:endParaRPr lang="it-IT" sz="2400" dirty="0"/>
          </a:p>
          <a:p>
            <a:pPr lvl="1" algn="just">
              <a:buFont typeface="Wingdings" pitchFamily="2" charset="2"/>
              <a:buChar char="Ø"/>
            </a:pPr>
            <a:r>
              <a:rPr lang="it-IT" sz="2000" dirty="0"/>
              <a:t>L’applicazione delle GMP comporta un grosso sforzo economico, ma i costi della “non qualità” sono sicuramente maggiori.</a:t>
            </a:r>
          </a:p>
          <a:p>
            <a:pPr lvl="1" algn="just">
              <a:buFont typeface="Wingdings" pitchFamily="2" charset="2"/>
              <a:buChar char="Ø"/>
            </a:pPr>
            <a:endParaRPr lang="it-IT" sz="2000" dirty="0"/>
          </a:p>
          <a:p>
            <a:pPr marL="457200" indent="-457200" algn="just">
              <a:buFont typeface="+mj-lt"/>
              <a:buAutoNum type="arabicPeriod"/>
            </a:pPr>
            <a:r>
              <a:rPr lang="it-IT" sz="2400" b="1" dirty="0"/>
              <a:t>Fiducia del consumatore</a:t>
            </a:r>
          </a:p>
          <a:p>
            <a:pPr lvl="1" algn="just">
              <a:buFont typeface="Wingdings" pitchFamily="2" charset="2"/>
              <a:buChar char="Ø"/>
            </a:pPr>
            <a:r>
              <a:rPr lang="it-IT" sz="2000" dirty="0"/>
              <a:t>Il prodotto farmaceutico viene utilizzato dal consumatore finale nella totale fiducia.</a:t>
            </a:r>
          </a:p>
          <a:p>
            <a:pPr marL="457200" indent="-457200" algn="just">
              <a:buFont typeface="+mj-lt"/>
              <a:buAutoNum type="arabicPeriod"/>
            </a:pPr>
            <a:endParaRPr lang="it-IT" sz="2400" dirty="0"/>
          </a:p>
          <a:p>
            <a:pPr marL="514350" indent="-514350" algn="just">
              <a:buFont typeface="+mj-lt"/>
              <a:buAutoNum type="arabicPeriod"/>
            </a:pPr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BAD3C-F00E-3146-98A3-F8C86DDAF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00" y="1522306"/>
            <a:ext cx="2781300" cy="1792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320F1F-FAEE-004A-B252-ACB321A8B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3088" y="4232654"/>
            <a:ext cx="2480123" cy="176364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FAC6E8-541A-BA41-B7F2-B654282A1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179"/>
    </mc:Choice>
    <mc:Fallback xmlns="">
      <p:transition spd="slow" advTm="23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05FB0-0AEC-0542-9AE8-A1762FD6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Prodotto </a:t>
            </a:r>
            <a:r>
              <a:rPr lang="it-IT" b="1" i="1" u="sng" dirty="0">
                <a:solidFill>
                  <a:srgbClr val="FF0000"/>
                </a:solidFill>
              </a:rPr>
              <a:t>sicuro, puro ed efficace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50524-F8BF-8544-BB47-F14303294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8389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Eseguire le operazioni in modo fedele e corretto;</a:t>
            </a:r>
          </a:p>
          <a:p>
            <a:pPr algn="just"/>
            <a:r>
              <a:rPr lang="it-IT" sz="2400" dirty="0"/>
              <a:t>Evitare la contaminazione del prodotto;</a:t>
            </a:r>
          </a:p>
          <a:p>
            <a:pPr algn="just"/>
            <a:r>
              <a:rPr lang="it-IT" sz="2400" dirty="0"/>
              <a:t>Manutenzione delle apparecchiature e degli strumenti di misura e controllo del processo;</a:t>
            </a:r>
          </a:p>
          <a:p>
            <a:pPr algn="just"/>
            <a:r>
              <a:rPr lang="it-IT" sz="2400" dirty="0"/>
              <a:t>Materie prime e materiali controllati ed approvati;</a:t>
            </a:r>
          </a:p>
          <a:p>
            <a:pPr algn="just"/>
            <a:r>
              <a:rPr lang="it-IT" sz="2400" dirty="0"/>
              <a:t>Pulizia;</a:t>
            </a:r>
          </a:p>
          <a:p>
            <a:pPr algn="just"/>
            <a:r>
              <a:rPr lang="it-IT" sz="2400" dirty="0"/>
              <a:t>Ordine nei locali;</a:t>
            </a:r>
          </a:p>
          <a:p>
            <a:pPr algn="just"/>
            <a:r>
              <a:rPr lang="it-IT" sz="2400" dirty="0"/>
              <a:t>Procedure di vestizione previste;</a:t>
            </a:r>
          </a:p>
          <a:p>
            <a:pPr algn="just"/>
            <a:endParaRPr lang="it-IT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1A3EC-E111-114E-A72C-FD279B86121A}"/>
              </a:ext>
            </a:extLst>
          </p:cNvPr>
          <p:cNvSpPr txBox="1"/>
          <p:nvPr/>
        </p:nvSpPr>
        <p:spPr>
          <a:xfrm>
            <a:off x="3465444" y="5946130"/>
            <a:ext cx="5261112" cy="461665"/>
          </a:xfrm>
          <a:prstGeom prst="rect">
            <a:avLst/>
          </a:prstGeom>
          <a:gradFill>
            <a:gsLst>
              <a:gs pos="0">
                <a:srgbClr val="FF0000"/>
              </a:gs>
              <a:gs pos="99000">
                <a:schemeClr val="bg1"/>
              </a:gs>
            </a:gsLst>
          </a:gra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508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Prevenire gli errori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D97C08-1A0C-6048-9265-3EC1ADD51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55"/>
    </mc:Choice>
    <mc:Fallback xmlns="">
      <p:transition spd="slow" advTm="101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2FC852-9DA1-0A4E-B06E-260B0C98F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Capitolo 2</a:t>
            </a:r>
          </a:p>
          <a:p>
            <a:pPr marL="0" indent="0" algn="ctr">
              <a:buNone/>
            </a:pPr>
            <a:endParaRPr lang="it-IT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Il personale </a:t>
            </a:r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norme e comportamento</a:t>
            </a:r>
            <a:endParaRPr lang="it-IT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9ECA49-9EF7-AD4C-9C0C-FE148FF10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337" y="531906"/>
            <a:ext cx="3338513" cy="21589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9CFE6C-A733-9F4B-95E4-9E588118B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8"/>
    </mc:Choice>
    <mc:Fallback xmlns="">
      <p:transition spd="slow" advTm="1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51D72-8D49-464D-8FA1-20FDB4AC1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Organigramma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33B821-1A9A-E74F-81EF-4C2366C934F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Curved Left Arrow 5">
            <a:extLst>
              <a:ext uri="{FF2B5EF4-FFF2-40B4-BE49-F238E27FC236}">
                <a16:creationId xmlns:a16="http://schemas.microsoft.com/office/drawing/2014/main" id="{DD81E602-3ED4-8F46-85E5-64E385CF8F7C}"/>
              </a:ext>
            </a:extLst>
          </p:cNvPr>
          <p:cNvSpPr/>
          <p:nvPr/>
        </p:nvSpPr>
        <p:spPr>
          <a:xfrm rot="5400000">
            <a:off x="7704667" y="2817279"/>
            <a:ext cx="366840" cy="897886"/>
          </a:xfrm>
          <a:prstGeom prst="curvedLef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urved Left Arrow 6">
            <a:extLst>
              <a:ext uri="{FF2B5EF4-FFF2-40B4-BE49-F238E27FC236}">
                <a16:creationId xmlns:a16="http://schemas.microsoft.com/office/drawing/2014/main" id="{72D442A9-9CA9-0145-95A7-750F2DF50B48}"/>
              </a:ext>
            </a:extLst>
          </p:cNvPr>
          <p:cNvSpPr/>
          <p:nvPr/>
        </p:nvSpPr>
        <p:spPr>
          <a:xfrm rot="5400000">
            <a:off x="4031145" y="2799304"/>
            <a:ext cx="366840" cy="897886"/>
          </a:xfrm>
          <a:prstGeom prst="curvedLef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B41B060A-CD29-4248-94FC-C14C716CD763}"/>
              </a:ext>
            </a:extLst>
          </p:cNvPr>
          <p:cNvSpPr/>
          <p:nvPr/>
        </p:nvSpPr>
        <p:spPr>
          <a:xfrm rot="2530104">
            <a:off x="4212048" y="3628507"/>
            <a:ext cx="263906" cy="660520"/>
          </a:xfrm>
          <a:prstGeom prst="upArrow">
            <a:avLst>
              <a:gd name="adj1" fmla="val 32783"/>
              <a:gd name="adj2" fmla="val 54004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DC5775B0-FAD8-404F-9496-ACADD8527A8A}"/>
              </a:ext>
            </a:extLst>
          </p:cNvPr>
          <p:cNvSpPr/>
          <p:nvPr/>
        </p:nvSpPr>
        <p:spPr>
          <a:xfrm rot="18773402">
            <a:off x="4082612" y="3640420"/>
            <a:ext cx="263906" cy="660520"/>
          </a:xfrm>
          <a:prstGeom prst="upArrow">
            <a:avLst>
              <a:gd name="adj1" fmla="val 32783"/>
              <a:gd name="adj2" fmla="val 54004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A6305E9-C469-D143-9261-FC6B84895A45}"/>
              </a:ext>
            </a:extLst>
          </p:cNvPr>
          <p:cNvSpPr/>
          <p:nvPr/>
        </p:nvSpPr>
        <p:spPr>
          <a:xfrm>
            <a:off x="9622247" y="3625404"/>
            <a:ext cx="263906" cy="660520"/>
          </a:xfrm>
          <a:prstGeom prst="upArrow">
            <a:avLst>
              <a:gd name="adj1" fmla="val 32783"/>
              <a:gd name="adj2" fmla="val 54004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rved Left Arrow 11">
            <a:extLst>
              <a:ext uri="{FF2B5EF4-FFF2-40B4-BE49-F238E27FC236}">
                <a16:creationId xmlns:a16="http://schemas.microsoft.com/office/drawing/2014/main" id="{A261A690-AF82-B241-AC63-15EF47087F34}"/>
              </a:ext>
            </a:extLst>
          </p:cNvPr>
          <p:cNvSpPr/>
          <p:nvPr/>
        </p:nvSpPr>
        <p:spPr>
          <a:xfrm rot="5400000">
            <a:off x="5832510" y="4110074"/>
            <a:ext cx="558799" cy="4692577"/>
          </a:xfrm>
          <a:prstGeom prst="curvedLef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2BEE66-C90E-694B-842D-906D74D1A2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10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24"/>
    </mc:Choice>
    <mc:Fallback xmlns="">
      <p:transition spd="slow" advTm="12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A127-F04B-464F-89DE-14291F7A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Decreto Legislativo 24 Aprile 2006 n.219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EC838-4EAD-AA43-826A-9EB83FDD3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2400" b="1" dirty="0"/>
              <a:t>Art. 52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400" dirty="0"/>
              <a:t>Disporre di almeno una persona qualificata e dell’ulteriore personale qualificato di cui al comma 10.</a:t>
            </a:r>
          </a:p>
          <a:p>
            <a:pPr marL="0" indent="0" algn="just">
              <a:buNone/>
            </a:pPr>
            <a:r>
              <a:rPr lang="it-IT" sz="2400" dirty="0"/>
              <a:t>2. La persona qualificata svolge la sua attività con rapporto a carattere continuativo ed esclusivo per l’impresa.</a:t>
            </a:r>
          </a:p>
          <a:p>
            <a:pPr marL="0" indent="0" algn="just">
              <a:buNone/>
            </a:pPr>
            <a:r>
              <a:rPr lang="it-IT" sz="2400" dirty="0"/>
              <a:t>3. L’AIFA riconosce l’idoneità della persona qualificata che possiede i seguenti requisiti:</a:t>
            </a:r>
          </a:p>
          <a:p>
            <a:pPr algn="just"/>
            <a:r>
              <a:rPr lang="it-IT" sz="1900" i="1" dirty="0"/>
              <a:t>è in possesso del diploma di laurea…in una delle seguenti discipline o in uno dei settori scientifico-disciplinari alle cui declaratorie le discipline medesime fanno riferimento: chimica e tecnologia farmaceutiche, farmacia, chimica, chimica industriale, scienze biologiche, medicina e chirurgia, medicina veterinaria;</a:t>
            </a:r>
          </a:p>
          <a:p>
            <a:pPr algn="just"/>
            <a:r>
              <a:rPr lang="it-IT" sz="1900" i="1" dirty="0"/>
              <a:t>la formazione a livello universitario deve comprendere gli insegnamenti teorici e pratici: fisica sperimentale, chimica generale ed inorganica, chimica organica, chimica analitica, chimica farmaceutica, compresa l'analisi dei medicinali, biochimica generale e applicata, fisiologia, microbiologia, farmacologia, tecnologia farmaceutica, tossicologia, farmacognosia.</a:t>
            </a:r>
          </a:p>
          <a:p>
            <a:pPr algn="just"/>
            <a:r>
              <a:rPr lang="it-IT" sz="1900" i="1" dirty="0"/>
              <a:t>Deve avere 2 anni di esperienza…..</a:t>
            </a:r>
          </a:p>
          <a:p>
            <a:pPr marL="0" indent="0" algn="just">
              <a:buNone/>
            </a:pPr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D1E72E-5602-9948-BBA8-CC4CED4F6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81"/>
    </mc:Choice>
    <mc:Fallback xmlns="">
      <p:transition spd="slow" advTm="5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1|72.7|7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8.3|7.6|20.4|34.5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1077</Words>
  <Application>Microsoft Macintosh PowerPoint</Application>
  <PresentationFormat>Widescreen</PresentationFormat>
  <Paragraphs>155</Paragraphs>
  <Slides>17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PowerPoint Presentation</vt:lpstr>
      <vt:lpstr>Gestione della qualità </vt:lpstr>
      <vt:lpstr>PowerPoint Presentation</vt:lpstr>
      <vt:lpstr>Come si ottiene l’obiettivo prefissato?</vt:lpstr>
      <vt:lpstr>Perché applicare le GMP?</vt:lpstr>
      <vt:lpstr>Prodotto sicuro, puro ed efficace</vt:lpstr>
      <vt:lpstr>PowerPoint Presentation</vt:lpstr>
      <vt:lpstr>Organigramma </vt:lpstr>
      <vt:lpstr>Decreto Legislativo 24 Aprile 2006 n.219</vt:lpstr>
      <vt:lpstr>Decreto Legislativo 24 Aprile 2006 n.219</vt:lpstr>
      <vt:lpstr>Decreto Legislativo 24 Aprile 2006 n.219</vt:lpstr>
      <vt:lpstr>GMP personale </vt:lpstr>
      <vt:lpstr>PowerPoint Presentation</vt:lpstr>
      <vt:lpstr>Principi</vt:lpstr>
      <vt:lpstr>Locali </vt:lpstr>
      <vt:lpstr>Locali – aree di Controllo Qualità </vt:lpstr>
      <vt:lpstr>Attrezzature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suzana.aulic@icgeb.org</dc:creator>
  <cp:lastModifiedBy>suzana.aulic@icgeb.org</cp:lastModifiedBy>
  <cp:revision>3</cp:revision>
  <dcterms:created xsi:type="dcterms:W3CDTF">2020-04-30T16:11:51Z</dcterms:created>
  <dcterms:modified xsi:type="dcterms:W3CDTF">2020-05-04T15:08:46Z</dcterms:modified>
</cp:coreProperties>
</file>