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17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0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0B5A-3EB0-40C7-ACD1-99BC69D8FF09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F4BC-6221-4654-B2C8-D467DC1157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3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F4BC-6221-4654-B2C8-D467DC1157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3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32791-249E-4B1F-B638-49BF15021FC2}" type="datetime1">
              <a:rPr lang="it-IT" smtClean="0"/>
              <a:t>29/04/2020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FC9F5-3845-4FB5-A19A-FB958F1553CF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7FA53-72E3-4F01-AC6F-991011E55EEF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D45A4-2764-4FC6-A1EB-BBDD9E63F15A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2146-FFBE-4D05-A736-1B8E57B2C07B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E7F35-8228-414F-89C0-D35A6348F4CB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7021E-EB3A-4B2F-B923-83F8BC8869AF}" type="datetime1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9EAE8B-5B7E-4F80-B512-7001333C60AB}" type="datetime1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726BB-1B11-42AC-AF7D-F497C13388C7}" type="datetime1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07A92-7D4B-4171-8DDF-ECD8A3FA0CE0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1F2FA-FF06-48C5-A9D4-20C2A7888FC8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BA3EFD-EA92-4BFA-8FD7-2110465E7A6F}" type="datetime1">
              <a:rPr lang="it-IT" smtClean="0"/>
              <a:t>29/04/2020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8383" y="620688"/>
            <a:ext cx="7344097" cy="2592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/>
              <a:t>La relazione </a:t>
            </a:r>
            <a:br>
              <a:rPr lang="it-IT" altLang="it-IT" dirty="0" smtClean="0"/>
            </a:br>
            <a:r>
              <a:rPr lang="it-IT" altLang="it-IT" dirty="0" smtClean="0"/>
              <a:t>nell’esercizio professionale</a:t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3600" dirty="0" smtClean="0"/>
              <a:t>quint</a:t>
            </a:r>
            <a:r>
              <a:rPr lang="it-IT" altLang="it-IT" sz="3600" dirty="0" smtClean="0"/>
              <a:t>o </a:t>
            </a:r>
            <a:r>
              <a:rPr lang="it-IT" altLang="it-IT" sz="3600" dirty="0" smtClean="0"/>
              <a:t>audio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7072"/>
            <a:ext cx="6624786" cy="21602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dirty="0" smtClean="0"/>
              <a:t>Insegnamento di Scienze Umane Cognitive</a:t>
            </a:r>
          </a:p>
          <a:p>
            <a:pPr eaLnBrk="1" hangingPunct="1">
              <a:lnSpc>
                <a:spcPct val="80000"/>
              </a:lnSpc>
            </a:pPr>
            <a:endParaRPr lang="it-IT" altLang="it-IT" sz="28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./Ft. Antonella </a:t>
            </a:r>
            <a:r>
              <a:rPr lang="it-IT" altLang="it-IT" sz="2800" i="1" dirty="0" err="1" smtClean="0"/>
              <a:t>Monticco</a:t>
            </a:r>
            <a:endParaRPr lang="it-IT" altLang="it-IT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 /Ft. Paola </a:t>
            </a:r>
            <a:r>
              <a:rPr lang="it-IT" altLang="it-IT" sz="2800" i="1" dirty="0" err="1" smtClean="0"/>
              <a:t>Coschizza</a:t>
            </a:r>
            <a:endParaRPr lang="it-IT" altLang="it-IT" sz="2800" i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barriere all’ascolto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1066800" y="2132856"/>
            <a:ext cx="7033592" cy="41044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Sono categorie di risposta, frequenti quando l’altro sta esprimendo un disagio</a:t>
            </a:r>
          </a:p>
          <a:p>
            <a:pPr marL="0" indent="0" eaLnBrk="1" hangingPunct="1">
              <a:buFontTx/>
              <a:buNone/>
              <a:defRPr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Hanno una cosa in comune: interferiscono nella comunicazione, disturbando l’espressione e il senso di autoefficacia e di autodeterminazione dell’interlocutore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8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083732" y="745574"/>
            <a:ext cx="7232684" cy="667202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>Thomas Gordon ne individua 12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1066800" y="1556792"/>
            <a:ext cx="7033592" cy="4609058"/>
          </a:xfrm>
        </p:spPr>
        <p:txBody>
          <a:bodyPr>
            <a:norm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Ordinare, esigere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Minacciare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Fare la morale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Dare soluzioni già pronte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Persuadere con argomentazioni logiche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Giudicare, disapprovare, criticare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Fare complimenti e approvare immeritatamente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Umiliare, ridicolizzare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Interpretare, analizzare i comportamenti altrui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Consolare, minimizzare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Cambiare argomento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Indagare, interrogare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egnaposto contenuto 3"/>
          <p:cNvSpPr>
            <a:spLocks noGrp="1"/>
          </p:cNvSpPr>
          <p:nvPr>
            <p:ph sz="half" idx="4294967295"/>
          </p:nvPr>
        </p:nvSpPr>
        <p:spPr>
          <a:xfrm>
            <a:off x="899592" y="908720"/>
            <a:ext cx="3360738" cy="5184552"/>
          </a:xfrm>
          <a:prstGeom prst="rect">
            <a:avLst/>
          </a:prstGeom>
        </p:spPr>
        <p:txBody>
          <a:bodyPr/>
          <a:lstStyle/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Valutare</a:t>
            </a:r>
            <a:r>
              <a:rPr lang="it-IT" altLang="it-IT" sz="20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giudicare, criticare, fare la predica, sdrammatizzare, </a:t>
            </a:r>
            <a:r>
              <a:rPr lang="it-IT" alt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ecc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(«Ma se lei non si impegna, io non posso fare </a:t>
            </a:r>
            <a:r>
              <a:rPr lang="it-IT" altLang="it-IT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granchè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</a:t>
            </a:r>
          </a:p>
          <a:p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Interpretare: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analizzare, spiegare, argomentare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(«Forse non se la sente di fare le scale, perché ha paura di cadere…»)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Sostenere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rassicurare, consolare, confortare («Coraggio, andrà meglio…)</a:t>
            </a:r>
          </a:p>
        </p:txBody>
      </p:sp>
      <p:sp>
        <p:nvSpPr>
          <p:cNvPr id="40964" name="Segnaposto contenuto 4"/>
          <p:cNvSpPr>
            <a:spLocks noGrp="1"/>
          </p:cNvSpPr>
          <p:nvPr>
            <p:ph sz="half" idx="4294967295"/>
          </p:nvPr>
        </p:nvSpPr>
        <p:spPr>
          <a:xfrm>
            <a:off x="4572000" y="980728"/>
            <a:ext cx="3671961" cy="4895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Investigare: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chiedere, magari interrompendo il paziente, indagare, mettere in dubbio («Ma in che modo ha fatto gli esercizi?)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Sostituirsi offrendo soluzioni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consigli, minacce, avvisi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(«Lei dovrebbe camminare di più altrimenti il diabete…»)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Sostituirsi rubando la scena: 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parlare di sé, cambiare argomento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(«Mi fa tanto male il ginocchio?» «Anch’io ho avuto una settimana infernale. Ha fatto gli esercizi questa settimana?)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  <a:defRPr/>
            </a:pPr>
            <a:endParaRPr lang="it-IT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 bwMode="auto">
          <a:xfrm>
            <a:off x="827584" y="2132856"/>
            <a:ext cx="4419600" cy="3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030285" y="1383159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1°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80112" y="1844824"/>
            <a:ext cx="3373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Evitare le </a:t>
            </a:r>
          </a:p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barriere all’ascolto </a:t>
            </a:r>
          </a:p>
          <a:p>
            <a:pPr algn="ctr"/>
            <a:r>
              <a:rPr lang="it-IT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iformulare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808" cy="110331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it-IT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 esercizio</a:t>
            </a:r>
            <a:endParaRPr lang="it-IT" sz="3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988840"/>
            <a:ext cx="8137400" cy="468052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Nei prossimi giorni cerca di cogliere un’occasione di dialogo reale, anche telefonico, se non hai altre possibilità: qualcuno ti sta parlando di un suo 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problema 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oppure di una sensazione di disagio.</a:t>
            </a:r>
          </a:p>
          <a:p>
            <a:pPr marL="82296" indent="0">
              <a:buNone/>
              <a:defRPr/>
            </a:pPr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 ascolti, usi consapevolmente le 4 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fasi dell’ascolto attivo: non interrompi, dai segnali di interesse sincero, inviti all’approfondimento senza giudicare, indagare, interpretare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ecc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alla fine cerchi di riformulare. </a:t>
            </a:r>
          </a:p>
          <a:p>
            <a:pPr>
              <a:defRPr/>
            </a:pPr>
            <a:endParaRPr lang="it-IT" sz="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Appena questo dialogo si conclude, a caldo, scrivi ciò che puoi condividere nel rispetto della tua e altrui privacy: metti in evidenza gli strumenti di ascolto e riformulazione che hai utilizzato e l’effetto che ti sembra abbiano avuto. </a:t>
            </a:r>
          </a:p>
          <a:p>
            <a:pPr marL="82296" indent="0">
              <a:buNone/>
              <a:defRPr/>
            </a:pPr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Cerca di renderti conto se sei «caduto/a» nelle tue abitudini, utilizzando il genere di barriera all’ascolto che più ti è familiare.</a:t>
            </a: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273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altLang="it-IT" sz="4000" b="1" i="1" dirty="0" smtClean="0">
                <a:latin typeface="Miriam" panose="020B0502050101010101" pitchFamily="34" charset="-79"/>
                <a:ea typeface="Arial Unicode MS" pitchFamily="34" charset="-128"/>
                <a:cs typeface="Miriam" panose="020B0502050101010101" pitchFamily="34" charset="-79"/>
              </a:rPr>
              <a:t>Fare attenzione al feedback significa iniziare a rendersi conto di che effetto facciamo…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3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Fisiot 52\AppData\Local\Microsoft\Windows\Temporary Internet Files\Content.IE5\H91US1CZ\feedback-131163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0689"/>
            <a:ext cx="5821834" cy="57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it-IT" dirty="0" smtClean="0"/>
              <a:t>Take home </a:t>
            </a:r>
            <a:r>
              <a:rPr lang="it-IT" dirty="0" err="1" smtClean="0"/>
              <a:t>message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5" name="Pergamena 1 4"/>
          <p:cNvSpPr/>
          <p:nvPr/>
        </p:nvSpPr>
        <p:spPr>
          <a:xfrm>
            <a:off x="1835696" y="1412776"/>
            <a:ext cx="6264696" cy="532859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Imparare </a:t>
            </a:r>
          </a:p>
          <a:p>
            <a:pPr algn="ctr"/>
            <a:r>
              <a:rPr lang="it-IT" sz="2400" b="1" dirty="0" smtClean="0"/>
              <a:t>il linguaggio dell’accettazione</a:t>
            </a:r>
          </a:p>
          <a:p>
            <a:pPr algn="ctr"/>
            <a:r>
              <a:rPr lang="it-IT" sz="2400" b="1" dirty="0" smtClean="0"/>
              <a:t> </a:t>
            </a:r>
            <a:r>
              <a:rPr lang="it-IT" sz="2400" dirty="0" smtClean="0"/>
              <a:t>è possibile e permette di aprire una serie di possibilità nella relazione terapeutica.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b="1" dirty="0" smtClean="0"/>
              <a:t>Non è spontaneo:</a:t>
            </a:r>
            <a:r>
              <a:rPr lang="it-IT" sz="2400" dirty="0" smtClean="0"/>
              <a:t> </a:t>
            </a:r>
            <a:r>
              <a:rPr lang="it-IT" sz="2400" dirty="0" smtClean="0"/>
              <a:t>devo rendermi conto di quali barriere normalmente utilizzo e dell’effetto che queste hanno sulle altre persone.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992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760640" cy="792088"/>
          </a:xfrm>
        </p:spPr>
        <p:txBody>
          <a:bodyPr>
            <a:normAutofit/>
          </a:bodyPr>
          <a:lstStyle/>
          <a:p>
            <a:r>
              <a:rPr lang="it-IT" sz="3200" b="1" dirty="0"/>
              <a:t>Thomas </a:t>
            </a:r>
            <a:r>
              <a:rPr lang="it-IT" sz="3200" b="1" dirty="0" smtClean="0"/>
              <a:t>Gordon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683568" y="1628800"/>
            <a:ext cx="4176464" cy="5229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sicologo</a:t>
            </a:r>
            <a:r>
              <a:rPr lang="en-US" sz="2000" dirty="0" smtClean="0"/>
              <a:t> </a:t>
            </a:r>
            <a:r>
              <a:rPr lang="en-US" sz="2000" dirty="0" err="1" smtClean="0"/>
              <a:t>clinico</a:t>
            </a:r>
            <a:r>
              <a:rPr lang="en-US" sz="2000" dirty="0" smtClean="0"/>
              <a:t> </a:t>
            </a:r>
            <a:r>
              <a:rPr lang="en-US" sz="2000" dirty="0" err="1" smtClean="0"/>
              <a:t>americano</a:t>
            </a:r>
            <a:r>
              <a:rPr lang="en-US" sz="2000" dirty="0" smtClean="0"/>
              <a:t>, </a:t>
            </a:r>
            <a:r>
              <a:rPr lang="en-US" sz="2000" dirty="0" err="1" smtClean="0"/>
              <a:t>collega</a:t>
            </a:r>
            <a:r>
              <a:rPr lang="en-US" sz="2000" dirty="0" smtClean="0"/>
              <a:t> di Rogers. </a:t>
            </a:r>
            <a:r>
              <a:rPr lang="en-US" sz="2000" dirty="0" err="1" smtClean="0"/>
              <a:t>Riconosciuto</a:t>
            </a:r>
            <a:r>
              <a:rPr lang="en-US" sz="2000" dirty="0" smtClean="0"/>
              <a:t> come </a:t>
            </a:r>
            <a:r>
              <a:rPr lang="en-US" sz="2000" dirty="0" err="1" smtClean="0"/>
              <a:t>pioniere</a:t>
            </a:r>
            <a:r>
              <a:rPr lang="en-US" sz="2000" dirty="0" smtClean="0"/>
              <a:t> </a:t>
            </a:r>
            <a:r>
              <a:rPr lang="en-US" sz="2000" dirty="0" err="1" smtClean="0"/>
              <a:t>nell’insegnamento</a:t>
            </a:r>
            <a:r>
              <a:rPr lang="en-US" sz="2000" dirty="0" smtClean="0"/>
              <a:t> di </a:t>
            </a:r>
            <a:r>
              <a:rPr lang="en-US" sz="2000" dirty="0" err="1" smtClean="0"/>
              <a:t>competenze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comunicative</a:t>
            </a:r>
            <a:r>
              <a:rPr lang="en-US" sz="2000" dirty="0" smtClean="0"/>
              <a:t> e </a:t>
            </a:r>
            <a:r>
              <a:rPr lang="en-US" sz="2000" dirty="0" err="1" smtClean="0"/>
              <a:t>metodi</a:t>
            </a:r>
            <a:r>
              <a:rPr lang="en-US" sz="2000" dirty="0" smtClean="0"/>
              <a:t> di </a:t>
            </a:r>
            <a:r>
              <a:rPr lang="en-US" sz="2000" dirty="0" err="1" smtClean="0"/>
              <a:t>risoluzione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conflitti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suo</a:t>
            </a:r>
            <a:r>
              <a:rPr lang="en-US" sz="2000" dirty="0" smtClean="0"/>
              <a:t> </a:t>
            </a:r>
            <a:r>
              <a:rPr lang="en-US" sz="2000" dirty="0" err="1" smtClean="0"/>
              <a:t>modello</a:t>
            </a:r>
            <a:r>
              <a:rPr lang="en-US" sz="2000" dirty="0" smtClean="0"/>
              <a:t>, </a:t>
            </a:r>
            <a:r>
              <a:rPr lang="en-US" sz="2000" dirty="0" err="1" smtClean="0"/>
              <a:t>il</a:t>
            </a:r>
            <a:r>
              <a:rPr lang="en-US" sz="2000" dirty="0" smtClean="0"/>
              <a:t> “</a:t>
            </a:r>
            <a:r>
              <a:rPr lang="en-US" sz="2000" dirty="0" err="1" smtClean="0"/>
              <a:t>Metodo</a:t>
            </a:r>
            <a:r>
              <a:rPr lang="en-US" sz="2000" dirty="0" smtClean="0"/>
              <a:t> Gordon”, è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integrato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mantenimento</a:t>
            </a:r>
            <a:r>
              <a:rPr lang="en-US" sz="2000" dirty="0" smtClean="0"/>
              <a:t> di </a:t>
            </a:r>
            <a:r>
              <a:rPr lang="en-US" sz="2000" dirty="0" err="1" smtClean="0"/>
              <a:t>relazioni</a:t>
            </a:r>
            <a:r>
              <a:rPr lang="en-US" sz="2000" dirty="0" smtClean="0"/>
              <a:t> </a:t>
            </a:r>
            <a:r>
              <a:rPr lang="en-US" sz="2000" dirty="0" err="1" smtClean="0"/>
              <a:t>efficaci</a:t>
            </a:r>
            <a:r>
              <a:rPr lang="en-US" sz="2000" dirty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è </a:t>
            </a:r>
            <a:r>
              <a:rPr lang="en-US" sz="2000" dirty="0" err="1" smtClean="0"/>
              <a:t>stato</a:t>
            </a:r>
            <a:r>
              <a:rPr lang="en-US" sz="2000" dirty="0" smtClean="0"/>
              <a:t> </a:t>
            </a:r>
            <a:r>
              <a:rPr lang="en-US" sz="2000" dirty="0" err="1" smtClean="0"/>
              <a:t>insegnato</a:t>
            </a:r>
            <a:r>
              <a:rPr lang="en-US" sz="2000" dirty="0" smtClean="0"/>
              <a:t> a </a:t>
            </a:r>
            <a:r>
              <a:rPr lang="en-US" sz="2000" dirty="0" err="1" smtClean="0"/>
              <a:t>genitori</a:t>
            </a:r>
            <a:r>
              <a:rPr lang="en-US" sz="2000" dirty="0" smtClean="0"/>
              <a:t>, </a:t>
            </a:r>
            <a:r>
              <a:rPr lang="en-US" sz="2000" dirty="0" err="1" smtClean="0"/>
              <a:t>educatori</a:t>
            </a:r>
            <a:r>
              <a:rPr lang="en-US" sz="2000" dirty="0" smtClean="0"/>
              <a:t> e </a:t>
            </a:r>
            <a:r>
              <a:rPr lang="en-US" sz="2000" dirty="0" err="1" smtClean="0"/>
              <a:t>insegnanti</a:t>
            </a:r>
            <a:r>
              <a:rPr lang="en-US" sz="2000" dirty="0" smtClean="0"/>
              <a:t>, leader </a:t>
            </a:r>
            <a:r>
              <a:rPr lang="en-US" sz="2000" dirty="0" err="1" smtClean="0"/>
              <a:t>ecc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34" y="1988840"/>
            <a:ext cx="3423690" cy="22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04048" y="465487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Carl Rogers, 1902-1987</a:t>
            </a:r>
          </a:p>
          <a:p>
            <a:r>
              <a:rPr lang="en-US" alt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Thomas Gordon, 1918-2002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1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4 </a:t>
            </a:r>
            <a:r>
              <a:rPr lang="it-IT" dirty="0" err="1" smtClean="0"/>
              <a:t>step</a:t>
            </a:r>
            <a:r>
              <a:rPr lang="it-IT" dirty="0" smtClean="0"/>
              <a:t> dell’ascolto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68051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Fase iniziale dell’ascolto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(«ascolto passivo») in cui l’ascoltatore fa silenzio e non interrompe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messaggi di accoglimento verbali e non verbali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 cercando di capire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o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 ascolto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ma anche cenni del capo, sorrisi e sguardi che comunicano palesemente la propria attenzione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inviti all’approfondimento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Messaggi verbali che incoraggiano chi parla ad approfondire l’argomento senza che l’ascoltatore giudichi o commenti quel che è stato detto.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Spiegami meglio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o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Dimmi di più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”;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l’ascolto attivo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è l’ultimo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durante il quale chi ascolta ripropone il contenuto del messaggio condiviso dall’altro con parole diverse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rettangolo del comportamento</a:t>
            </a:r>
            <a:endParaRPr lang="it-IT" sz="3600" dirty="0"/>
          </a:p>
        </p:txBody>
      </p:sp>
      <p:pic>
        <p:nvPicPr>
          <p:cNvPr id="9" name="Picture 3" descr="C:\Users\opb091\AppData\Local\Microsoft\Windows\Temporary Internet Files\Content.IE5\RGC8C2OV\window-1798492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800" cy="499780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915816" y="2060848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Per ogni persona con cui siamo in rapporto ci formiamo una finestra percettiva attraverso cui osserviamo i suoi comportamenti. </a:t>
            </a:r>
          </a:p>
          <a:p>
            <a:endParaRPr lang="it-IT" b="1" dirty="0" smtClean="0"/>
          </a:p>
          <a:p>
            <a:r>
              <a:rPr lang="it-IT" b="1" dirty="0" smtClean="0"/>
              <a:t>Ne abbiamo una diversa per ogni persona con cui ci rapportiamo. </a:t>
            </a:r>
          </a:p>
          <a:p>
            <a:endParaRPr lang="it-IT" b="1" dirty="0" smtClean="0"/>
          </a:p>
          <a:p>
            <a:r>
              <a:rPr lang="it-IT" b="1" dirty="0" smtClean="0"/>
              <a:t>Questa finestra percettiva è denominata rettangolo del comportamento.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75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27584" y="3212976"/>
            <a:ext cx="8064896" cy="289391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Tutte le persone si trovano a vivere di volta in volta due sentimenti diversi nelle relazioni interpersonali: accettazione e non accettazione</a:t>
            </a:r>
          </a:p>
          <a:p>
            <a:endParaRPr lang="it-IT" dirty="0" smtClean="0"/>
          </a:p>
          <a:p>
            <a:r>
              <a:rPr lang="it-IT" dirty="0" smtClean="0"/>
              <a:t>Ci saranno comportamenti di un figlio, di un alunno, del partner, di un insegnante, di un paziente che saranno accettabili ed altri che saranno non accettabili. 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75856" y="836712"/>
            <a:ext cx="244827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75856" y="1844824"/>
            <a:ext cx="2448272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66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47664" y="2636912"/>
            <a:ext cx="244827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664" y="3645024"/>
            <a:ext cx="2448272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20072" y="1052735"/>
            <a:ext cx="2448272" cy="14401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20072" y="2492896"/>
            <a:ext cx="2448272" cy="5815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20072" y="3730802"/>
            <a:ext cx="2448272" cy="6343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0072" y="4365104"/>
            <a:ext cx="2448272" cy="13714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77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36104"/>
          </a:xfrm>
        </p:spPr>
        <p:txBody>
          <a:bodyPr>
            <a:noAutofit/>
          </a:bodyPr>
          <a:lstStyle/>
          <a:p>
            <a:r>
              <a:rPr lang="it-IT" sz="3200" dirty="0" smtClean="0"/>
              <a:t>Non accettiamo qualsiasi comportamento incondizionatamente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39248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Vi sono fattori che influenzano la nostra capacità di accettazione: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b="1" u="sng" dirty="0" smtClean="0"/>
              <a:t>Fattori interni</a:t>
            </a:r>
            <a:r>
              <a:rPr lang="it-IT" dirty="0" smtClean="0"/>
              <a:t>: carattere e personalità, condizioni di salute e di stanchezza, carichi di lavoro, </a:t>
            </a:r>
            <a:r>
              <a:rPr lang="it-IT" dirty="0" err="1" smtClean="0"/>
              <a:t>ecc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r>
              <a:rPr lang="it-IT" b="1" u="sng" dirty="0" smtClean="0"/>
              <a:t>L’ambiente: </a:t>
            </a:r>
            <a:r>
              <a:rPr lang="it-IT" dirty="0" smtClean="0"/>
              <a:t>ciò che è accettabile in un campo di calcio può non essere accettabile in un’aula </a:t>
            </a:r>
            <a:r>
              <a:rPr lang="it-IT" dirty="0" smtClean="0">
                <a:sym typeface="Wingdings" panose="05000000000000000000" pitchFamily="2" charset="2"/>
              </a:rPr>
              <a:t> studiare il </a:t>
            </a:r>
            <a:r>
              <a:rPr lang="it-IT" dirty="0" err="1" smtClean="0">
                <a:sym typeface="Wingdings" panose="05000000000000000000" pitchFamily="2" charset="2"/>
              </a:rPr>
              <a:t>setting</a:t>
            </a:r>
            <a:r>
              <a:rPr lang="it-IT" dirty="0" smtClean="0">
                <a:sym typeface="Wingdings" panose="05000000000000000000" pitchFamily="2" charset="2"/>
              </a:rPr>
              <a:t> della relazione terapeutica</a:t>
            </a:r>
          </a:p>
          <a:p>
            <a:pPr lvl="1"/>
            <a:endParaRPr lang="it-IT" dirty="0" smtClean="0">
              <a:sym typeface="Wingdings" panose="05000000000000000000" pitchFamily="2" charset="2"/>
            </a:endParaRPr>
          </a:p>
          <a:p>
            <a:pPr lvl="1"/>
            <a:r>
              <a:rPr lang="it-IT" b="1" u="sng" dirty="0" smtClean="0">
                <a:sym typeface="Wingdings" panose="05000000000000000000" pitchFamily="2" charset="2"/>
              </a:rPr>
              <a:t>L’altro: </a:t>
            </a:r>
            <a:r>
              <a:rPr lang="it-IT" dirty="0" smtClean="0">
                <a:sym typeface="Wingdings" panose="05000000000000000000" pitchFamily="2" charset="2"/>
              </a:rPr>
              <a:t>un paziente aggressivo o arrabbiato può essere più difficilmente accettabile di un paziente grato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9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20248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potere del linguaggio dell’accettazione</a:t>
            </a: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827584" y="2121406"/>
            <a:ext cx="3816424" cy="41159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«L’accettazione è come il terreno fertile che permette ad un seme minuscolo di trasformarsi nel bel fiore che può diventare. Il terreno si limita a facilitare lo sviluppo del seme. Sprigiona la sua capacità di crescere, ma tale capacità è interamente in seno al seme.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99" y="2601189"/>
            <a:ext cx="3609425" cy="27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3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03648" y="1988840"/>
            <a:ext cx="7344816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 smtClean="0"/>
              <a:t>«La maggior parte delle persone deve innanzitutto disimparare le modalità disfunzionali per poi imparare a comunicare in modo più costruttivo»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Thomas Gordon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73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</TotalTime>
  <Words>920</Words>
  <Application>Microsoft Office PowerPoint</Application>
  <PresentationFormat>Presentazione su schermo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Solstizio</vt:lpstr>
      <vt:lpstr>La relazione  nell’esercizio professionale  quinto audio</vt:lpstr>
      <vt:lpstr>Thomas Gordon</vt:lpstr>
      <vt:lpstr>4 step dell’ascolto </vt:lpstr>
      <vt:lpstr>Il rettangolo del comportamento</vt:lpstr>
      <vt:lpstr>Presentazione standard di PowerPoint</vt:lpstr>
      <vt:lpstr>Presentazione standard di PowerPoint</vt:lpstr>
      <vt:lpstr>Non accettiamo qualsiasi comportamento incondizionatamente</vt:lpstr>
      <vt:lpstr>Il potere del linguaggio dell’accettazione</vt:lpstr>
      <vt:lpstr>Presentazione standard di PowerPoint</vt:lpstr>
      <vt:lpstr>Le barriere all’ascolto</vt:lpstr>
      <vt:lpstr>Thomas Gordon ne individua 12</vt:lpstr>
      <vt:lpstr>Presentazione standard di PowerPoint</vt:lpstr>
      <vt:lpstr>Presentazione standard di PowerPoint</vt:lpstr>
      <vt:lpstr>4° esercizio</vt:lpstr>
      <vt:lpstr>Presentazione standard di PowerPoint</vt:lpstr>
      <vt:lpstr>Presentazione standard di PowerPoint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gioco di ruoli alla relazione autentica: crescere nella relazione terapeutica</dc:title>
  <dc:creator>Fisiot 52</dc:creator>
  <cp:lastModifiedBy>Fisiot24</cp:lastModifiedBy>
  <cp:revision>25</cp:revision>
  <dcterms:created xsi:type="dcterms:W3CDTF">2018-09-10T07:27:39Z</dcterms:created>
  <dcterms:modified xsi:type="dcterms:W3CDTF">2020-04-29T20:07:47Z</dcterms:modified>
</cp:coreProperties>
</file>