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6" r:id="rId2"/>
    <p:sldId id="510" r:id="rId3"/>
    <p:sldId id="511" r:id="rId4"/>
    <p:sldId id="470" r:id="rId5"/>
    <p:sldId id="471" r:id="rId6"/>
    <p:sldId id="472" r:id="rId7"/>
    <p:sldId id="473" r:id="rId8"/>
    <p:sldId id="474" r:id="rId9"/>
    <p:sldId id="475" r:id="rId10"/>
    <p:sldId id="476" r:id="rId11"/>
    <p:sldId id="477" r:id="rId12"/>
    <p:sldId id="478" r:id="rId13"/>
    <p:sldId id="479" r:id="rId14"/>
    <p:sldId id="480" r:id="rId15"/>
    <p:sldId id="481" r:id="rId16"/>
    <p:sldId id="482" r:id="rId17"/>
    <p:sldId id="483" r:id="rId18"/>
    <p:sldId id="512" r:id="rId19"/>
    <p:sldId id="513" r:id="rId20"/>
    <p:sldId id="514" r:id="rId21"/>
    <p:sldId id="515" r:id="rId22"/>
    <p:sldId id="516" r:id="rId23"/>
    <p:sldId id="517" r:id="rId2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10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A0819-0E1A-473C-A8AE-391E5FEF4C5A}"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it-IT"/>
        </a:p>
      </dgm:t>
    </dgm:pt>
    <dgm:pt modelId="{F023C9E8-00ED-46E8-A1B4-59A374EEE0F6}">
      <dgm:prSet phldrT="[Testo]"/>
      <dgm:spPr/>
      <dgm:t>
        <a:bodyPr/>
        <a:lstStyle/>
        <a:p>
          <a:r>
            <a:rPr lang="it-IT" dirty="0" smtClean="0"/>
            <a:t>Cyclette + film</a:t>
          </a:r>
          <a:endParaRPr lang="it-IT" dirty="0"/>
        </a:p>
      </dgm:t>
    </dgm:pt>
    <dgm:pt modelId="{650AF5DE-500C-4FE7-AD6A-8EF3BF2B023C}" type="parTrans" cxnId="{FA04496F-C986-406E-8A6F-907072912F6B}">
      <dgm:prSet/>
      <dgm:spPr/>
      <dgm:t>
        <a:bodyPr/>
        <a:lstStyle/>
        <a:p>
          <a:endParaRPr lang="it-IT"/>
        </a:p>
      </dgm:t>
    </dgm:pt>
    <dgm:pt modelId="{D6513C15-2830-45D3-945C-060758AC8D6A}" type="sibTrans" cxnId="{FA04496F-C986-406E-8A6F-907072912F6B}">
      <dgm:prSet/>
      <dgm:spPr/>
      <dgm:t>
        <a:bodyPr/>
        <a:lstStyle/>
        <a:p>
          <a:endParaRPr lang="it-IT"/>
        </a:p>
      </dgm:t>
    </dgm:pt>
    <dgm:pt modelId="{9F344285-AFF2-450F-9E61-C5CA6269C01B}">
      <dgm:prSet phldrT="[Testo]"/>
      <dgm:spPr/>
      <dgm:t>
        <a:bodyPr/>
        <a:lstStyle/>
        <a:p>
          <a:r>
            <a:rPr lang="it-IT" dirty="0" smtClean="0"/>
            <a:t>Cyclette + breve pausa + film</a:t>
          </a:r>
          <a:endParaRPr lang="it-IT" dirty="0"/>
        </a:p>
      </dgm:t>
    </dgm:pt>
    <dgm:pt modelId="{E2527280-6B77-4D5D-B804-318245A86A70}" type="parTrans" cxnId="{66152B45-26AB-4FBE-948A-349338C69CFE}">
      <dgm:prSet/>
      <dgm:spPr/>
      <dgm:t>
        <a:bodyPr/>
        <a:lstStyle/>
        <a:p>
          <a:endParaRPr lang="it-IT"/>
        </a:p>
      </dgm:t>
    </dgm:pt>
    <dgm:pt modelId="{5392349A-DCBE-4BA0-AD42-C58B002531FA}" type="sibTrans" cxnId="{66152B45-26AB-4FBE-948A-349338C69CFE}">
      <dgm:prSet/>
      <dgm:spPr/>
      <dgm:t>
        <a:bodyPr/>
        <a:lstStyle/>
        <a:p>
          <a:endParaRPr lang="it-IT"/>
        </a:p>
      </dgm:t>
    </dgm:pt>
    <dgm:pt modelId="{50EEDAAA-EC07-416E-8F88-427C256A7A08}">
      <dgm:prSet phldrT="[Testo]"/>
      <dgm:spPr/>
      <dgm:t>
        <a:bodyPr/>
        <a:lstStyle/>
        <a:p>
          <a:r>
            <a:rPr lang="it-IT" dirty="0" smtClean="0"/>
            <a:t>Cyclette + pausa lunga + film</a:t>
          </a:r>
          <a:endParaRPr lang="it-IT" dirty="0"/>
        </a:p>
      </dgm:t>
    </dgm:pt>
    <dgm:pt modelId="{7849009B-1C13-485E-887F-070D903CF3E9}" type="parTrans" cxnId="{147B4A22-F34C-4EBE-A807-CC5A80E4F508}">
      <dgm:prSet/>
      <dgm:spPr/>
      <dgm:t>
        <a:bodyPr/>
        <a:lstStyle/>
        <a:p>
          <a:endParaRPr lang="it-IT"/>
        </a:p>
      </dgm:t>
    </dgm:pt>
    <dgm:pt modelId="{6E966A56-E3E1-43A3-89D3-86B050849E59}" type="sibTrans" cxnId="{147B4A22-F34C-4EBE-A807-CC5A80E4F508}">
      <dgm:prSet/>
      <dgm:spPr/>
      <dgm:t>
        <a:bodyPr/>
        <a:lstStyle/>
        <a:p>
          <a:endParaRPr lang="it-IT"/>
        </a:p>
      </dgm:t>
    </dgm:pt>
    <dgm:pt modelId="{E37EA1BF-CB6D-44EB-9E8F-84B2FAFA276D}" type="pres">
      <dgm:prSet presAssocID="{49AA0819-0E1A-473C-A8AE-391E5FEF4C5A}" presName="Name0" presStyleCnt="0">
        <dgm:presLayoutVars>
          <dgm:chMax val="7"/>
          <dgm:chPref val="7"/>
          <dgm:dir/>
        </dgm:presLayoutVars>
      </dgm:prSet>
      <dgm:spPr/>
      <dgm:t>
        <a:bodyPr/>
        <a:lstStyle/>
        <a:p>
          <a:endParaRPr lang="it-IT"/>
        </a:p>
      </dgm:t>
    </dgm:pt>
    <dgm:pt modelId="{E442CDE4-BEB8-4CEC-ABC8-3520BF4E6463}" type="pres">
      <dgm:prSet presAssocID="{49AA0819-0E1A-473C-A8AE-391E5FEF4C5A}" presName="Name1" presStyleCnt="0"/>
      <dgm:spPr/>
    </dgm:pt>
    <dgm:pt modelId="{AF642202-5CBB-4F10-ABB7-0BA7840F46FA}" type="pres">
      <dgm:prSet presAssocID="{49AA0819-0E1A-473C-A8AE-391E5FEF4C5A}" presName="cycle" presStyleCnt="0"/>
      <dgm:spPr/>
    </dgm:pt>
    <dgm:pt modelId="{4DFB7BDF-A348-4992-BD15-97D217FE79DD}" type="pres">
      <dgm:prSet presAssocID="{49AA0819-0E1A-473C-A8AE-391E5FEF4C5A}" presName="srcNode" presStyleLbl="node1" presStyleIdx="0" presStyleCnt="3"/>
      <dgm:spPr/>
    </dgm:pt>
    <dgm:pt modelId="{4B8368F4-C5DF-40C4-B416-669D0391A9DF}" type="pres">
      <dgm:prSet presAssocID="{49AA0819-0E1A-473C-A8AE-391E5FEF4C5A}" presName="conn" presStyleLbl="parChTrans1D2" presStyleIdx="0" presStyleCnt="1"/>
      <dgm:spPr/>
      <dgm:t>
        <a:bodyPr/>
        <a:lstStyle/>
        <a:p>
          <a:endParaRPr lang="it-IT"/>
        </a:p>
      </dgm:t>
    </dgm:pt>
    <dgm:pt modelId="{6B3CA77F-FF1E-4445-A63F-CCE3D1639212}" type="pres">
      <dgm:prSet presAssocID="{49AA0819-0E1A-473C-A8AE-391E5FEF4C5A}" presName="extraNode" presStyleLbl="node1" presStyleIdx="0" presStyleCnt="3"/>
      <dgm:spPr/>
    </dgm:pt>
    <dgm:pt modelId="{3CFD0654-18F2-4717-BD26-1D73ADA6F3BF}" type="pres">
      <dgm:prSet presAssocID="{49AA0819-0E1A-473C-A8AE-391E5FEF4C5A}" presName="dstNode" presStyleLbl="node1" presStyleIdx="0" presStyleCnt="3"/>
      <dgm:spPr/>
    </dgm:pt>
    <dgm:pt modelId="{E9D77C2C-5DB5-4B69-BBF1-7FEAB7E18636}" type="pres">
      <dgm:prSet presAssocID="{F023C9E8-00ED-46E8-A1B4-59A374EEE0F6}" presName="text_1" presStyleLbl="node1" presStyleIdx="0" presStyleCnt="3">
        <dgm:presLayoutVars>
          <dgm:bulletEnabled val="1"/>
        </dgm:presLayoutVars>
      </dgm:prSet>
      <dgm:spPr/>
      <dgm:t>
        <a:bodyPr/>
        <a:lstStyle/>
        <a:p>
          <a:endParaRPr lang="it-IT"/>
        </a:p>
      </dgm:t>
    </dgm:pt>
    <dgm:pt modelId="{BAF45505-7F17-4226-9D25-9A030E3688E5}" type="pres">
      <dgm:prSet presAssocID="{F023C9E8-00ED-46E8-A1B4-59A374EEE0F6}" presName="accent_1" presStyleCnt="0"/>
      <dgm:spPr/>
    </dgm:pt>
    <dgm:pt modelId="{62D3B1C1-57AE-4052-ACAB-BCF76F0CAD70}" type="pres">
      <dgm:prSet presAssocID="{F023C9E8-00ED-46E8-A1B4-59A374EEE0F6}" presName="accentRepeatNode" presStyleLbl="solidFgAcc1" presStyleIdx="0" presStyleCnt="3"/>
      <dgm:spPr/>
    </dgm:pt>
    <dgm:pt modelId="{093741A3-0779-42BC-855C-FFB017D9E611}" type="pres">
      <dgm:prSet presAssocID="{9F344285-AFF2-450F-9E61-C5CA6269C01B}" presName="text_2" presStyleLbl="node1" presStyleIdx="1" presStyleCnt="3">
        <dgm:presLayoutVars>
          <dgm:bulletEnabled val="1"/>
        </dgm:presLayoutVars>
      </dgm:prSet>
      <dgm:spPr/>
      <dgm:t>
        <a:bodyPr/>
        <a:lstStyle/>
        <a:p>
          <a:endParaRPr lang="it-IT"/>
        </a:p>
      </dgm:t>
    </dgm:pt>
    <dgm:pt modelId="{DFD3ABD3-BA00-40A5-82EA-687C9BC6182F}" type="pres">
      <dgm:prSet presAssocID="{9F344285-AFF2-450F-9E61-C5CA6269C01B}" presName="accent_2" presStyleCnt="0"/>
      <dgm:spPr/>
    </dgm:pt>
    <dgm:pt modelId="{F4939ACE-A2BA-4C93-87B2-0C2B6CB77544}" type="pres">
      <dgm:prSet presAssocID="{9F344285-AFF2-450F-9E61-C5CA6269C01B}" presName="accentRepeatNode" presStyleLbl="solidFgAcc1" presStyleIdx="1" presStyleCnt="3"/>
      <dgm:spPr/>
    </dgm:pt>
    <dgm:pt modelId="{7D6E21E4-EFF2-423B-A885-0F5C9C073B70}" type="pres">
      <dgm:prSet presAssocID="{50EEDAAA-EC07-416E-8F88-427C256A7A08}" presName="text_3" presStyleLbl="node1" presStyleIdx="2" presStyleCnt="3">
        <dgm:presLayoutVars>
          <dgm:bulletEnabled val="1"/>
        </dgm:presLayoutVars>
      </dgm:prSet>
      <dgm:spPr/>
      <dgm:t>
        <a:bodyPr/>
        <a:lstStyle/>
        <a:p>
          <a:endParaRPr lang="it-IT"/>
        </a:p>
      </dgm:t>
    </dgm:pt>
    <dgm:pt modelId="{9766989E-1F96-43C7-9B57-2D0F2E616D20}" type="pres">
      <dgm:prSet presAssocID="{50EEDAAA-EC07-416E-8F88-427C256A7A08}" presName="accent_3" presStyleCnt="0"/>
      <dgm:spPr/>
    </dgm:pt>
    <dgm:pt modelId="{921D9652-67C1-4AF8-BCE0-CA151DAF802A}" type="pres">
      <dgm:prSet presAssocID="{50EEDAAA-EC07-416E-8F88-427C256A7A08}" presName="accentRepeatNode" presStyleLbl="solidFgAcc1" presStyleIdx="2" presStyleCnt="3"/>
      <dgm:spPr/>
    </dgm:pt>
  </dgm:ptLst>
  <dgm:cxnLst>
    <dgm:cxn modelId="{8F16DCFA-E4AB-4420-81C7-18D04925BC0B}" type="presOf" srcId="{9F344285-AFF2-450F-9E61-C5CA6269C01B}" destId="{093741A3-0779-42BC-855C-FFB017D9E611}" srcOrd="0" destOrd="0" presId="urn:microsoft.com/office/officeart/2008/layout/VerticalCurvedList"/>
    <dgm:cxn modelId="{FA04496F-C986-406E-8A6F-907072912F6B}" srcId="{49AA0819-0E1A-473C-A8AE-391E5FEF4C5A}" destId="{F023C9E8-00ED-46E8-A1B4-59A374EEE0F6}" srcOrd="0" destOrd="0" parTransId="{650AF5DE-500C-4FE7-AD6A-8EF3BF2B023C}" sibTransId="{D6513C15-2830-45D3-945C-060758AC8D6A}"/>
    <dgm:cxn modelId="{C300DE72-0E61-484E-AD68-2D5FFE64F843}" type="presOf" srcId="{F023C9E8-00ED-46E8-A1B4-59A374EEE0F6}" destId="{E9D77C2C-5DB5-4B69-BBF1-7FEAB7E18636}" srcOrd="0" destOrd="0" presId="urn:microsoft.com/office/officeart/2008/layout/VerticalCurvedList"/>
    <dgm:cxn modelId="{147B4A22-F34C-4EBE-A807-CC5A80E4F508}" srcId="{49AA0819-0E1A-473C-A8AE-391E5FEF4C5A}" destId="{50EEDAAA-EC07-416E-8F88-427C256A7A08}" srcOrd="2" destOrd="0" parTransId="{7849009B-1C13-485E-887F-070D903CF3E9}" sibTransId="{6E966A56-E3E1-43A3-89D3-86B050849E59}"/>
    <dgm:cxn modelId="{AB2518A2-014B-42D7-9FBE-F4C52D0C8E48}" type="presOf" srcId="{50EEDAAA-EC07-416E-8F88-427C256A7A08}" destId="{7D6E21E4-EFF2-423B-A885-0F5C9C073B70}" srcOrd="0" destOrd="0" presId="urn:microsoft.com/office/officeart/2008/layout/VerticalCurvedList"/>
    <dgm:cxn modelId="{66152B45-26AB-4FBE-948A-349338C69CFE}" srcId="{49AA0819-0E1A-473C-A8AE-391E5FEF4C5A}" destId="{9F344285-AFF2-450F-9E61-C5CA6269C01B}" srcOrd="1" destOrd="0" parTransId="{E2527280-6B77-4D5D-B804-318245A86A70}" sibTransId="{5392349A-DCBE-4BA0-AD42-C58B002531FA}"/>
    <dgm:cxn modelId="{56D6B1E3-36B4-44E0-9D33-4342CE8694F4}" type="presOf" srcId="{49AA0819-0E1A-473C-A8AE-391E5FEF4C5A}" destId="{E37EA1BF-CB6D-44EB-9E8F-84B2FAFA276D}" srcOrd="0" destOrd="0" presId="urn:microsoft.com/office/officeart/2008/layout/VerticalCurvedList"/>
    <dgm:cxn modelId="{19559E58-5979-4126-918A-028F4EC7865B}" type="presOf" srcId="{D6513C15-2830-45D3-945C-060758AC8D6A}" destId="{4B8368F4-C5DF-40C4-B416-669D0391A9DF}" srcOrd="0" destOrd="0" presId="urn:microsoft.com/office/officeart/2008/layout/VerticalCurvedList"/>
    <dgm:cxn modelId="{83D426DD-8081-411A-A0BC-48E33D2C7886}" type="presParOf" srcId="{E37EA1BF-CB6D-44EB-9E8F-84B2FAFA276D}" destId="{E442CDE4-BEB8-4CEC-ABC8-3520BF4E6463}" srcOrd="0" destOrd="0" presId="urn:microsoft.com/office/officeart/2008/layout/VerticalCurvedList"/>
    <dgm:cxn modelId="{D3171D6A-1806-44C1-B0F5-B6E655C9E128}" type="presParOf" srcId="{E442CDE4-BEB8-4CEC-ABC8-3520BF4E6463}" destId="{AF642202-5CBB-4F10-ABB7-0BA7840F46FA}" srcOrd="0" destOrd="0" presId="urn:microsoft.com/office/officeart/2008/layout/VerticalCurvedList"/>
    <dgm:cxn modelId="{6E0241EE-ED5E-43BD-AB45-A5FA157DE306}" type="presParOf" srcId="{AF642202-5CBB-4F10-ABB7-0BA7840F46FA}" destId="{4DFB7BDF-A348-4992-BD15-97D217FE79DD}" srcOrd="0" destOrd="0" presId="urn:microsoft.com/office/officeart/2008/layout/VerticalCurvedList"/>
    <dgm:cxn modelId="{6B6AACAA-018C-4CFD-8745-259E2E583636}" type="presParOf" srcId="{AF642202-5CBB-4F10-ABB7-0BA7840F46FA}" destId="{4B8368F4-C5DF-40C4-B416-669D0391A9DF}" srcOrd="1" destOrd="0" presId="urn:microsoft.com/office/officeart/2008/layout/VerticalCurvedList"/>
    <dgm:cxn modelId="{31653619-AD09-4FE6-A13F-575C0941EAB6}" type="presParOf" srcId="{AF642202-5CBB-4F10-ABB7-0BA7840F46FA}" destId="{6B3CA77F-FF1E-4445-A63F-CCE3D1639212}" srcOrd="2" destOrd="0" presId="urn:microsoft.com/office/officeart/2008/layout/VerticalCurvedList"/>
    <dgm:cxn modelId="{FA9C3C51-1A92-47B2-909A-FAF03A195A1A}" type="presParOf" srcId="{AF642202-5CBB-4F10-ABB7-0BA7840F46FA}" destId="{3CFD0654-18F2-4717-BD26-1D73ADA6F3BF}" srcOrd="3" destOrd="0" presId="urn:microsoft.com/office/officeart/2008/layout/VerticalCurvedList"/>
    <dgm:cxn modelId="{EA219270-34D0-4E4E-8453-481CFAED4A6E}" type="presParOf" srcId="{E442CDE4-BEB8-4CEC-ABC8-3520BF4E6463}" destId="{E9D77C2C-5DB5-4B69-BBF1-7FEAB7E18636}" srcOrd="1" destOrd="0" presId="urn:microsoft.com/office/officeart/2008/layout/VerticalCurvedList"/>
    <dgm:cxn modelId="{F7A529EB-74E3-48DB-A983-7EE3A771DE65}" type="presParOf" srcId="{E442CDE4-BEB8-4CEC-ABC8-3520BF4E6463}" destId="{BAF45505-7F17-4226-9D25-9A030E3688E5}" srcOrd="2" destOrd="0" presId="urn:microsoft.com/office/officeart/2008/layout/VerticalCurvedList"/>
    <dgm:cxn modelId="{FBC304D0-E0E3-4E1E-8D1D-3EF627E04D1E}" type="presParOf" srcId="{BAF45505-7F17-4226-9D25-9A030E3688E5}" destId="{62D3B1C1-57AE-4052-ACAB-BCF76F0CAD70}" srcOrd="0" destOrd="0" presId="urn:microsoft.com/office/officeart/2008/layout/VerticalCurvedList"/>
    <dgm:cxn modelId="{FED5CF0E-5DBD-4985-AA44-4B976A3F66E2}" type="presParOf" srcId="{E442CDE4-BEB8-4CEC-ABC8-3520BF4E6463}" destId="{093741A3-0779-42BC-855C-FFB017D9E611}" srcOrd="3" destOrd="0" presId="urn:microsoft.com/office/officeart/2008/layout/VerticalCurvedList"/>
    <dgm:cxn modelId="{5E62A2D4-E326-41AB-BB69-E3C26A51C76D}" type="presParOf" srcId="{E442CDE4-BEB8-4CEC-ABC8-3520BF4E6463}" destId="{DFD3ABD3-BA00-40A5-82EA-687C9BC6182F}" srcOrd="4" destOrd="0" presId="urn:microsoft.com/office/officeart/2008/layout/VerticalCurvedList"/>
    <dgm:cxn modelId="{3122B9CB-D666-464C-AD48-3A70EF183DB0}" type="presParOf" srcId="{DFD3ABD3-BA00-40A5-82EA-687C9BC6182F}" destId="{F4939ACE-A2BA-4C93-87B2-0C2B6CB77544}" srcOrd="0" destOrd="0" presId="urn:microsoft.com/office/officeart/2008/layout/VerticalCurvedList"/>
    <dgm:cxn modelId="{D6B54999-F89F-40E9-BA2A-DBD42BE6D1EA}" type="presParOf" srcId="{E442CDE4-BEB8-4CEC-ABC8-3520BF4E6463}" destId="{7D6E21E4-EFF2-423B-A885-0F5C9C073B70}" srcOrd="5" destOrd="0" presId="urn:microsoft.com/office/officeart/2008/layout/VerticalCurvedList"/>
    <dgm:cxn modelId="{90E43CB1-63AA-4AF7-9FEF-68988911F746}" type="presParOf" srcId="{E442CDE4-BEB8-4CEC-ABC8-3520BF4E6463}" destId="{9766989E-1F96-43C7-9B57-2D0F2E616D20}" srcOrd="6" destOrd="0" presId="urn:microsoft.com/office/officeart/2008/layout/VerticalCurvedList"/>
    <dgm:cxn modelId="{0622D2B7-87B9-44E0-B2F3-97E54B0E69F6}" type="presParOf" srcId="{9766989E-1F96-43C7-9B57-2D0F2E616D20}" destId="{921D9652-67C1-4AF8-BCE0-CA151DAF802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9AA0819-0E1A-473C-A8AE-391E5FEF4C5A}"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it-IT"/>
        </a:p>
      </dgm:t>
    </dgm:pt>
    <dgm:pt modelId="{F023C9E8-00ED-46E8-A1B4-59A374EEE0F6}">
      <dgm:prSet phldrT="[Testo]"/>
      <dgm:spPr/>
      <dgm:t>
        <a:bodyPr/>
        <a:lstStyle/>
        <a:p>
          <a:r>
            <a:rPr lang="it-IT" dirty="0" smtClean="0"/>
            <a:t>Cyclette + film   = </a:t>
          </a:r>
          <a:endParaRPr lang="it-IT" dirty="0"/>
        </a:p>
      </dgm:t>
    </dgm:pt>
    <dgm:pt modelId="{650AF5DE-500C-4FE7-AD6A-8EF3BF2B023C}" type="parTrans" cxnId="{FA04496F-C986-406E-8A6F-907072912F6B}">
      <dgm:prSet/>
      <dgm:spPr/>
      <dgm:t>
        <a:bodyPr/>
        <a:lstStyle/>
        <a:p>
          <a:endParaRPr lang="it-IT"/>
        </a:p>
      </dgm:t>
    </dgm:pt>
    <dgm:pt modelId="{D6513C15-2830-45D3-945C-060758AC8D6A}" type="sibTrans" cxnId="{FA04496F-C986-406E-8A6F-907072912F6B}">
      <dgm:prSet/>
      <dgm:spPr/>
      <dgm:t>
        <a:bodyPr/>
        <a:lstStyle/>
        <a:p>
          <a:endParaRPr lang="it-IT"/>
        </a:p>
      </dgm:t>
    </dgm:pt>
    <dgm:pt modelId="{9F344285-AFF2-450F-9E61-C5CA6269C01B}">
      <dgm:prSet phldrT="[Testo]"/>
      <dgm:spPr/>
      <dgm:t>
        <a:bodyPr/>
        <a:lstStyle/>
        <a:p>
          <a:r>
            <a:rPr lang="it-IT" dirty="0" smtClean="0"/>
            <a:t>Cyclette + breve pausa + film</a:t>
          </a:r>
          <a:endParaRPr lang="it-IT" dirty="0"/>
        </a:p>
      </dgm:t>
    </dgm:pt>
    <dgm:pt modelId="{E2527280-6B77-4D5D-B804-318245A86A70}" type="parTrans" cxnId="{66152B45-26AB-4FBE-948A-349338C69CFE}">
      <dgm:prSet/>
      <dgm:spPr/>
      <dgm:t>
        <a:bodyPr/>
        <a:lstStyle/>
        <a:p>
          <a:endParaRPr lang="it-IT"/>
        </a:p>
      </dgm:t>
    </dgm:pt>
    <dgm:pt modelId="{5392349A-DCBE-4BA0-AD42-C58B002531FA}" type="sibTrans" cxnId="{66152B45-26AB-4FBE-948A-349338C69CFE}">
      <dgm:prSet/>
      <dgm:spPr/>
      <dgm:t>
        <a:bodyPr/>
        <a:lstStyle/>
        <a:p>
          <a:endParaRPr lang="it-IT"/>
        </a:p>
      </dgm:t>
    </dgm:pt>
    <dgm:pt modelId="{50EEDAAA-EC07-416E-8F88-427C256A7A08}">
      <dgm:prSet phldrT="[Testo]"/>
      <dgm:spPr/>
      <dgm:t>
        <a:bodyPr/>
        <a:lstStyle/>
        <a:p>
          <a:r>
            <a:rPr lang="it-IT" dirty="0" err="1" smtClean="0"/>
            <a:t>Cyclette+pausa</a:t>
          </a:r>
          <a:r>
            <a:rPr lang="it-IT" dirty="0" smtClean="0"/>
            <a:t> </a:t>
          </a:r>
          <a:r>
            <a:rPr lang="it-IT" dirty="0" err="1" smtClean="0"/>
            <a:t>lunga+film</a:t>
          </a:r>
          <a:r>
            <a:rPr lang="it-IT" dirty="0" smtClean="0"/>
            <a:t>=</a:t>
          </a:r>
          <a:endParaRPr lang="it-IT" dirty="0"/>
        </a:p>
      </dgm:t>
    </dgm:pt>
    <dgm:pt modelId="{7849009B-1C13-485E-887F-070D903CF3E9}" type="parTrans" cxnId="{147B4A22-F34C-4EBE-A807-CC5A80E4F508}">
      <dgm:prSet/>
      <dgm:spPr/>
      <dgm:t>
        <a:bodyPr/>
        <a:lstStyle/>
        <a:p>
          <a:endParaRPr lang="it-IT"/>
        </a:p>
      </dgm:t>
    </dgm:pt>
    <dgm:pt modelId="{6E966A56-E3E1-43A3-89D3-86B050849E59}" type="sibTrans" cxnId="{147B4A22-F34C-4EBE-A807-CC5A80E4F508}">
      <dgm:prSet/>
      <dgm:spPr/>
      <dgm:t>
        <a:bodyPr/>
        <a:lstStyle/>
        <a:p>
          <a:endParaRPr lang="it-IT"/>
        </a:p>
      </dgm:t>
    </dgm:pt>
    <dgm:pt modelId="{E37EA1BF-CB6D-44EB-9E8F-84B2FAFA276D}" type="pres">
      <dgm:prSet presAssocID="{49AA0819-0E1A-473C-A8AE-391E5FEF4C5A}" presName="Name0" presStyleCnt="0">
        <dgm:presLayoutVars>
          <dgm:chMax val="7"/>
          <dgm:chPref val="7"/>
          <dgm:dir/>
        </dgm:presLayoutVars>
      </dgm:prSet>
      <dgm:spPr/>
      <dgm:t>
        <a:bodyPr/>
        <a:lstStyle/>
        <a:p>
          <a:endParaRPr lang="it-IT"/>
        </a:p>
      </dgm:t>
    </dgm:pt>
    <dgm:pt modelId="{E442CDE4-BEB8-4CEC-ABC8-3520BF4E6463}" type="pres">
      <dgm:prSet presAssocID="{49AA0819-0E1A-473C-A8AE-391E5FEF4C5A}" presName="Name1" presStyleCnt="0"/>
      <dgm:spPr/>
    </dgm:pt>
    <dgm:pt modelId="{AF642202-5CBB-4F10-ABB7-0BA7840F46FA}" type="pres">
      <dgm:prSet presAssocID="{49AA0819-0E1A-473C-A8AE-391E5FEF4C5A}" presName="cycle" presStyleCnt="0"/>
      <dgm:spPr/>
    </dgm:pt>
    <dgm:pt modelId="{4DFB7BDF-A348-4992-BD15-97D217FE79DD}" type="pres">
      <dgm:prSet presAssocID="{49AA0819-0E1A-473C-A8AE-391E5FEF4C5A}" presName="srcNode" presStyleLbl="node1" presStyleIdx="0" presStyleCnt="3"/>
      <dgm:spPr/>
    </dgm:pt>
    <dgm:pt modelId="{4B8368F4-C5DF-40C4-B416-669D0391A9DF}" type="pres">
      <dgm:prSet presAssocID="{49AA0819-0E1A-473C-A8AE-391E5FEF4C5A}" presName="conn" presStyleLbl="parChTrans1D2" presStyleIdx="0" presStyleCnt="1"/>
      <dgm:spPr/>
      <dgm:t>
        <a:bodyPr/>
        <a:lstStyle/>
        <a:p>
          <a:endParaRPr lang="it-IT"/>
        </a:p>
      </dgm:t>
    </dgm:pt>
    <dgm:pt modelId="{6B3CA77F-FF1E-4445-A63F-CCE3D1639212}" type="pres">
      <dgm:prSet presAssocID="{49AA0819-0E1A-473C-A8AE-391E5FEF4C5A}" presName="extraNode" presStyleLbl="node1" presStyleIdx="0" presStyleCnt="3"/>
      <dgm:spPr/>
    </dgm:pt>
    <dgm:pt modelId="{3CFD0654-18F2-4717-BD26-1D73ADA6F3BF}" type="pres">
      <dgm:prSet presAssocID="{49AA0819-0E1A-473C-A8AE-391E5FEF4C5A}" presName="dstNode" presStyleLbl="node1" presStyleIdx="0" presStyleCnt="3"/>
      <dgm:spPr/>
    </dgm:pt>
    <dgm:pt modelId="{E9D77C2C-5DB5-4B69-BBF1-7FEAB7E18636}" type="pres">
      <dgm:prSet presAssocID="{F023C9E8-00ED-46E8-A1B4-59A374EEE0F6}" presName="text_1" presStyleLbl="node1" presStyleIdx="0" presStyleCnt="3">
        <dgm:presLayoutVars>
          <dgm:bulletEnabled val="1"/>
        </dgm:presLayoutVars>
      </dgm:prSet>
      <dgm:spPr/>
      <dgm:t>
        <a:bodyPr/>
        <a:lstStyle/>
        <a:p>
          <a:endParaRPr lang="it-IT"/>
        </a:p>
      </dgm:t>
    </dgm:pt>
    <dgm:pt modelId="{BAF45505-7F17-4226-9D25-9A030E3688E5}" type="pres">
      <dgm:prSet presAssocID="{F023C9E8-00ED-46E8-A1B4-59A374EEE0F6}" presName="accent_1" presStyleCnt="0"/>
      <dgm:spPr/>
    </dgm:pt>
    <dgm:pt modelId="{62D3B1C1-57AE-4052-ACAB-BCF76F0CAD70}" type="pres">
      <dgm:prSet presAssocID="{F023C9E8-00ED-46E8-A1B4-59A374EEE0F6}" presName="accentRepeatNode" presStyleLbl="solidFgAcc1" presStyleIdx="0" presStyleCnt="3"/>
      <dgm:spPr/>
    </dgm:pt>
    <dgm:pt modelId="{093741A3-0779-42BC-855C-FFB017D9E611}" type="pres">
      <dgm:prSet presAssocID="{9F344285-AFF2-450F-9E61-C5CA6269C01B}" presName="text_2" presStyleLbl="node1" presStyleIdx="1" presStyleCnt="3">
        <dgm:presLayoutVars>
          <dgm:bulletEnabled val="1"/>
        </dgm:presLayoutVars>
      </dgm:prSet>
      <dgm:spPr/>
      <dgm:t>
        <a:bodyPr/>
        <a:lstStyle/>
        <a:p>
          <a:endParaRPr lang="it-IT"/>
        </a:p>
      </dgm:t>
    </dgm:pt>
    <dgm:pt modelId="{DFD3ABD3-BA00-40A5-82EA-687C9BC6182F}" type="pres">
      <dgm:prSet presAssocID="{9F344285-AFF2-450F-9E61-C5CA6269C01B}" presName="accent_2" presStyleCnt="0"/>
      <dgm:spPr/>
    </dgm:pt>
    <dgm:pt modelId="{F4939ACE-A2BA-4C93-87B2-0C2B6CB77544}" type="pres">
      <dgm:prSet presAssocID="{9F344285-AFF2-450F-9E61-C5CA6269C01B}" presName="accentRepeatNode" presStyleLbl="solidFgAcc1" presStyleIdx="1" presStyleCnt="3"/>
      <dgm:spPr/>
    </dgm:pt>
    <dgm:pt modelId="{7D6E21E4-EFF2-423B-A885-0F5C9C073B70}" type="pres">
      <dgm:prSet presAssocID="{50EEDAAA-EC07-416E-8F88-427C256A7A08}" presName="text_3" presStyleLbl="node1" presStyleIdx="2" presStyleCnt="3">
        <dgm:presLayoutVars>
          <dgm:bulletEnabled val="1"/>
        </dgm:presLayoutVars>
      </dgm:prSet>
      <dgm:spPr/>
      <dgm:t>
        <a:bodyPr/>
        <a:lstStyle/>
        <a:p>
          <a:endParaRPr lang="it-IT"/>
        </a:p>
      </dgm:t>
    </dgm:pt>
    <dgm:pt modelId="{9766989E-1F96-43C7-9B57-2D0F2E616D20}" type="pres">
      <dgm:prSet presAssocID="{50EEDAAA-EC07-416E-8F88-427C256A7A08}" presName="accent_3" presStyleCnt="0"/>
      <dgm:spPr/>
    </dgm:pt>
    <dgm:pt modelId="{921D9652-67C1-4AF8-BCE0-CA151DAF802A}" type="pres">
      <dgm:prSet presAssocID="{50EEDAAA-EC07-416E-8F88-427C256A7A08}" presName="accentRepeatNode" presStyleLbl="solidFgAcc1" presStyleIdx="2" presStyleCnt="3"/>
      <dgm:spPr/>
    </dgm:pt>
  </dgm:ptLst>
  <dgm:cxnLst>
    <dgm:cxn modelId="{FA04496F-C986-406E-8A6F-907072912F6B}" srcId="{49AA0819-0E1A-473C-A8AE-391E5FEF4C5A}" destId="{F023C9E8-00ED-46E8-A1B4-59A374EEE0F6}" srcOrd="0" destOrd="0" parTransId="{650AF5DE-500C-4FE7-AD6A-8EF3BF2B023C}" sibTransId="{D6513C15-2830-45D3-945C-060758AC8D6A}"/>
    <dgm:cxn modelId="{EF6D74F8-22AC-4900-9993-32727DF81F9C}" type="presOf" srcId="{F023C9E8-00ED-46E8-A1B4-59A374EEE0F6}" destId="{E9D77C2C-5DB5-4B69-BBF1-7FEAB7E18636}" srcOrd="0" destOrd="0" presId="urn:microsoft.com/office/officeart/2008/layout/VerticalCurvedList"/>
    <dgm:cxn modelId="{147B4A22-F34C-4EBE-A807-CC5A80E4F508}" srcId="{49AA0819-0E1A-473C-A8AE-391E5FEF4C5A}" destId="{50EEDAAA-EC07-416E-8F88-427C256A7A08}" srcOrd="2" destOrd="0" parTransId="{7849009B-1C13-485E-887F-070D903CF3E9}" sibTransId="{6E966A56-E3E1-43A3-89D3-86B050849E59}"/>
    <dgm:cxn modelId="{A2DBA46F-A6D0-4317-9D54-F00C5D61BA13}" type="presOf" srcId="{9F344285-AFF2-450F-9E61-C5CA6269C01B}" destId="{093741A3-0779-42BC-855C-FFB017D9E611}" srcOrd="0" destOrd="0" presId="urn:microsoft.com/office/officeart/2008/layout/VerticalCurvedList"/>
    <dgm:cxn modelId="{72575395-7902-487E-9CDD-A58E43CE59E5}" type="presOf" srcId="{49AA0819-0E1A-473C-A8AE-391E5FEF4C5A}" destId="{E37EA1BF-CB6D-44EB-9E8F-84B2FAFA276D}" srcOrd="0" destOrd="0" presId="urn:microsoft.com/office/officeart/2008/layout/VerticalCurvedList"/>
    <dgm:cxn modelId="{B6D5834A-D3A2-444D-A26C-B411CA3AF4E7}" type="presOf" srcId="{D6513C15-2830-45D3-945C-060758AC8D6A}" destId="{4B8368F4-C5DF-40C4-B416-669D0391A9DF}" srcOrd="0" destOrd="0" presId="urn:microsoft.com/office/officeart/2008/layout/VerticalCurvedList"/>
    <dgm:cxn modelId="{66152B45-26AB-4FBE-948A-349338C69CFE}" srcId="{49AA0819-0E1A-473C-A8AE-391E5FEF4C5A}" destId="{9F344285-AFF2-450F-9E61-C5CA6269C01B}" srcOrd="1" destOrd="0" parTransId="{E2527280-6B77-4D5D-B804-318245A86A70}" sibTransId="{5392349A-DCBE-4BA0-AD42-C58B002531FA}"/>
    <dgm:cxn modelId="{FD69B99C-8CDF-4992-A5EC-5BF6C7EF9DA6}" type="presOf" srcId="{50EEDAAA-EC07-416E-8F88-427C256A7A08}" destId="{7D6E21E4-EFF2-423B-A885-0F5C9C073B70}" srcOrd="0" destOrd="0" presId="urn:microsoft.com/office/officeart/2008/layout/VerticalCurvedList"/>
    <dgm:cxn modelId="{18E2A9D8-089B-4186-9ECF-86FD4E27F261}" type="presParOf" srcId="{E37EA1BF-CB6D-44EB-9E8F-84B2FAFA276D}" destId="{E442CDE4-BEB8-4CEC-ABC8-3520BF4E6463}" srcOrd="0" destOrd="0" presId="urn:microsoft.com/office/officeart/2008/layout/VerticalCurvedList"/>
    <dgm:cxn modelId="{A70DC39E-9542-48E0-A736-AEA7758D0454}" type="presParOf" srcId="{E442CDE4-BEB8-4CEC-ABC8-3520BF4E6463}" destId="{AF642202-5CBB-4F10-ABB7-0BA7840F46FA}" srcOrd="0" destOrd="0" presId="urn:microsoft.com/office/officeart/2008/layout/VerticalCurvedList"/>
    <dgm:cxn modelId="{0AE18CAD-E804-43D1-A816-E83DBC97D303}" type="presParOf" srcId="{AF642202-5CBB-4F10-ABB7-0BA7840F46FA}" destId="{4DFB7BDF-A348-4992-BD15-97D217FE79DD}" srcOrd="0" destOrd="0" presId="urn:microsoft.com/office/officeart/2008/layout/VerticalCurvedList"/>
    <dgm:cxn modelId="{1BB62D52-9946-41EA-A88D-30ACE310EEF1}" type="presParOf" srcId="{AF642202-5CBB-4F10-ABB7-0BA7840F46FA}" destId="{4B8368F4-C5DF-40C4-B416-669D0391A9DF}" srcOrd="1" destOrd="0" presId="urn:microsoft.com/office/officeart/2008/layout/VerticalCurvedList"/>
    <dgm:cxn modelId="{6CF3B5CA-6299-41B6-858A-C78965B613E4}" type="presParOf" srcId="{AF642202-5CBB-4F10-ABB7-0BA7840F46FA}" destId="{6B3CA77F-FF1E-4445-A63F-CCE3D1639212}" srcOrd="2" destOrd="0" presId="urn:microsoft.com/office/officeart/2008/layout/VerticalCurvedList"/>
    <dgm:cxn modelId="{624ACA03-0A06-432C-B089-5F0AA0427925}" type="presParOf" srcId="{AF642202-5CBB-4F10-ABB7-0BA7840F46FA}" destId="{3CFD0654-18F2-4717-BD26-1D73ADA6F3BF}" srcOrd="3" destOrd="0" presId="urn:microsoft.com/office/officeart/2008/layout/VerticalCurvedList"/>
    <dgm:cxn modelId="{F46CF065-12CD-4579-BEDD-32E83AF70CEF}" type="presParOf" srcId="{E442CDE4-BEB8-4CEC-ABC8-3520BF4E6463}" destId="{E9D77C2C-5DB5-4B69-BBF1-7FEAB7E18636}" srcOrd="1" destOrd="0" presId="urn:microsoft.com/office/officeart/2008/layout/VerticalCurvedList"/>
    <dgm:cxn modelId="{97B15FBD-252A-402F-924C-9D03A379C0A6}" type="presParOf" srcId="{E442CDE4-BEB8-4CEC-ABC8-3520BF4E6463}" destId="{BAF45505-7F17-4226-9D25-9A030E3688E5}" srcOrd="2" destOrd="0" presId="urn:microsoft.com/office/officeart/2008/layout/VerticalCurvedList"/>
    <dgm:cxn modelId="{4E1D4BD0-99D5-4261-905B-AB4A79C5B1F9}" type="presParOf" srcId="{BAF45505-7F17-4226-9D25-9A030E3688E5}" destId="{62D3B1C1-57AE-4052-ACAB-BCF76F0CAD70}" srcOrd="0" destOrd="0" presId="urn:microsoft.com/office/officeart/2008/layout/VerticalCurvedList"/>
    <dgm:cxn modelId="{A1DD1A13-9DC4-495F-839D-6C0198B03A7A}" type="presParOf" srcId="{E442CDE4-BEB8-4CEC-ABC8-3520BF4E6463}" destId="{093741A3-0779-42BC-855C-FFB017D9E611}" srcOrd="3" destOrd="0" presId="urn:microsoft.com/office/officeart/2008/layout/VerticalCurvedList"/>
    <dgm:cxn modelId="{594E5FED-C854-4B8E-9E20-C1418DE7364D}" type="presParOf" srcId="{E442CDE4-BEB8-4CEC-ABC8-3520BF4E6463}" destId="{DFD3ABD3-BA00-40A5-82EA-687C9BC6182F}" srcOrd="4" destOrd="0" presId="urn:microsoft.com/office/officeart/2008/layout/VerticalCurvedList"/>
    <dgm:cxn modelId="{E8993C52-2969-4D14-9791-E6712E733403}" type="presParOf" srcId="{DFD3ABD3-BA00-40A5-82EA-687C9BC6182F}" destId="{F4939ACE-A2BA-4C93-87B2-0C2B6CB77544}" srcOrd="0" destOrd="0" presId="urn:microsoft.com/office/officeart/2008/layout/VerticalCurvedList"/>
    <dgm:cxn modelId="{01F818E5-DE17-44EA-9F41-54541186A441}" type="presParOf" srcId="{E442CDE4-BEB8-4CEC-ABC8-3520BF4E6463}" destId="{7D6E21E4-EFF2-423B-A885-0F5C9C073B70}" srcOrd="5" destOrd="0" presId="urn:microsoft.com/office/officeart/2008/layout/VerticalCurvedList"/>
    <dgm:cxn modelId="{64FBA85F-661F-4FC8-82E5-26D541F99769}" type="presParOf" srcId="{E442CDE4-BEB8-4CEC-ABC8-3520BF4E6463}" destId="{9766989E-1F96-43C7-9B57-2D0F2E616D20}" srcOrd="6" destOrd="0" presId="urn:microsoft.com/office/officeart/2008/layout/VerticalCurvedList"/>
    <dgm:cxn modelId="{DA1710E4-95DD-47DA-AE66-197C6B90CEA0}" type="presParOf" srcId="{9766989E-1F96-43C7-9B57-2D0F2E616D20}" destId="{921D9652-67C1-4AF8-BCE0-CA151DAF802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838295B-2EAF-4CAF-B261-D3990EF5C63F}"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it-IT"/>
        </a:p>
      </dgm:t>
    </dgm:pt>
    <dgm:pt modelId="{BAD78900-FA2F-4946-80BB-59EB44722C11}">
      <dgm:prSet phldrT="[Testo]"/>
      <dgm:spPr/>
      <dgm:t>
        <a:bodyPr/>
        <a:lstStyle/>
        <a:p>
          <a:r>
            <a:rPr lang="it-IT" dirty="0" smtClean="0"/>
            <a:t>CYC</a:t>
          </a:r>
          <a:endParaRPr lang="it-IT" dirty="0"/>
        </a:p>
      </dgm:t>
    </dgm:pt>
    <dgm:pt modelId="{175BB0B9-C838-4BE6-BB91-5C0B78CACE88}" type="parTrans" cxnId="{E3A01BD4-4C6C-4385-AA59-1B0AED07C7E5}">
      <dgm:prSet/>
      <dgm:spPr/>
      <dgm:t>
        <a:bodyPr/>
        <a:lstStyle/>
        <a:p>
          <a:endParaRPr lang="it-IT"/>
        </a:p>
      </dgm:t>
    </dgm:pt>
    <dgm:pt modelId="{981925E7-CFA6-4633-BBBB-105D45D975FF}" type="sibTrans" cxnId="{E3A01BD4-4C6C-4385-AA59-1B0AED07C7E5}">
      <dgm:prSet/>
      <dgm:spPr/>
      <dgm:t>
        <a:bodyPr/>
        <a:lstStyle/>
        <a:p>
          <a:endParaRPr lang="it-IT"/>
        </a:p>
      </dgm:t>
    </dgm:pt>
    <dgm:pt modelId="{DB253E97-550A-4DF8-9195-3EACFCF36E30}">
      <dgm:prSet phldrT="[Testo]" custT="1"/>
      <dgm:spPr/>
      <dgm:t>
        <a:bodyPr/>
        <a:lstStyle/>
        <a:p>
          <a:pPr>
            <a:lnSpc>
              <a:spcPct val="150000"/>
            </a:lnSpc>
          </a:pPr>
          <a:r>
            <a:rPr lang="it-IT" sz="2000" dirty="0" smtClean="0"/>
            <a:t>Attivazione rabbia (9 scariche elettriche subite)</a:t>
          </a:r>
          <a:endParaRPr lang="it-IT" sz="2000" dirty="0"/>
        </a:p>
      </dgm:t>
    </dgm:pt>
    <dgm:pt modelId="{F9288450-A2C8-4C4E-9B96-5811FFEDA1E6}" type="parTrans" cxnId="{FB529317-607A-4BD0-BE82-AE72EB3C1138}">
      <dgm:prSet/>
      <dgm:spPr/>
      <dgm:t>
        <a:bodyPr/>
        <a:lstStyle/>
        <a:p>
          <a:endParaRPr lang="it-IT"/>
        </a:p>
      </dgm:t>
    </dgm:pt>
    <dgm:pt modelId="{74C156A0-29E3-4C9D-98E2-B9AF73C3894E}" type="sibTrans" cxnId="{FB529317-607A-4BD0-BE82-AE72EB3C1138}">
      <dgm:prSet/>
      <dgm:spPr/>
      <dgm:t>
        <a:bodyPr/>
        <a:lstStyle/>
        <a:p>
          <a:endParaRPr lang="it-IT"/>
        </a:p>
      </dgm:t>
    </dgm:pt>
    <dgm:pt modelId="{82804355-62D1-4FCB-967D-B0D6F80F5F7E}">
      <dgm:prSet phldrT="[Testo]" custT="1"/>
      <dgm:spPr/>
      <dgm:t>
        <a:bodyPr/>
        <a:lstStyle/>
        <a:p>
          <a:pPr>
            <a:lnSpc>
              <a:spcPct val="150000"/>
            </a:lnSpc>
          </a:pPr>
          <a:r>
            <a:rPr lang="it-IT" sz="2000" dirty="0" smtClean="0"/>
            <a:t>Divento insegnante e posso «vendicarmi»</a:t>
          </a:r>
          <a:endParaRPr lang="it-IT" sz="2000" dirty="0"/>
        </a:p>
      </dgm:t>
    </dgm:pt>
    <dgm:pt modelId="{607D5C3D-ED9D-4E8E-9DFC-1012F175A725}" type="parTrans" cxnId="{57D6E076-D7E4-468B-B823-8AFF2065FDCF}">
      <dgm:prSet/>
      <dgm:spPr/>
      <dgm:t>
        <a:bodyPr/>
        <a:lstStyle/>
        <a:p>
          <a:endParaRPr lang="it-IT"/>
        </a:p>
      </dgm:t>
    </dgm:pt>
    <dgm:pt modelId="{BE23F697-0644-4472-9746-A8EB46D6A26F}" type="sibTrans" cxnId="{57D6E076-D7E4-468B-B823-8AFF2065FDCF}">
      <dgm:prSet/>
      <dgm:spPr/>
      <dgm:t>
        <a:bodyPr/>
        <a:lstStyle/>
        <a:p>
          <a:endParaRPr lang="it-IT"/>
        </a:p>
      </dgm:t>
    </dgm:pt>
    <dgm:pt modelId="{F0D18281-404D-480C-9FC0-8F3026C0ADA6}">
      <dgm:prSet phldrT="[Testo]"/>
      <dgm:spPr/>
      <dgm:t>
        <a:bodyPr/>
        <a:lstStyle/>
        <a:p>
          <a:r>
            <a:rPr lang="it-IT" dirty="0" smtClean="0"/>
            <a:t>CYC + Pausa</a:t>
          </a:r>
          <a:endParaRPr lang="it-IT" dirty="0"/>
        </a:p>
      </dgm:t>
    </dgm:pt>
    <dgm:pt modelId="{A673DD0F-7BCA-42B1-ADE0-11D293DF6CBF}" type="parTrans" cxnId="{62F2BC71-B97D-4AB8-A5CE-75809759916F}">
      <dgm:prSet/>
      <dgm:spPr/>
      <dgm:t>
        <a:bodyPr/>
        <a:lstStyle/>
        <a:p>
          <a:endParaRPr lang="it-IT"/>
        </a:p>
      </dgm:t>
    </dgm:pt>
    <dgm:pt modelId="{5C12B1D1-9E91-48F9-BDBF-FBEF5540A8EE}" type="sibTrans" cxnId="{62F2BC71-B97D-4AB8-A5CE-75809759916F}">
      <dgm:prSet/>
      <dgm:spPr/>
      <dgm:t>
        <a:bodyPr/>
        <a:lstStyle/>
        <a:p>
          <a:endParaRPr lang="it-IT"/>
        </a:p>
      </dgm:t>
    </dgm:pt>
    <dgm:pt modelId="{C1BA1FB5-EE12-48B6-B2F9-ABE5665D9868}">
      <dgm:prSet phldrT="[Testo]" custT="1"/>
      <dgm:spPr/>
      <dgm:t>
        <a:bodyPr/>
        <a:lstStyle/>
        <a:p>
          <a:pPr>
            <a:lnSpc>
              <a:spcPct val="150000"/>
            </a:lnSpc>
          </a:pPr>
          <a:r>
            <a:rPr lang="it-IT" sz="2000" dirty="0" smtClean="0"/>
            <a:t>Attivazione rabbia (9 scariche elettriche subite)</a:t>
          </a:r>
          <a:endParaRPr lang="it-IT" sz="2000" dirty="0"/>
        </a:p>
      </dgm:t>
    </dgm:pt>
    <dgm:pt modelId="{C18BBBF6-5465-4E9D-AD8B-298D033FB75E}" type="parTrans" cxnId="{E466E8DF-66B2-4D7C-8EFD-CE8E2A2CDA8F}">
      <dgm:prSet/>
      <dgm:spPr/>
      <dgm:t>
        <a:bodyPr/>
        <a:lstStyle/>
        <a:p>
          <a:endParaRPr lang="it-IT"/>
        </a:p>
      </dgm:t>
    </dgm:pt>
    <dgm:pt modelId="{39CDC564-656B-4713-AEC2-FEB7040BD4C3}" type="sibTrans" cxnId="{E466E8DF-66B2-4D7C-8EFD-CE8E2A2CDA8F}">
      <dgm:prSet/>
      <dgm:spPr/>
      <dgm:t>
        <a:bodyPr/>
        <a:lstStyle/>
        <a:p>
          <a:endParaRPr lang="it-IT"/>
        </a:p>
      </dgm:t>
    </dgm:pt>
    <dgm:pt modelId="{54B1EDE9-7724-4D42-8FFF-3D779995716F}">
      <dgm:prSet phldrT="[Testo]" custT="1"/>
      <dgm:spPr/>
      <dgm:t>
        <a:bodyPr/>
        <a:lstStyle/>
        <a:p>
          <a:pPr>
            <a:lnSpc>
              <a:spcPct val="150000"/>
            </a:lnSpc>
          </a:pPr>
          <a:r>
            <a:rPr lang="it-IT" sz="2000" dirty="0" smtClean="0"/>
            <a:t>Divento insegnante e posso «vendicarmi»</a:t>
          </a:r>
          <a:endParaRPr lang="it-IT" sz="2000" dirty="0"/>
        </a:p>
      </dgm:t>
    </dgm:pt>
    <dgm:pt modelId="{3C15E533-EEA7-4C7B-9455-D36E10304778}" type="parTrans" cxnId="{10AAD902-6D9B-4818-A073-82CF144B4394}">
      <dgm:prSet/>
      <dgm:spPr/>
      <dgm:t>
        <a:bodyPr/>
        <a:lstStyle/>
        <a:p>
          <a:endParaRPr lang="it-IT"/>
        </a:p>
      </dgm:t>
    </dgm:pt>
    <dgm:pt modelId="{3F401E75-8D53-4459-9906-67C3CE0F7341}" type="sibTrans" cxnId="{10AAD902-6D9B-4818-A073-82CF144B4394}">
      <dgm:prSet/>
      <dgm:spPr/>
      <dgm:t>
        <a:bodyPr/>
        <a:lstStyle/>
        <a:p>
          <a:endParaRPr lang="it-IT"/>
        </a:p>
      </dgm:t>
    </dgm:pt>
    <dgm:pt modelId="{C2EC5C8F-8A3A-40BF-822D-CE255A48DA93}" type="pres">
      <dgm:prSet presAssocID="{C838295B-2EAF-4CAF-B261-D3990EF5C63F}" presName="Name0" presStyleCnt="0">
        <dgm:presLayoutVars>
          <dgm:dir/>
          <dgm:animLvl val="lvl"/>
          <dgm:resizeHandles/>
        </dgm:presLayoutVars>
      </dgm:prSet>
      <dgm:spPr/>
      <dgm:t>
        <a:bodyPr/>
        <a:lstStyle/>
        <a:p>
          <a:endParaRPr lang="it-IT"/>
        </a:p>
      </dgm:t>
    </dgm:pt>
    <dgm:pt modelId="{A73D364F-0EA4-4A3D-BD15-CE136E07C603}" type="pres">
      <dgm:prSet presAssocID="{BAD78900-FA2F-4946-80BB-59EB44722C11}" presName="linNode" presStyleCnt="0"/>
      <dgm:spPr/>
    </dgm:pt>
    <dgm:pt modelId="{30FB511B-18AD-417B-A13E-B318676A770D}" type="pres">
      <dgm:prSet presAssocID="{BAD78900-FA2F-4946-80BB-59EB44722C11}" presName="parentShp" presStyleLbl="node1" presStyleIdx="0" presStyleCnt="2" custScaleX="59313" custScaleY="87065">
        <dgm:presLayoutVars>
          <dgm:bulletEnabled val="1"/>
        </dgm:presLayoutVars>
      </dgm:prSet>
      <dgm:spPr/>
      <dgm:t>
        <a:bodyPr/>
        <a:lstStyle/>
        <a:p>
          <a:endParaRPr lang="it-IT"/>
        </a:p>
      </dgm:t>
    </dgm:pt>
    <dgm:pt modelId="{A7DED9E9-9C42-4579-B649-38081D2ECDA0}" type="pres">
      <dgm:prSet presAssocID="{BAD78900-FA2F-4946-80BB-59EB44722C11}" presName="childShp" presStyleLbl="bgAccFollowNode1" presStyleIdx="0" presStyleCnt="2" custScaleX="139363">
        <dgm:presLayoutVars>
          <dgm:bulletEnabled val="1"/>
        </dgm:presLayoutVars>
      </dgm:prSet>
      <dgm:spPr/>
      <dgm:t>
        <a:bodyPr/>
        <a:lstStyle/>
        <a:p>
          <a:endParaRPr lang="it-IT"/>
        </a:p>
      </dgm:t>
    </dgm:pt>
    <dgm:pt modelId="{FC3B7B47-5176-4D36-805F-469500A14EA5}" type="pres">
      <dgm:prSet presAssocID="{981925E7-CFA6-4633-BBBB-105D45D975FF}" presName="spacing" presStyleCnt="0"/>
      <dgm:spPr/>
    </dgm:pt>
    <dgm:pt modelId="{826626AB-FE3D-40DA-941F-8B66AC7EC55A}" type="pres">
      <dgm:prSet presAssocID="{F0D18281-404D-480C-9FC0-8F3026C0ADA6}" presName="linNode" presStyleCnt="0"/>
      <dgm:spPr/>
    </dgm:pt>
    <dgm:pt modelId="{248DE854-135C-49C0-BF3D-333CA0D361D5}" type="pres">
      <dgm:prSet presAssocID="{F0D18281-404D-480C-9FC0-8F3026C0ADA6}" presName="parentShp" presStyleLbl="node1" presStyleIdx="1" presStyleCnt="2" custScaleX="70158" custScaleY="83808">
        <dgm:presLayoutVars>
          <dgm:bulletEnabled val="1"/>
        </dgm:presLayoutVars>
      </dgm:prSet>
      <dgm:spPr/>
      <dgm:t>
        <a:bodyPr/>
        <a:lstStyle/>
        <a:p>
          <a:endParaRPr lang="it-IT"/>
        </a:p>
      </dgm:t>
    </dgm:pt>
    <dgm:pt modelId="{CB984FBC-C302-4E0D-ABD1-266C7A574EF3}" type="pres">
      <dgm:prSet presAssocID="{F0D18281-404D-480C-9FC0-8F3026C0ADA6}" presName="childShp" presStyleLbl="bgAccFollowNode1" presStyleIdx="1" presStyleCnt="2" custScaleX="176776">
        <dgm:presLayoutVars>
          <dgm:bulletEnabled val="1"/>
        </dgm:presLayoutVars>
      </dgm:prSet>
      <dgm:spPr/>
      <dgm:t>
        <a:bodyPr/>
        <a:lstStyle/>
        <a:p>
          <a:endParaRPr lang="it-IT"/>
        </a:p>
      </dgm:t>
    </dgm:pt>
  </dgm:ptLst>
  <dgm:cxnLst>
    <dgm:cxn modelId="{D5946C28-FFB8-4DBB-AD97-FA60B7C57B94}" type="presOf" srcId="{C1BA1FB5-EE12-48B6-B2F9-ABE5665D9868}" destId="{CB984FBC-C302-4E0D-ABD1-266C7A574EF3}" srcOrd="0" destOrd="0" presId="urn:microsoft.com/office/officeart/2005/8/layout/vList6"/>
    <dgm:cxn modelId="{57D6E076-D7E4-468B-B823-8AFF2065FDCF}" srcId="{BAD78900-FA2F-4946-80BB-59EB44722C11}" destId="{82804355-62D1-4FCB-967D-B0D6F80F5F7E}" srcOrd="1" destOrd="0" parTransId="{607D5C3D-ED9D-4E8E-9DFC-1012F175A725}" sibTransId="{BE23F697-0644-4472-9746-A8EB46D6A26F}"/>
    <dgm:cxn modelId="{62F2BC71-B97D-4AB8-A5CE-75809759916F}" srcId="{C838295B-2EAF-4CAF-B261-D3990EF5C63F}" destId="{F0D18281-404D-480C-9FC0-8F3026C0ADA6}" srcOrd="1" destOrd="0" parTransId="{A673DD0F-7BCA-42B1-ADE0-11D293DF6CBF}" sibTransId="{5C12B1D1-9E91-48F9-BDBF-FBEF5540A8EE}"/>
    <dgm:cxn modelId="{FEF9FAFF-86BB-4CA1-A395-21EF749CF555}" type="presOf" srcId="{82804355-62D1-4FCB-967D-B0D6F80F5F7E}" destId="{A7DED9E9-9C42-4579-B649-38081D2ECDA0}" srcOrd="0" destOrd="1" presId="urn:microsoft.com/office/officeart/2005/8/layout/vList6"/>
    <dgm:cxn modelId="{30C72A1C-ED08-47D9-A0E8-C5B487CA1497}" type="presOf" srcId="{F0D18281-404D-480C-9FC0-8F3026C0ADA6}" destId="{248DE854-135C-49C0-BF3D-333CA0D361D5}" srcOrd="0" destOrd="0" presId="urn:microsoft.com/office/officeart/2005/8/layout/vList6"/>
    <dgm:cxn modelId="{E3A01BD4-4C6C-4385-AA59-1B0AED07C7E5}" srcId="{C838295B-2EAF-4CAF-B261-D3990EF5C63F}" destId="{BAD78900-FA2F-4946-80BB-59EB44722C11}" srcOrd="0" destOrd="0" parTransId="{175BB0B9-C838-4BE6-BB91-5C0B78CACE88}" sibTransId="{981925E7-CFA6-4633-BBBB-105D45D975FF}"/>
    <dgm:cxn modelId="{D03D627E-2C3B-4FE5-9347-D0782F84BE06}" type="presOf" srcId="{C838295B-2EAF-4CAF-B261-D3990EF5C63F}" destId="{C2EC5C8F-8A3A-40BF-822D-CE255A48DA93}" srcOrd="0" destOrd="0" presId="urn:microsoft.com/office/officeart/2005/8/layout/vList6"/>
    <dgm:cxn modelId="{891D0DA2-68EF-4F25-84F9-84682BB1A905}" type="presOf" srcId="{BAD78900-FA2F-4946-80BB-59EB44722C11}" destId="{30FB511B-18AD-417B-A13E-B318676A770D}" srcOrd="0" destOrd="0" presId="urn:microsoft.com/office/officeart/2005/8/layout/vList6"/>
    <dgm:cxn modelId="{E466E8DF-66B2-4D7C-8EFD-CE8E2A2CDA8F}" srcId="{F0D18281-404D-480C-9FC0-8F3026C0ADA6}" destId="{C1BA1FB5-EE12-48B6-B2F9-ABE5665D9868}" srcOrd="0" destOrd="0" parTransId="{C18BBBF6-5465-4E9D-AD8B-298D033FB75E}" sibTransId="{39CDC564-656B-4713-AEC2-FEB7040BD4C3}"/>
    <dgm:cxn modelId="{9F4F3F75-A2DB-44E4-A135-4F84CF468DC3}" type="presOf" srcId="{54B1EDE9-7724-4D42-8FFF-3D779995716F}" destId="{CB984FBC-C302-4E0D-ABD1-266C7A574EF3}" srcOrd="0" destOrd="1" presId="urn:microsoft.com/office/officeart/2005/8/layout/vList6"/>
    <dgm:cxn modelId="{FB529317-607A-4BD0-BE82-AE72EB3C1138}" srcId="{BAD78900-FA2F-4946-80BB-59EB44722C11}" destId="{DB253E97-550A-4DF8-9195-3EACFCF36E30}" srcOrd="0" destOrd="0" parTransId="{F9288450-A2C8-4C4E-9B96-5811FFEDA1E6}" sibTransId="{74C156A0-29E3-4C9D-98E2-B9AF73C3894E}"/>
    <dgm:cxn modelId="{9DE6A25A-C828-45C8-A59D-29BD616FD5CD}" type="presOf" srcId="{DB253E97-550A-4DF8-9195-3EACFCF36E30}" destId="{A7DED9E9-9C42-4579-B649-38081D2ECDA0}" srcOrd="0" destOrd="0" presId="urn:microsoft.com/office/officeart/2005/8/layout/vList6"/>
    <dgm:cxn modelId="{10AAD902-6D9B-4818-A073-82CF144B4394}" srcId="{F0D18281-404D-480C-9FC0-8F3026C0ADA6}" destId="{54B1EDE9-7724-4D42-8FFF-3D779995716F}" srcOrd="1" destOrd="0" parTransId="{3C15E533-EEA7-4C7B-9455-D36E10304778}" sibTransId="{3F401E75-8D53-4459-9906-67C3CE0F7341}"/>
    <dgm:cxn modelId="{21507A24-F068-49D6-8C02-ABDE8992838F}" type="presParOf" srcId="{C2EC5C8F-8A3A-40BF-822D-CE255A48DA93}" destId="{A73D364F-0EA4-4A3D-BD15-CE136E07C603}" srcOrd="0" destOrd="0" presId="urn:microsoft.com/office/officeart/2005/8/layout/vList6"/>
    <dgm:cxn modelId="{889726EF-9BB0-4D3B-A46B-3FCB460DE36B}" type="presParOf" srcId="{A73D364F-0EA4-4A3D-BD15-CE136E07C603}" destId="{30FB511B-18AD-417B-A13E-B318676A770D}" srcOrd="0" destOrd="0" presId="urn:microsoft.com/office/officeart/2005/8/layout/vList6"/>
    <dgm:cxn modelId="{B24B2904-DADC-43FA-9CF8-65ED8D973D4D}" type="presParOf" srcId="{A73D364F-0EA4-4A3D-BD15-CE136E07C603}" destId="{A7DED9E9-9C42-4579-B649-38081D2ECDA0}" srcOrd="1" destOrd="0" presId="urn:microsoft.com/office/officeart/2005/8/layout/vList6"/>
    <dgm:cxn modelId="{C7E9880A-EFF5-48F9-BF60-6DF194A9E306}" type="presParOf" srcId="{C2EC5C8F-8A3A-40BF-822D-CE255A48DA93}" destId="{FC3B7B47-5176-4D36-805F-469500A14EA5}" srcOrd="1" destOrd="0" presId="urn:microsoft.com/office/officeart/2005/8/layout/vList6"/>
    <dgm:cxn modelId="{BAED3D12-2B23-4B6B-BF0D-96D47C507621}" type="presParOf" srcId="{C2EC5C8F-8A3A-40BF-822D-CE255A48DA93}" destId="{826626AB-FE3D-40DA-941F-8B66AC7EC55A}" srcOrd="2" destOrd="0" presId="urn:microsoft.com/office/officeart/2005/8/layout/vList6"/>
    <dgm:cxn modelId="{34C72FCB-2B0D-4238-98D0-6C6094E35009}" type="presParOf" srcId="{826626AB-FE3D-40DA-941F-8B66AC7EC55A}" destId="{248DE854-135C-49C0-BF3D-333CA0D361D5}" srcOrd="0" destOrd="0" presId="urn:microsoft.com/office/officeart/2005/8/layout/vList6"/>
    <dgm:cxn modelId="{1E8F4421-51C7-419E-A676-CEC51C1C28EF}" type="presParOf" srcId="{826626AB-FE3D-40DA-941F-8B66AC7EC55A}" destId="{CB984FBC-C302-4E0D-ABD1-266C7A574EF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368F4-C5DF-40C4-B416-669D0391A9DF}">
      <dsp:nvSpPr>
        <dsp:cNvPr id="0" name=""/>
        <dsp:cNvSpPr/>
      </dsp:nvSpPr>
      <dsp:spPr>
        <a:xfrm>
          <a:off x="-4650104" y="-712886"/>
          <a:ext cx="5539065" cy="5539065"/>
        </a:xfrm>
        <a:prstGeom prst="blockArc">
          <a:avLst>
            <a:gd name="adj1" fmla="val 18900000"/>
            <a:gd name="adj2" fmla="val 2700000"/>
            <a:gd name="adj3" fmla="val 390"/>
          </a:avLst>
        </a:pr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77C2C-5DB5-4B69-BBF1-7FEAB7E18636}">
      <dsp:nvSpPr>
        <dsp:cNvPr id="0" name=""/>
        <dsp:cNvSpPr/>
      </dsp:nvSpPr>
      <dsp:spPr>
        <a:xfrm>
          <a:off x="571723" y="411329"/>
          <a:ext cx="6802599" cy="822658"/>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985" tIns="93980" rIns="93980" bIns="93980" numCol="1" spcCol="1270" anchor="ctr" anchorCtr="0">
          <a:noAutofit/>
        </a:bodyPr>
        <a:lstStyle/>
        <a:p>
          <a:pPr lvl="0" algn="l" defTabSz="1644650">
            <a:lnSpc>
              <a:spcPct val="90000"/>
            </a:lnSpc>
            <a:spcBef>
              <a:spcPct val="0"/>
            </a:spcBef>
            <a:spcAft>
              <a:spcPct val="35000"/>
            </a:spcAft>
          </a:pPr>
          <a:r>
            <a:rPr lang="it-IT" sz="3700" kern="1200" dirty="0" smtClean="0"/>
            <a:t>Cyclette + film</a:t>
          </a:r>
          <a:endParaRPr lang="it-IT" sz="3700" kern="1200" dirty="0"/>
        </a:p>
      </dsp:txBody>
      <dsp:txXfrm>
        <a:off x="571723" y="411329"/>
        <a:ext cx="6802599" cy="822658"/>
      </dsp:txXfrm>
    </dsp:sp>
    <dsp:sp modelId="{62D3B1C1-57AE-4052-ACAB-BCF76F0CAD70}">
      <dsp:nvSpPr>
        <dsp:cNvPr id="0" name=""/>
        <dsp:cNvSpPr/>
      </dsp:nvSpPr>
      <dsp:spPr>
        <a:xfrm>
          <a:off x="57561" y="308496"/>
          <a:ext cx="1028323" cy="1028323"/>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3741A3-0779-42BC-855C-FFB017D9E611}">
      <dsp:nvSpPr>
        <dsp:cNvPr id="0" name=""/>
        <dsp:cNvSpPr/>
      </dsp:nvSpPr>
      <dsp:spPr>
        <a:xfrm>
          <a:off x="870759" y="1645317"/>
          <a:ext cx="6503563" cy="822658"/>
        </a:xfrm>
        <a:prstGeom prst="rect">
          <a:avLst/>
        </a:prstGeom>
        <a:solidFill>
          <a:schemeClr val="accent2">
            <a:shade val="80000"/>
            <a:hueOff val="-104787"/>
            <a:satOff val="-19821"/>
            <a:lumOff val="168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985" tIns="93980" rIns="93980" bIns="93980" numCol="1" spcCol="1270" anchor="ctr" anchorCtr="0">
          <a:noAutofit/>
        </a:bodyPr>
        <a:lstStyle/>
        <a:p>
          <a:pPr lvl="0" algn="l" defTabSz="1644650">
            <a:lnSpc>
              <a:spcPct val="90000"/>
            </a:lnSpc>
            <a:spcBef>
              <a:spcPct val="0"/>
            </a:spcBef>
            <a:spcAft>
              <a:spcPct val="35000"/>
            </a:spcAft>
          </a:pPr>
          <a:r>
            <a:rPr lang="it-IT" sz="3700" kern="1200" dirty="0" smtClean="0"/>
            <a:t>Cyclette + breve pausa + film</a:t>
          </a:r>
          <a:endParaRPr lang="it-IT" sz="3700" kern="1200" dirty="0"/>
        </a:p>
      </dsp:txBody>
      <dsp:txXfrm>
        <a:off x="870759" y="1645317"/>
        <a:ext cx="6503563" cy="822658"/>
      </dsp:txXfrm>
    </dsp:sp>
    <dsp:sp modelId="{F4939ACE-A2BA-4C93-87B2-0C2B6CB77544}">
      <dsp:nvSpPr>
        <dsp:cNvPr id="0" name=""/>
        <dsp:cNvSpPr/>
      </dsp:nvSpPr>
      <dsp:spPr>
        <a:xfrm>
          <a:off x="356598" y="1542484"/>
          <a:ext cx="1028323" cy="1028323"/>
        </a:xfrm>
        <a:prstGeom prst="ellipse">
          <a:avLst/>
        </a:prstGeom>
        <a:solidFill>
          <a:schemeClr val="lt1">
            <a:hueOff val="0"/>
            <a:satOff val="0"/>
            <a:lumOff val="0"/>
            <a:alphaOff val="0"/>
          </a:schemeClr>
        </a:solidFill>
        <a:ln w="15875" cap="flat" cmpd="sng" algn="ctr">
          <a:solidFill>
            <a:schemeClr val="accent2">
              <a:shade val="80000"/>
              <a:hueOff val="-104787"/>
              <a:satOff val="-19821"/>
              <a:lumOff val="16840"/>
              <a:alphaOff val="0"/>
            </a:schemeClr>
          </a:solidFill>
          <a:prstDash val="solid"/>
        </a:ln>
        <a:effectLst/>
      </dsp:spPr>
      <dsp:style>
        <a:lnRef idx="2">
          <a:scrgbClr r="0" g="0" b="0"/>
        </a:lnRef>
        <a:fillRef idx="1">
          <a:scrgbClr r="0" g="0" b="0"/>
        </a:fillRef>
        <a:effectRef idx="0">
          <a:scrgbClr r="0" g="0" b="0"/>
        </a:effectRef>
        <a:fontRef idx="minor"/>
      </dsp:style>
    </dsp:sp>
    <dsp:sp modelId="{7D6E21E4-EFF2-423B-A885-0F5C9C073B70}">
      <dsp:nvSpPr>
        <dsp:cNvPr id="0" name=""/>
        <dsp:cNvSpPr/>
      </dsp:nvSpPr>
      <dsp:spPr>
        <a:xfrm>
          <a:off x="571723" y="2879305"/>
          <a:ext cx="6802599" cy="822658"/>
        </a:xfrm>
        <a:prstGeom prst="rect">
          <a:avLst/>
        </a:prstGeom>
        <a:solidFill>
          <a:schemeClr val="accent2">
            <a:shade val="80000"/>
            <a:hueOff val="-209575"/>
            <a:satOff val="-39641"/>
            <a:lumOff val="336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985" tIns="93980" rIns="93980" bIns="93980" numCol="1" spcCol="1270" anchor="ctr" anchorCtr="0">
          <a:noAutofit/>
        </a:bodyPr>
        <a:lstStyle/>
        <a:p>
          <a:pPr lvl="0" algn="l" defTabSz="1644650">
            <a:lnSpc>
              <a:spcPct val="90000"/>
            </a:lnSpc>
            <a:spcBef>
              <a:spcPct val="0"/>
            </a:spcBef>
            <a:spcAft>
              <a:spcPct val="35000"/>
            </a:spcAft>
          </a:pPr>
          <a:r>
            <a:rPr lang="it-IT" sz="3700" kern="1200" dirty="0" smtClean="0"/>
            <a:t>Cyclette + pausa lunga + film</a:t>
          </a:r>
          <a:endParaRPr lang="it-IT" sz="3700" kern="1200" dirty="0"/>
        </a:p>
      </dsp:txBody>
      <dsp:txXfrm>
        <a:off x="571723" y="2879305"/>
        <a:ext cx="6802599" cy="822658"/>
      </dsp:txXfrm>
    </dsp:sp>
    <dsp:sp modelId="{921D9652-67C1-4AF8-BCE0-CA151DAF802A}">
      <dsp:nvSpPr>
        <dsp:cNvPr id="0" name=""/>
        <dsp:cNvSpPr/>
      </dsp:nvSpPr>
      <dsp:spPr>
        <a:xfrm>
          <a:off x="57561" y="2776472"/>
          <a:ext cx="1028323" cy="1028323"/>
        </a:xfrm>
        <a:prstGeom prst="ellipse">
          <a:avLst/>
        </a:prstGeom>
        <a:solidFill>
          <a:schemeClr val="lt1">
            <a:hueOff val="0"/>
            <a:satOff val="0"/>
            <a:lumOff val="0"/>
            <a:alphaOff val="0"/>
          </a:schemeClr>
        </a:solidFill>
        <a:ln w="15875" cap="flat" cmpd="sng" algn="ctr">
          <a:solidFill>
            <a:schemeClr val="accent2">
              <a:shade val="80000"/>
              <a:hueOff val="-209575"/>
              <a:satOff val="-39641"/>
              <a:lumOff val="336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368F4-C5DF-40C4-B416-669D0391A9DF}">
      <dsp:nvSpPr>
        <dsp:cNvPr id="0" name=""/>
        <dsp:cNvSpPr/>
      </dsp:nvSpPr>
      <dsp:spPr>
        <a:xfrm>
          <a:off x="-4930265" y="-755478"/>
          <a:ext cx="5871876" cy="5871876"/>
        </a:xfrm>
        <a:prstGeom prst="blockArc">
          <a:avLst>
            <a:gd name="adj1" fmla="val 18900000"/>
            <a:gd name="adj2" fmla="val 2700000"/>
            <a:gd name="adj3" fmla="val 368"/>
          </a:avLst>
        </a:pr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77C2C-5DB5-4B69-BBF1-7FEAB7E18636}">
      <dsp:nvSpPr>
        <dsp:cNvPr id="0" name=""/>
        <dsp:cNvSpPr/>
      </dsp:nvSpPr>
      <dsp:spPr>
        <a:xfrm>
          <a:off x="605600" y="436092"/>
          <a:ext cx="6326821" cy="872184"/>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296" tIns="83820" rIns="83820" bIns="83820" numCol="1" spcCol="1270" anchor="ctr" anchorCtr="0">
          <a:noAutofit/>
        </a:bodyPr>
        <a:lstStyle/>
        <a:p>
          <a:pPr lvl="0" algn="l" defTabSz="1466850">
            <a:lnSpc>
              <a:spcPct val="90000"/>
            </a:lnSpc>
            <a:spcBef>
              <a:spcPct val="0"/>
            </a:spcBef>
            <a:spcAft>
              <a:spcPct val="35000"/>
            </a:spcAft>
          </a:pPr>
          <a:r>
            <a:rPr lang="it-IT" sz="3300" kern="1200" dirty="0" smtClean="0"/>
            <a:t>Cyclette + film   = </a:t>
          </a:r>
          <a:endParaRPr lang="it-IT" sz="3300" kern="1200" dirty="0"/>
        </a:p>
      </dsp:txBody>
      <dsp:txXfrm>
        <a:off x="605600" y="436092"/>
        <a:ext cx="6326821" cy="872184"/>
      </dsp:txXfrm>
    </dsp:sp>
    <dsp:sp modelId="{62D3B1C1-57AE-4052-ACAB-BCF76F0CAD70}">
      <dsp:nvSpPr>
        <dsp:cNvPr id="0" name=""/>
        <dsp:cNvSpPr/>
      </dsp:nvSpPr>
      <dsp:spPr>
        <a:xfrm>
          <a:off x="60485" y="327069"/>
          <a:ext cx="1090230" cy="1090230"/>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3741A3-0779-42BC-855C-FFB017D9E611}">
      <dsp:nvSpPr>
        <dsp:cNvPr id="0" name=""/>
        <dsp:cNvSpPr/>
      </dsp:nvSpPr>
      <dsp:spPr>
        <a:xfrm>
          <a:off x="922639" y="1744368"/>
          <a:ext cx="6009782" cy="872184"/>
        </a:xfrm>
        <a:prstGeom prst="rect">
          <a:avLst/>
        </a:prstGeom>
        <a:solidFill>
          <a:schemeClr val="accent2">
            <a:shade val="80000"/>
            <a:hueOff val="-104787"/>
            <a:satOff val="-19821"/>
            <a:lumOff val="168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296" tIns="83820" rIns="83820" bIns="83820" numCol="1" spcCol="1270" anchor="ctr" anchorCtr="0">
          <a:noAutofit/>
        </a:bodyPr>
        <a:lstStyle/>
        <a:p>
          <a:pPr lvl="0" algn="l" defTabSz="1466850">
            <a:lnSpc>
              <a:spcPct val="90000"/>
            </a:lnSpc>
            <a:spcBef>
              <a:spcPct val="0"/>
            </a:spcBef>
            <a:spcAft>
              <a:spcPct val="35000"/>
            </a:spcAft>
          </a:pPr>
          <a:r>
            <a:rPr lang="it-IT" sz="3300" kern="1200" dirty="0" smtClean="0"/>
            <a:t>Cyclette + breve pausa + film</a:t>
          </a:r>
          <a:endParaRPr lang="it-IT" sz="3300" kern="1200" dirty="0"/>
        </a:p>
      </dsp:txBody>
      <dsp:txXfrm>
        <a:off x="922639" y="1744368"/>
        <a:ext cx="6009782" cy="872184"/>
      </dsp:txXfrm>
    </dsp:sp>
    <dsp:sp modelId="{F4939ACE-A2BA-4C93-87B2-0C2B6CB77544}">
      <dsp:nvSpPr>
        <dsp:cNvPr id="0" name=""/>
        <dsp:cNvSpPr/>
      </dsp:nvSpPr>
      <dsp:spPr>
        <a:xfrm>
          <a:off x="377524" y="1635345"/>
          <a:ext cx="1090230" cy="1090230"/>
        </a:xfrm>
        <a:prstGeom prst="ellipse">
          <a:avLst/>
        </a:prstGeom>
        <a:solidFill>
          <a:schemeClr val="lt1">
            <a:hueOff val="0"/>
            <a:satOff val="0"/>
            <a:lumOff val="0"/>
            <a:alphaOff val="0"/>
          </a:schemeClr>
        </a:solidFill>
        <a:ln w="15875" cap="flat" cmpd="sng" algn="ctr">
          <a:solidFill>
            <a:schemeClr val="accent2">
              <a:shade val="80000"/>
              <a:hueOff val="-104787"/>
              <a:satOff val="-19821"/>
              <a:lumOff val="16840"/>
              <a:alphaOff val="0"/>
            </a:schemeClr>
          </a:solidFill>
          <a:prstDash val="solid"/>
        </a:ln>
        <a:effectLst/>
      </dsp:spPr>
      <dsp:style>
        <a:lnRef idx="2">
          <a:scrgbClr r="0" g="0" b="0"/>
        </a:lnRef>
        <a:fillRef idx="1">
          <a:scrgbClr r="0" g="0" b="0"/>
        </a:fillRef>
        <a:effectRef idx="0">
          <a:scrgbClr r="0" g="0" b="0"/>
        </a:effectRef>
        <a:fontRef idx="minor"/>
      </dsp:style>
    </dsp:sp>
    <dsp:sp modelId="{7D6E21E4-EFF2-423B-A885-0F5C9C073B70}">
      <dsp:nvSpPr>
        <dsp:cNvPr id="0" name=""/>
        <dsp:cNvSpPr/>
      </dsp:nvSpPr>
      <dsp:spPr>
        <a:xfrm>
          <a:off x="605600" y="3052644"/>
          <a:ext cx="6326821" cy="872184"/>
        </a:xfrm>
        <a:prstGeom prst="rect">
          <a:avLst/>
        </a:prstGeom>
        <a:solidFill>
          <a:schemeClr val="accent2">
            <a:shade val="80000"/>
            <a:hueOff val="-209575"/>
            <a:satOff val="-39641"/>
            <a:lumOff val="336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296" tIns="83820" rIns="83820" bIns="83820" numCol="1" spcCol="1270" anchor="ctr" anchorCtr="0">
          <a:noAutofit/>
        </a:bodyPr>
        <a:lstStyle/>
        <a:p>
          <a:pPr lvl="0" algn="l" defTabSz="1466850">
            <a:lnSpc>
              <a:spcPct val="90000"/>
            </a:lnSpc>
            <a:spcBef>
              <a:spcPct val="0"/>
            </a:spcBef>
            <a:spcAft>
              <a:spcPct val="35000"/>
            </a:spcAft>
          </a:pPr>
          <a:r>
            <a:rPr lang="it-IT" sz="3300" kern="1200" dirty="0" err="1" smtClean="0"/>
            <a:t>Cyclette+pausa</a:t>
          </a:r>
          <a:r>
            <a:rPr lang="it-IT" sz="3300" kern="1200" dirty="0" smtClean="0"/>
            <a:t> </a:t>
          </a:r>
          <a:r>
            <a:rPr lang="it-IT" sz="3300" kern="1200" dirty="0" err="1" smtClean="0"/>
            <a:t>lunga+film</a:t>
          </a:r>
          <a:r>
            <a:rPr lang="it-IT" sz="3300" kern="1200" dirty="0" smtClean="0"/>
            <a:t>=</a:t>
          </a:r>
          <a:endParaRPr lang="it-IT" sz="3300" kern="1200" dirty="0"/>
        </a:p>
      </dsp:txBody>
      <dsp:txXfrm>
        <a:off x="605600" y="3052644"/>
        <a:ext cx="6326821" cy="872184"/>
      </dsp:txXfrm>
    </dsp:sp>
    <dsp:sp modelId="{921D9652-67C1-4AF8-BCE0-CA151DAF802A}">
      <dsp:nvSpPr>
        <dsp:cNvPr id="0" name=""/>
        <dsp:cNvSpPr/>
      </dsp:nvSpPr>
      <dsp:spPr>
        <a:xfrm>
          <a:off x="60485" y="2943621"/>
          <a:ext cx="1090230" cy="1090230"/>
        </a:xfrm>
        <a:prstGeom prst="ellipse">
          <a:avLst/>
        </a:prstGeom>
        <a:solidFill>
          <a:schemeClr val="lt1">
            <a:hueOff val="0"/>
            <a:satOff val="0"/>
            <a:lumOff val="0"/>
            <a:alphaOff val="0"/>
          </a:schemeClr>
        </a:solidFill>
        <a:ln w="15875" cap="flat" cmpd="sng" algn="ctr">
          <a:solidFill>
            <a:schemeClr val="accent2">
              <a:shade val="80000"/>
              <a:hueOff val="-209575"/>
              <a:satOff val="-39641"/>
              <a:lumOff val="336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79EC9AF-18C4-4436-9D58-DE47A5C5D82B}" type="datetimeFigureOut">
              <a:rPr lang="it-IT" smtClean="0"/>
              <a:t>23/04/2020</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2D9792D-971E-4301-B672-5780BC71439A}" type="slidenum">
              <a:rPr lang="it-IT" smtClean="0"/>
              <a:t>‹N›</a:t>
            </a:fld>
            <a:endParaRPr lang="it-IT"/>
          </a:p>
        </p:txBody>
      </p:sp>
    </p:spTree>
    <p:extLst>
      <p:ext uri="{BB962C8B-B14F-4D97-AF65-F5344CB8AC3E}">
        <p14:creationId xmlns:p14="http://schemas.microsoft.com/office/powerpoint/2010/main" val="4171471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8E9684-A0A2-443A-BE57-C0C8BE6D2533}" type="datetimeFigureOut">
              <a:rPr lang="it-IT" smtClean="0"/>
              <a:t>23/04/2020</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4E034BB-6FAD-470E-8EB4-B5913A292481}" type="slidenum">
              <a:rPr lang="it-IT" smtClean="0"/>
              <a:t>‹N›</a:t>
            </a:fld>
            <a:endParaRPr lang="it-IT"/>
          </a:p>
        </p:txBody>
      </p:sp>
    </p:spTree>
    <p:extLst>
      <p:ext uri="{BB962C8B-B14F-4D97-AF65-F5344CB8AC3E}">
        <p14:creationId xmlns:p14="http://schemas.microsoft.com/office/powerpoint/2010/main" val="253917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it-IT" smtClean="0"/>
              <a:t>Fare clic per modificare lo stile del titolo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F49D355-16BD-4E45-BD9A-5EA878CF7CBD}" type="datetimeFigureOut">
              <a:rPr lang="it-IT" smtClean="0"/>
              <a:t>23/04/2020</a:t>
            </a:fld>
            <a:endParaRPr lang="it-IT"/>
          </a:p>
        </p:txBody>
      </p:sp>
      <p:sp>
        <p:nvSpPr>
          <p:cNvPr id="5" name="Footer Placeholder 4"/>
          <p:cNvSpPr>
            <a:spLocks noGrp="1"/>
          </p:cNvSpPr>
          <p:nvPr>
            <p:ph type="ftr" sz="quarter" idx="11"/>
          </p:nvPr>
        </p:nvSpPr>
        <p:spPr>
          <a:xfrm>
            <a:off x="1174044" y="5357592"/>
            <a:ext cx="5034845" cy="365125"/>
          </a:xfrm>
        </p:spPr>
        <p:txBody>
          <a:bodyPr/>
          <a:lstStyle/>
          <a:p>
            <a:endParaRPr lang="it-IT"/>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23/04/2020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23/04/2020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23/04/2020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23/04/2020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7F49D355-16BD-4E45-BD9A-5EA878CF7CBD}" type="datetimeFigureOut">
              <a:rPr lang="it-IT" smtClean="0"/>
              <a:t>23/04/2020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
        <p:nvSpPr>
          <p:cNvPr id="9" name="Content Placeholder 8"/>
          <p:cNvSpPr>
            <a:spLocks noGrp="1"/>
          </p:cNvSpPr>
          <p:nvPr>
            <p:ph sz="quarter" idx="13"/>
          </p:nvPr>
        </p:nvSpPr>
        <p:spPr>
          <a:xfrm>
            <a:off x="1298448" y="2121407"/>
            <a:ext cx="3200400" cy="360273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7F49D355-16BD-4E45-BD9A-5EA878CF7CBD}" type="datetimeFigureOut">
              <a:rPr lang="it-IT" smtClean="0"/>
              <a:t>23/04/2020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sp>
        <p:nvSpPr>
          <p:cNvPr id="11" name="Content Placeholder 10"/>
          <p:cNvSpPr>
            <a:spLocks noGrp="1"/>
          </p:cNvSpPr>
          <p:nvPr>
            <p:ph sz="quarter" idx="13"/>
          </p:nvPr>
        </p:nvSpPr>
        <p:spPr>
          <a:xfrm>
            <a:off x="1298448" y="2944368"/>
            <a:ext cx="3227832" cy="27797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F49D355-16BD-4E45-BD9A-5EA878CF7CBD}" type="datetimeFigureOut">
              <a:rPr lang="it-IT" smtClean="0"/>
              <a:t>23/04/2020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23/04/2020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60000">
            <a:off x="6341698" y="5885672"/>
            <a:ext cx="1213821" cy="365125"/>
          </a:xfrm>
        </p:spPr>
        <p:txBody>
          <a:bodyPr/>
          <a:lstStyle/>
          <a:p>
            <a:fld id="{7F49D355-16BD-4E45-BD9A-5EA878CF7CBD}" type="datetimeFigureOut">
              <a:rPr lang="it-IT" smtClean="0"/>
              <a:t>23/04/2020</a:t>
            </a:fld>
            <a:endParaRPr lang="it-IT"/>
          </a:p>
        </p:txBody>
      </p:sp>
      <p:sp>
        <p:nvSpPr>
          <p:cNvPr id="6" name="Footer Placeholder 5"/>
          <p:cNvSpPr>
            <a:spLocks noGrp="1"/>
          </p:cNvSpPr>
          <p:nvPr>
            <p:ph type="ftr" sz="quarter" idx="11"/>
          </p:nvPr>
        </p:nvSpPr>
        <p:spPr>
          <a:xfrm rot="-60000">
            <a:off x="914554" y="5829261"/>
            <a:ext cx="3522607" cy="365125"/>
          </a:xfrm>
        </p:spPr>
        <p:txBody>
          <a:bodyPr/>
          <a:lstStyle/>
          <a:p>
            <a:endParaRPr lang="it-IT"/>
          </a:p>
        </p:txBody>
      </p:sp>
      <p:sp>
        <p:nvSpPr>
          <p:cNvPr id="7" name="Slide Number Placeholder 6"/>
          <p:cNvSpPr>
            <a:spLocks noGrp="1"/>
          </p:cNvSpPr>
          <p:nvPr>
            <p:ph type="sldNum" sz="quarter" idx="12"/>
          </p:nvPr>
        </p:nvSpPr>
        <p:spPr>
          <a:xfrm rot="60000">
            <a:off x="7557313" y="5896961"/>
            <a:ext cx="554023" cy="365125"/>
          </a:xfrm>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60000">
            <a:off x="6345936" y="5888737"/>
            <a:ext cx="1213821" cy="365125"/>
          </a:xfrm>
        </p:spPr>
        <p:txBody>
          <a:bodyPr/>
          <a:lstStyle/>
          <a:p>
            <a:fld id="{7F49D355-16BD-4E45-BD9A-5EA878CF7CBD}" type="datetimeFigureOut">
              <a:rPr lang="it-IT" smtClean="0"/>
              <a:t>23/04/2020</a:t>
            </a:fld>
            <a:endParaRPr lang="it-IT"/>
          </a:p>
        </p:txBody>
      </p:sp>
      <p:sp>
        <p:nvSpPr>
          <p:cNvPr id="6" name="Footer Placeholder 5"/>
          <p:cNvSpPr>
            <a:spLocks noGrp="1"/>
          </p:cNvSpPr>
          <p:nvPr>
            <p:ph type="ftr" sz="quarter" idx="11"/>
          </p:nvPr>
        </p:nvSpPr>
        <p:spPr>
          <a:xfrm rot="-60000">
            <a:off x="914569" y="5831037"/>
            <a:ext cx="3319043" cy="365125"/>
          </a:xfrm>
        </p:spPr>
        <p:txBody>
          <a:bodyPr/>
          <a:lstStyle/>
          <a:p>
            <a:endParaRPr lang="it-IT"/>
          </a:p>
        </p:txBody>
      </p:sp>
      <p:sp>
        <p:nvSpPr>
          <p:cNvPr id="7" name="Slide Number Placeholder 6"/>
          <p:cNvSpPr>
            <a:spLocks noGrp="1"/>
          </p:cNvSpPr>
          <p:nvPr>
            <p:ph type="sldNum" sz="quarter" idx="12"/>
          </p:nvPr>
        </p:nvSpPr>
        <p:spPr>
          <a:xfrm rot="60000">
            <a:off x="7562089" y="5900026"/>
            <a:ext cx="554023" cy="365125"/>
          </a:xfrm>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F49D355-16BD-4E45-BD9A-5EA878CF7CBD}" type="datetimeFigureOut">
              <a:rPr lang="it-IT" smtClean="0"/>
              <a:t>23/04/2020</a:t>
            </a:fld>
            <a:endParaRPr lang="it-IT"/>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t-IT"/>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Laboratorio di relazione terapeutica</a:t>
            </a:r>
            <a:endParaRPr lang="it-IT" dirty="0"/>
          </a:p>
        </p:txBody>
      </p:sp>
      <p:sp>
        <p:nvSpPr>
          <p:cNvPr id="3" name="Sottotitolo 2"/>
          <p:cNvSpPr>
            <a:spLocks noGrp="1"/>
          </p:cNvSpPr>
          <p:nvPr>
            <p:ph type="subTitle" idx="1"/>
          </p:nvPr>
        </p:nvSpPr>
        <p:spPr>
          <a:xfrm>
            <a:off x="1727200" y="4149080"/>
            <a:ext cx="5712179" cy="1111542"/>
          </a:xfrm>
        </p:spPr>
        <p:txBody>
          <a:bodyPr>
            <a:normAutofit/>
          </a:bodyPr>
          <a:lstStyle/>
          <a:p>
            <a:r>
              <a:rPr lang="it-IT" sz="2800" dirty="0" smtClean="0"/>
              <a:t>Antonella </a:t>
            </a:r>
            <a:r>
              <a:rPr lang="it-IT" sz="2800" dirty="0" err="1" smtClean="0"/>
              <a:t>Monticco</a:t>
            </a:r>
            <a:endParaRPr lang="it-IT" sz="2800" dirty="0" smtClean="0"/>
          </a:p>
          <a:p>
            <a:r>
              <a:rPr lang="it-IT" sz="2800" dirty="0" smtClean="0"/>
              <a:t>6° audio</a:t>
            </a:r>
            <a:endParaRPr lang="it-IT" sz="2800" dirty="0"/>
          </a:p>
        </p:txBody>
      </p:sp>
    </p:spTree>
    <p:extLst>
      <p:ext uri="{BB962C8B-B14F-4D97-AF65-F5344CB8AC3E}">
        <p14:creationId xmlns:p14="http://schemas.microsoft.com/office/powerpoint/2010/main" val="44039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095023" y="817583"/>
            <a:ext cx="6965245" cy="739210"/>
          </a:xfrm>
        </p:spPr>
        <p:txBody>
          <a:bodyPr>
            <a:normAutofit fontScale="90000"/>
          </a:bodyPr>
          <a:lstStyle/>
          <a:p>
            <a:r>
              <a:rPr lang="it-IT" b="1" dirty="0" smtClean="0"/>
              <a:t>Rabbia e aggressività</a:t>
            </a:r>
            <a:endParaRPr lang="it-IT" b="1" dirty="0"/>
          </a:p>
        </p:txBody>
      </p:sp>
      <p:sp>
        <p:nvSpPr>
          <p:cNvPr id="6" name="Segnaposto contenuto 5"/>
          <p:cNvSpPr>
            <a:spLocks noGrp="1"/>
          </p:cNvSpPr>
          <p:nvPr>
            <p:ph sz="quarter" idx="4294967295"/>
          </p:nvPr>
        </p:nvSpPr>
        <p:spPr>
          <a:xfrm>
            <a:off x="827584" y="1772816"/>
            <a:ext cx="7488832" cy="4392488"/>
          </a:xfrm>
          <a:prstGeom prst="rect">
            <a:avLst/>
          </a:prstGeom>
        </p:spPr>
        <p:txBody>
          <a:bodyPr>
            <a:normAutofit fontScale="77500" lnSpcReduction="20000"/>
          </a:bodyPr>
          <a:lstStyle/>
          <a:p>
            <a:r>
              <a:rPr lang="it-IT" sz="2400" dirty="0" smtClean="0"/>
              <a:t>I partecipanti si esercitarono per 90 secondi sulla cyclette e poi assunsero il ruolo di insegnanti, credendo di partecipare ad uno studio sugli effetti delle punizioni sull’apprendimento e il loro compito era infliggere una scossa all’allievo ogni volta che questi dava una risposta errata (vedi esperimenti di </a:t>
            </a:r>
            <a:r>
              <a:rPr lang="it-IT" sz="2400" dirty="0" err="1" smtClean="0"/>
              <a:t>Milgram</a:t>
            </a:r>
            <a:r>
              <a:rPr lang="it-IT" sz="2400" dirty="0" smtClean="0"/>
              <a:t> sull’obbedienza).</a:t>
            </a:r>
          </a:p>
          <a:p>
            <a:pPr marL="0" indent="0">
              <a:buNone/>
            </a:pPr>
            <a:endParaRPr lang="it-IT" sz="2400" dirty="0" smtClean="0"/>
          </a:p>
          <a:p>
            <a:r>
              <a:rPr lang="it-IT" sz="2400" dirty="0" smtClean="0"/>
              <a:t>La variante in questo caso era che prima all’allievo veniva data la possibilità di dare una scossa all’insegnante rispetto a 12 domande su argomenti di attualità, ogni volta che l’allievo fosse stato in disaccordo con l’insegnante.</a:t>
            </a:r>
          </a:p>
          <a:p>
            <a:endParaRPr lang="it-IT" sz="2400" dirty="0"/>
          </a:p>
          <a:p>
            <a:r>
              <a:rPr lang="it-IT" sz="2400" dirty="0" smtClean="0"/>
              <a:t>L’allievo in realtà dava 9 scosse sul totale di 12 domande all’insegnante.</a:t>
            </a:r>
          </a:p>
          <a:p>
            <a:endParaRPr lang="it-IT" sz="2400" dirty="0"/>
          </a:p>
          <a:p>
            <a:r>
              <a:rPr lang="it-IT" sz="2400" dirty="0" smtClean="0"/>
              <a:t>L’insegnante aveva successivamente a disposizione scosse da un valore lieve – 1  ad un valore molto doloroso – 10.</a:t>
            </a:r>
            <a:endParaRPr lang="it-IT" dirty="0"/>
          </a:p>
        </p:txBody>
      </p:sp>
    </p:spTree>
    <p:extLst>
      <p:ext uri="{BB962C8B-B14F-4D97-AF65-F5344CB8AC3E}">
        <p14:creationId xmlns:p14="http://schemas.microsoft.com/office/powerpoint/2010/main" val="3097313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620688"/>
            <a:ext cx="6984777" cy="1080120"/>
          </a:xfrm>
        </p:spPr>
        <p:txBody>
          <a:bodyPr>
            <a:noAutofit/>
          </a:bodyPr>
          <a:lstStyle/>
          <a:p>
            <a:pPr algn="ctr"/>
            <a:r>
              <a:rPr lang="it-IT" sz="2800" b="1" dirty="0" smtClean="0"/>
              <a:t>Rabbia e aggressività dei partecipanti «insegnanti»</a:t>
            </a:r>
            <a:endParaRPr lang="it-IT" sz="2800" b="1" dirty="0"/>
          </a:p>
        </p:txBody>
      </p:sp>
      <p:graphicFrame>
        <p:nvGraphicFramePr>
          <p:cNvPr id="6" name="Segnaposto contenuto 5"/>
          <p:cNvGraphicFramePr>
            <a:graphicFrameLocks noGrp="1"/>
          </p:cNvGraphicFramePr>
          <p:nvPr>
            <p:ph sz="quarter" idx="4294967295"/>
            <p:extLst>
              <p:ext uri="{D42A27DB-BD31-4B8C-83A1-F6EECF244321}">
                <p14:modId xmlns:p14="http://schemas.microsoft.com/office/powerpoint/2010/main" val="4175008724"/>
              </p:ext>
            </p:extLst>
          </p:nvPr>
        </p:nvGraphicFramePr>
        <p:xfrm>
          <a:off x="827584" y="1700808"/>
          <a:ext cx="741682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141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764705"/>
            <a:ext cx="6965245" cy="720079"/>
          </a:xfrm>
        </p:spPr>
        <p:txBody>
          <a:bodyPr>
            <a:normAutofit fontScale="90000"/>
          </a:bodyPr>
          <a:lstStyle/>
          <a:p>
            <a:r>
              <a:rPr lang="it-IT" b="1" dirty="0"/>
              <a:t>errori di attribuzione</a:t>
            </a:r>
            <a:endParaRPr lang="it-IT" dirty="0"/>
          </a:p>
        </p:txBody>
      </p:sp>
      <p:sp>
        <p:nvSpPr>
          <p:cNvPr id="3" name="Segnaposto contenuto 2"/>
          <p:cNvSpPr>
            <a:spLocks noGrp="1"/>
          </p:cNvSpPr>
          <p:nvPr>
            <p:ph sz="quarter" idx="4294967295"/>
          </p:nvPr>
        </p:nvSpPr>
        <p:spPr>
          <a:xfrm>
            <a:off x="827584" y="1844824"/>
            <a:ext cx="7488832" cy="4391384"/>
          </a:xfrm>
          <a:prstGeom prst="rect">
            <a:avLst/>
          </a:prstGeom>
        </p:spPr>
        <p:txBody>
          <a:bodyPr>
            <a:normAutofit fontScale="92500" lnSpcReduction="20000"/>
          </a:bodyPr>
          <a:lstStyle/>
          <a:p>
            <a:r>
              <a:rPr lang="it-IT" sz="2400" dirty="0" smtClean="0"/>
              <a:t>I ricercatori scoprirono che se l’insegnante infliggeva le scosse subito dopo l’esercizio fisico, non risultava alcun effetto dell’attività fisica sull’intensità delle scosse inflitte rispetto al gruppo di controllo che non aveva fatto esercizio sulla cyclette. </a:t>
            </a:r>
          </a:p>
          <a:p>
            <a:pPr marL="0" indent="0">
              <a:buNone/>
            </a:pPr>
            <a:endParaRPr lang="it-IT" sz="2400" dirty="0" smtClean="0"/>
          </a:p>
          <a:p>
            <a:r>
              <a:rPr lang="it-IT" sz="2400" dirty="0" smtClean="0"/>
              <a:t>Se invece le scosse venivano inflitte qualche minuto dopo la fine dell’esercizio sulla cyclette, l’insegnante risultava più arrabbiato del normale con l’allievo e, ad ogni errore, gli infliggeva scosse più intense.</a:t>
            </a:r>
          </a:p>
          <a:p>
            <a:endParaRPr lang="it-IT" sz="2400" dirty="0"/>
          </a:p>
          <a:p>
            <a:pPr marL="0" indent="0">
              <a:buNone/>
            </a:pPr>
            <a:r>
              <a:rPr lang="it-IT" sz="2400" b="1" i="1" dirty="0" smtClean="0">
                <a:sym typeface="Wingdings" panose="05000000000000000000" pitchFamily="2" charset="2"/>
              </a:rPr>
              <a:t> 	</a:t>
            </a:r>
            <a:r>
              <a:rPr lang="it-IT" sz="2400" b="1" i="1" dirty="0" smtClean="0"/>
              <a:t>Questi errori di attribuzione avvengono a causa dell’influenza duratura delle esperienze recenti, che ci condizionano ancora a livello inconscio.</a:t>
            </a:r>
            <a:endParaRPr lang="it-IT" sz="2400" b="1" i="1" dirty="0"/>
          </a:p>
        </p:txBody>
      </p:sp>
    </p:spTree>
    <p:extLst>
      <p:ext uri="{BB962C8B-B14F-4D97-AF65-F5344CB8AC3E}">
        <p14:creationId xmlns:p14="http://schemas.microsoft.com/office/powerpoint/2010/main" val="1133083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095023" y="620688"/>
            <a:ext cx="6965245" cy="595194"/>
          </a:xfrm>
        </p:spPr>
        <p:txBody>
          <a:bodyPr>
            <a:normAutofit fontScale="90000"/>
          </a:bodyPr>
          <a:lstStyle/>
          <a:p>
            <a:r>
              <a:rPr lang="it-IT" b="1" dirty="0" smtClean="0"/>
              <a:t>Il meteo</a:t>
            </a:r>
            <a:endParaRPr lang="it-IT" b="1" dirty="0"/>
          </a:p>
        </p:txBody>
      </p:sp>
      <p:sp>
        <p:nvSpPr>
          <p:cNvPr id="7" name="Segnaposto contenuto 6"/>
          <p:cNvSpPr>
            <a:spLocks noGrp="1"/>
          </p:cNvSpPr>
          <p:nvPr>
            <p:ph sz="quarter" idx="4294967295"/>
          </p:nvPr>
        </p:nvSpPr>
        <p:spPr>
          <a:xfrm>
            <a:off x="827584" y="1268760"/>
            <a:ext cx="7560840" cy="4968552"/>
          </a:xfrm>
          <a:prstGeom prst="rect">
            <a:avLst/>
          </a:prstGeom>
        </p:spPr>
        <p:txBody>
          <a:bodyPr>
            <a:normAutofit lnSpcReduction="10000"/>
          </a:bodyPr>
          <a:lstStyle/>
          <a:p>
            <a:r>
              <a:rPr lang="it-IT" dirty="0" smtClean="0"/>
              <a:t>Anche stati emotivi più tenui, quelli che definiamo umore o stato d’animo, possono trasferirsi dagli eventi che li hanno causati fino a condizionarci in momenti e luoghi differenti</a:t>
            </a:r>
          </a:p>
          <a:p>
            <a:r>
              <a:rPr lang="it-IT" dirty="0" smtClean="0"/>
              <a:t>1983 (</a:t>
            </a:r>
            <a:r>
              <a:rPr lang="it-IT" dirty="0" err="1" smtClean="0"/>
              <a:t>Schwarz</a:t>
            </a:r>
            <a:r>
              <a:rPr lang="it-IT" dirty="0" smtClean="0"/>
              <a:t> e </a:t>
            </a:r>
            <a:r>
              <a:rPr lang="it-IT" dirty="0" err="1" smtClean="0"/>
              <a:t>Clore</a:t>
            </a:r>
            <a:r>
              <a:rPr lang="it-IT" dirty="0" smtClean="0"/>
              <a:t>): una ricercatrice dell’università dell’Illinois contattò telefonicamente i partecipanti allo studio in una calda giornata di sole o in una giornata di pioggia</a:t>
            </a:r>
            <a:endParaRPr lang="it-IT" dirty="0"/>
          </a:p>
          <a:p>
            <a:r>
              <a:rPr lang="it-IT" dirty="0" smtClean="0"/>
              <a:t>A tutti i soggetti vennero rivolte 4 domande per conoscere quanto nel complesso si ritenessero soddisfatti della loro vita fino a quel momento. In particolare l’ultima domanda mirava a sapere quanto fossero felici in quel preciso momento.</a:t>
            </a:r>
          </a:p>
        </p:txBody>
      </p:sp>
    </p:spTree>
    <p:extLst>
      <p:ext uri="{BB962C8B-B14F-4D97-AF65-F5344CB8AC3E}">
        <p14:creationId xmlns:p14="http://schemas.microsoft.com/office/powerpoint/2010/main" val="3551276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971600" y="548680"/>
            <a:ext cx="7272808" cy="576064"/>
          </a:xfrm>
        </p:spPr>
        <p:txBody>
          <a:bodyPr>
            <a:normAutofit fontScale="90000"/>
          </a:bodyPr>
          <a:lstStyle/>
          <a:p>
            <a:r>
              <a:rPr lang="it-IT" b="1" dirty="0" smtClean="0"/>
              <a:t>Il meteo</a:t>
            </a:r>
            <a:endParaRPr lang="it-IT" b="1" dirty="0"/>
          </a:p>
        </p:txBody>
      </p:sp>
      <p:sp>
        <p:nvSpPr>
          <p:cNvPr id="7" name="Segnaposto contenuto 6"/>
          <p:cNvSpPr>
            <a:spLocks noGrp="1"/>
          </p:cNvSpPr>
          <p:nvPr>
            <p:ph sz="quarter" idx="4294967295"/>
          </p:nvPr>
        </p:nvSpPr>
        <p:spPr>
          <a:xfrm>
            <a:off x="755576" y="1700809"/>
            <a:ext cx="7560840" cy="4464496"/>
          </a:xfrm>
          <a:prstGeom prst="rect">
            <a:avLst/>
          </a:prstGeom>
        </p:spPr>
        <p:txBody>
          <a:bodyPr>
            <a:normAutofit fontScale="70000" lnSpcReduction="20000"/>
          </a:bodyPr>
          <a:lstStyle/>
          <a:p>
            <a:r>
              <a:rPr lang="it-IT" dirty="0" smtClean="0"/>
              <a:t>Anche stati emotivi più tenui, quelli che definiamo umore o stato d’animo, possono trasferirsi dagli eventi che li hanno causati fino a condizionarci in momenti e luoghi differenti</a:t>
            </a:r>
          </a:p>
          <a:p>
            <a:pPr marL="0" indent="0">
              <a:buNone/>
            </a:pPr>
            <a:endParaRPr lang="it-IT" dirty="0" smtClean="0"/>
          </a:p>
          <a:p>
            <a:r>
              <a:rPr lang="it-IT" dirty="0" smtClean="0"/>
              <a:t>1983 </a:t>
            </a:r>
            <a:r>
              <a:rPr lang="it-IT" dirty="0"/>
              <a:t>(</a:t>
            </a:r>
            <a:r>
              <a:rPr lang="it-IT" dirty="0" err="1"/>
              <a:t>Schwarz</a:t>
            </a:r>
            <a:r>
              <a:rPr lang="it-IT" dirty="0"/>
              <a:t> e </a:t>
            </a:r>
            <a:r>
              <a:rPr lang="it-IT" dirty="0" err="1"/>
              <a:t>Clore</a:t>
            </a:r>
            <a:r>
              <a:rPr lang="it-IT" dirty="0"/>
              <a:t>): </a:t>
            </a:r>
            <a:r>
              <a:rPr lang="it-IT" dirty="0" smtClean="0"/>
              <a:t>una ricercatrice dell’università dell’Illinois contattò telefonicamente i partecipanti allo studio in una calda giornata di sole o in una giornata di pioggia</a:t>
            </a:r>
          </a:p>
          <a:p>
            <a:endParaRPr lang="it-IT" dirty="0"/>
          </a:p>
          <a:p>
            <a:r>
              <a:rPr lang="it-IT" dirty="0" smtClean="0"/>
              <a:t>A tutti i soggetti vennero rivolte 4 domande per conoscere quanto nel complesso si ritenessero soddisfatti della loro vita fino a quel momento. In particolare l’ultima domanda mirava a sapere quanto fossero felici in quel preciso momento.</a:t>
            </a:r>
          </a:p>
          <a:p>
            <a:endParaRPr lang="it-IT" dirty="0" smtClean="0"/>
          </a:p>
          <a:p>
            <a:r>
              <a:rPr lang="it-IT" b="1" spc="0" dirty="0" smtClean="0">
                <a:ln w="18000">
                  <a:solidFill>
                    <a:schemeClr val="accent2">
                      <a:satMod val="140000"/>
                    </a:schemeClr>
                  </a:solidFill>
                  <a:prstDash val="solid"/>
                  <a:miter lim="800000"/>
                </a:ln>
                <a:solidFill>
                  <a:schemeClr val="tx2">
                    <a:lumMod val="75000"/>
                  </a:schemeClr>
                </a:solidFill>
                <a:effectLst>
                  <a:outerShdw blurRad="25500" dist="23000" dir="7020000" algn="tl">
                    <a:srgbClr val="000000">
                      <a:alpha val="50000"/>
                    </a:srgbClr>
                  </a:outerShdw>
                </a:effectLst>
              </a:rPr>
              <a:t>A metà degli intervistati (sia nel giorno di sole che nel giorno di pioggia), la ricercatrice nelle prime battute telefoniche chiese: «A proposito, com’è il tempo lì da voi»? Richiamando, in modo apparentemente casuale, l’attenzione dei partecipanti proprio alle condizioni meteo di quel giorno</a:t>
            </a:r>
          </a:p>
          <a:p>
            <a:pPr marL="0" indent="0">
              <a:buNone/>
            </a:pPr>
            <a:endParaRPr lang="it-IT" dirty="0" smtClean="0"/>
          </a:p>
        </p:txBody>
      </p:sp>
    </p:spTree>
    <p:extLst>
      <p:ext uri="{BB962C8B-B14F-4D97-AF65-F5344CB8AC3E}">
        <p14:creationId xmlns:p14="http://schemas.microsoft.com/office/powerpoint/2010/main" val="718136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755576" y="908720"/>
            <a:ext cx="7560840" cy="5184576"/>
          </a:xfrm>
          <a:prstGeom prst="rect">
            <a:avLst/>
          </a:prstGeom>
        </p:spPr>
        <p:txBody>
          <a:bodyPr/>
          <a:lstStyle/>
          <a:p>
            <a:r>
              <a:rPr lang="it-IT" dirty="0"/>
              <a:t>Q</a:t>
            </a:r>
            <a:r>
              <a:rPr lang="it-IT" dirty="0" smtClean="0"/>
              <a:t>uesto gruppo di partecipanti si trovavano nelle stesse condizioni dei soggetti appena scesi dalla cyclette: dalla finestra vedevano che era una giornata di sole o di pioggia e sapevano che questo avrebbe potuto influire sul loro umore.</a:t>
            </a:r>
          </a:p>
          <a:p>
            <a:endParaRPr lang="it-IT" dirty="0" smtClean="0"/>
          </a:p>
          <a:p>
            <a:r>
              <a:rPr lang="it-IT" dirty="0" smtClean="0"/>
              <a:t>Per questi soggetti, il tempo e l’umore che ne derivava non avevano ripercussione sul loro giudizio riguardo all’andamento generale della loro vita sino a quel momento. Se si sentivano allegri o malinconici a causa del tempo, ne erano consapevoli.</a:t>
            </a:r>
          </a:p>
          <a:p>
            <a:endParaRPr lang="it-IT" dirty="0"/>
          </a:p>
          <a:p>
            <a:r>
              <a:rPr lang="it-IT" b="1" dirty="0" smtClean="0"/>
              <a:t>L’effetto </a:t>
            </a:r>
            <a:r>
              <a:rPr lang="it-IT" b="1" dirty="0" err="1" smtClean="0"/>
              <a:t>carry</a:t>
            </a:r>
            <a:r>
              <a:rPr lang="it-IT" b="1" dirty="0" smtClean="0"/>
              <a:t>-over era neutralizzato.</a:t>
            </a:r>
            <a:endParaRPr lang="it-IT" b="1" dirty="0"/>
          </a:p>
        </p:txBody>
      </p:sp>
    </p:spTree>
    <p:extLst>
      <p:ext uri="{BB962C8B-B14F-4D97-AF65-F5344CB8AC3E}">
        <p14:creationId xmlns:p14="http://schemas.microsoft.com/office/powerpoint/2010/main" val="4154963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sz="quarter" idx="13"/>
          </p:nvPr>
        </p:nvSpPr>
        <p:spPr/>
        <p:txBody>
          <a:bodyPr/>
          <a:lstStyle/>
          <a:p>
            <a:endParaRPr lang="it-IT" smtClean="0"/>
          </a:p>
          <a:p>
            <a:endParaRPr lang="it-IT" smtClean="0"/>
          </a:p>
          <a:p>
            <a:endParaRPr lang="it-IT" smtClean="0"/>
          </a:p>
          <a:p>
            <a:endParaRPr lang="it-IT" smtClean="0"/>
          </a:p>
          <a:p>
            <a:endParaRPr lang="it-IT" dirty="0" smtClean="0"/>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1052736"/>
            <a:ext cx="4566252" cy="4896544"/>
          </a:xfrm>
          <a:prstGeom prst="rect">
            <a:avLst/>
          </a:prstGeom>
        </p:spPr>
      </p:pic>
      <p:sp>
        <p:nvSpPr>
          <p:cNvPr id="3" name="Rettangolo 2"/>
          <p:cNvSpPr/>
          <p:nvPr/>
        </p:nvSpPr>
        <p:spPr>
          <a:xfrm>
            <a:off x="899592" y="764704"/>
            <a:ext cx="2849638" cy="5509200"/>
          </a:xfrm>
          <a:prstGeom prst="rect">
            <a:avLst/>
          </a:prstGeom>
        </p:spPr>
        <p:txBody>
          <a:bodyPr wrap="square">
            <a:spAutoFit/>
          </a:bodyPr>
          <a:lstStyle/>
          <a:p>
            <a:r>
              <a:rPr lang="it-IT" sz="3200" b="1" dirty="0"/>
              <a:t>Tutti noi andiamo incontri ad «errori di attribuzione», scaricando nelle situazioni presenti tensioni accumulate in precedenza</a:t>
            </a:r>
            <a:r>
              <a:rPr lang="it-IT" sz="3200" b="1" dirty="0" smtClean="0"/>
              <a:t>.</a:t>
            </a:r>
            <a:endParaRPr lang="it-IT" sz="3200" b="1" dirty="0"/>
          </a:p>
        </p:txBody>
      </p:sp>
    </p:spTree>
    <p:extLst>
      <p:ext uri="{BB962C8B-B14F-4D97-AF65-F5344CB8AC3E}">
        <p14:creationId xmlns:p14="http://schemas.microsoft.com/office/powerpoint/2010/main" val="848990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rot="-60000">
            <a:off x="1056107" y="836226"/>
            <a:ext cx="3063240" cy="937218"/>
          </a:xfrm>
        </p:spPr>
        <p:txBody>
          <a:bodyPr>
            <a:normAutofit/>
          </a:bodyPr>
          <a:lstStyle/>
          <a:p>
            <a:r>
              <a:rPr lang="it-IT" sz="3600" b="1" dirty="0" err="1" smtClean="0"/>
              <a:t>Mindfulness</a:t>
            </a:r>
            <a:endParaRPr lang="it-IT" sz="3600" b="1" dirty="0"/>
          </a:p>
        </p:txBody>
      </p:sp>
      <p:sp>
        <p:nvSpPr>
          <p:cNvPr id="6" name="Segnaposto testo 5"/>
          <p:cNvSpPr>
            <a:spLocks noGrp="1"/>
          </p:cNvSpPr>
          <p:nvPr>
            <p:ph type="body" sz="quarter" idx="4294967295"/>
          </p:nvPr>
        </p:nvSpPr>
        <p:spPr>
          <a:xfrm>
            <a:off x="971600" y="2060848"/>
            <a:ext cx="3312368" cy="4085207"/>
          </a:xfrm>
          <a:prstGeom prst="rect">
            <a:avLst/>
          </a:prstGeom>
        </p:spPr>
        <p:txBody>
          <a:bodyPr/>
          <a:lstStyle/>
          <a:p>
            <a:r>
              <a:rPr lang="it-IT" sz="2400" b="1" i="1" dirty="0" smtClean="0"/>
              <a:t>Prestare attenzione</a:t>
            </a:r>
          </a:p>
          <a:p>
            <a:endParaRPr lang="it-IT" sz="2400" b="1" i="1" dirty="0"/>
          </a:p>
          <a:p>
            <a:r>
              <a:rPr lang="it-IT" sz="2400" b="1" i="1" dirty="0" smtClean="0"/>
              <a:t>Con intenzione</a:t>
            </a:r>
          </a:p>
          <a:p>
            <a:endParaRPr lang="it-IT" sz="2400" b="1" i="1" dirty="0"/>
          </a:p>
          <a:p>
            <a:r>
              <a:rPr lang="it-IT" sz="2400" b="1" i="1" dirty="0" smtClean="0"/>
              <a:t>Al momento presente</a:t>
            </a:r>
          </a:p>
          <a:p>
            <a:endParaRPr lang="it-IT" sz="2400" b="1" i="1" dirty="0"/>
          </a:p>
          <a:p>
            <a:r>
              <a:rPr lang="it-IT" sz="2400" b="1" i="1" dirty="0" smtClean="0"/>
              <a:t>In modo non giudicante</a:t>
            </a:r>
          </a:p>
          <a:p>
            <a:endParaRPr lang="it-IT" dirty="0"/>
          </a:p>
          <a:p>
            <a:endParaRPr lang="it-IT" dirty="0"/>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120" r="24120"/>
          <a:stretch>
            <a:fillRect/>
          </a:stretch>
        </p:blipFill>
        <p:spPr bwMode="auto">
          <a:xfrm rot="60000">
            <a:off x="4897046" y="1208260"/>
            <a:ext cx="3028668" cy="471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949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style>
          <a:lnRef idx="0">
            <a:scrgbClr r="0" g="0" b="0"/>
          </a:lnRef>
          <a:fillRef idx="1001">
            <a:schemeClr val="lt2"/>
          </a:fillRef>
          <a:effectRef idx="0">
            <a:scrgbClr r="0" g="0" b="0"/>
          </a:effectRef>
          <a:fontRef idx="major"/>
        </p:style>
        <p:txBody>
          <a:bodyPr>
            <a:normAutofit fontScale="90000"/>
          </a:bodyPr>
          <a:lstStyle/>
          <a:p>
            <a:r>
              <a:rPr lang="it-IT" b="1" dirty="0"/>
              <a:t>3 minuti di </a:t>
            </a:r>
            <a:r>
              <a:rPr lang="it-IT" b="1" dirty="0" smtClean="0"/>
              <a:t>consapevolezza</a:t>
            </a:r>
            <a:endParaRPr lang="it-IT" dirty="0"/>
          </a:p>
        </p:txBody>
      </p:sp>
      <p:sp>
        <p:nvSpPr>
          <p:cNvPr id="6" name="Segnaposto contenuto 5"/>
          <p:cNvSpPr>
            <a:spLocks noGrp="1"/>
          </p:cNvSpPr>
          <p:nvPr>
            <p:ph idx="1"/>
          </p:nvPr>
        </p:nvSpPr>
        <p:spPr>
          <a:xfrm>
            <a:off x="1043608" y="2119256"/>
            <a:ext cx="7056784" cy="3902031"/>
          </a:xfrm>
        </p:spPr>
        <p:txBody>
          <a:bodyPr>
            <a:normAutofit lnSpcReduction="10000"/>
          </a:bodyPr>
          <a:lstStyle/>
          <a:p>
            <a:r>
              <a:rPr lang="it-IT" dirty="0" smtClean="0"/>
              <a:t>Questa tecnica </a:t>
            </a:r>
            <a:r>
              <a:rPr lang="it-IT" dirty="0"/>
              <a:t>è una di quelle insegnate da </a:t>
            </a:r>
            <a:r>
              <a:rPr lang="it-IT" dirty="0" err="1"/>
              <a:t>Kabat</a:t>
            </a:r>
            <a:r>
              <a:rPr lang="it-IT" dirty="0"/>
              <a:t> </a:t>
            </a:r>
            <a:r>
              <a:rPr lang="it-IT" dirty="0" err="1"/>
              <a:t>Zinn</a:t>
            </a:r>
            <a:r>
              <a:rPr lang="it-IT" dirty="0"/>
              <a:t>, </a:t>
            </a:r>
            <a:r>
              <a:rPr lang="it-IT" dirty="0" smtClean="0"/>
              <a:t>ideatore dell’approccio</a:t>
            </a:r>
            <a:r>
              <a:rPr lang="it-IT" dirty="0"/>
              <a:t> </a:t>
            </a:r>
            <a:r>
              <a:rPr lang="it-IT" b="1" i="1" dirty="0" err="1"/>
              <a:t>mindfulness</a:t>
            </a:r>
            <a:r>
              <a:rPr lang="it-IT" dirty="0"/>
              <a:t>, nel suo programma di </a:t>
            </a:r>
            <a:r>
              <a:rPr lang="it-IT" i="1" dirty="0"/>
              <a:t>riduzione dello stress basato sulla consapevolezza</a:t>
            </a:r>
            <a:r>
              <a:rPr lang="it-IT" dirty="0"/>
              <a:t> (MBSR). </a:t>
            </a:r>
            <a:endParaRPr lang="it-IT" dirty="0" smtClean="0"/>
          </a:p>
          <a:p>
            <a:pPr marL="0" indent="0">
              <a:buNone/>
            </a:pPr>
            <a:endParaRPr lang="it-IT" sz="1000" dirty="0" smtClean="0"/>
          </a:p>
          <a:p>
            <a:r>
              <a:rPr lang="it-IT" dirty="0" smtClean="0"/>
              <a:t>Si </a:t>
            </a:r>
            <a:r>
              <a:rPr lang="it-IT" dirty="0"/>
              <a:t>tratta della pratica dei</a:t>
            </a:r>
            <a:r>
              <a:rPr lang="it-IT" i="1" dirty="0"/>
              <a:t> tre minuti di respiro</a:t>
            </a:r>
            <a:r>
              <a:rPr lang="it-IT" dirty="0"/>
              <a:t>, una tecnica che permette di </a:t>
            </a:r>
            <a:r>
              <a:rPr lang="it-IT" b="1" dirty="0"/>
              <a:t>esercitarsi a divenire consapevoli di quello che sta accadendo momento per momento,</a:t>
            </a:r>
            <a:r>
              <a:rPr lang="it-IT" dirty="0"/>
              <a:t> modificando intenzionalmente il nostro atteggiamento nei confronti dello stato presente.</a:t>
            </a:r>
          </a:p>
        </p:txBody>
      </p:sp>
    </p:spTree>
    <p:extLst>
      <p:ext uri="{BB962C8B-B14F-4D97-AF65-F5344CB8AC3E}">
        <p14:creationId xmlns:p14="http://schemas.microsoft.com/office/powerpoint/2010/main" val="227784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980728"/>
            <a:ext cx="7128792" cy="5184576"/>
          </a:xfrm>
        </p:spPr>
        <p:txBody>
          <a:bodyPr>
            <a:normAutofit fontScale="92500" lnSpcReduction="10000"/>
          </a:bodyPr>
          <a:lstStyle/>
          <a:p>
            <a:r>
              <a:rPr lang="it-IT" dirty="0"/>
              <a:t>Abitualmente</a:t>
            </a:r>
            <a:r>
              <a:rPr lang="it-IT" dirty="0" smtClean="0"/>
              <a:t>, </a:t>
            </a:r>
            <a:r>
              <a:rPr lang="it-IT" dirty="0"/>
              <a:t>i</a:t>
            </a:r>
            <a:r>
              <a:rPr lang="it-IT" dirty="0" smtClean="0"/>
              <a:t>nvece </a:t>
            </a:r>
            <a:r>
              <a:rPr lang="it-IT" dirty="0"/>
              <a:t>di focalizzarci completamente su quello che stiamo vivendo nel momento presente siamo totalmente presi dai nostri pensieri, da quello che dovremmo fare domani, dalle persone che ci circondano ed altro. </a:t>
            </a:r>
            <a:endParaRPr lang="it-IT" dirty="0" smtClean="0"/>
          </a:p>
          <a:p>
            <a:pPr marL="0" indent="0">
              <a:buNone/>
            </a:pPr>
            <a:endParaRPr lang="it-IT" sz="1100" dirty="0"/>
          </a:p>
          <a:p>
            <a:r>
              <a:rPr lang="it-IT" dirty="0" smtClean="0"/>
              <a:t>Questa </a:t>
            </a:r>
            <a:r>
              <a:rPr lang="it-IT" dirty="0"/>
              <a:t>breve pratica ci da possibilità di tornare per qualche istante alle nostre sensazioni fisiche, le nostre emozioni e sentimenti e pensieri, diventandone più consapevoli. </a:t>
            </a:r>
            <a:r>
              <a:rPr lang="it-IT" b="1" dirty="0"/>
              <a:t>La pratica di questo esercizio ci aiuta a sospendere per </a:t>
            </a:r>
            <a:r>
              <a:rPr lang="it-IT" b="1" dirty="0" smtClean="0"/>
              <a:t>un po’ il </a:t>
            </a:r>
            <a:r>
              <a:rPr lang="it-IT" b="1" dirty="0"/>
              <a:t>“pilota automatico” </a:t>
            </a:r>
            <a:r>
              <a:rPr lang="it-IT" b="1" dirty="0" smtClean="0"/>
              <a:t>per </a:t>
            </a:r>
            <a:r>
              <a:rPr lang="it-IT" b="1" dirty="0"/>
              <a:t>riconnettersi con se stessi e con il momento presente, con il qui ed </a:t>
            </a:r>
            <a:r>
              <a:rPr lang="it-IT" b="1" dirty="0" smtClean="0"/>
              <a:t>ora.</a:t>
            </a:r>
          </a:p>
          <a:p>
            <a:endParaRPr lang="it-IT" sz="1100" dirty="0" smtClean="0"/>
          </a:p>
          <a:p>
            <a:r>
              <a:rPr lang="it-IT" dirty="0" smtClean="0"/>
              <a:t>Praticarla </a:t>
            </a:r>
            <a:r>
              <a:rPr lang="it-IT" dirty="0"/>
              <a:t>ci permetterà di tornare ad affrontare le sfide </a:t>
            </a:r>
            <a:r>
              <a:rPr lang="it-IT" dirty="0" smtClean="0"/>
              <a:t>quotidiane </a:t>
            </a:r>
            <a:r>
              <a:rPr lang="it-IT" dirty="0"/>
              <a:t>con maggiore serenità e </a:t>
            </a:r>
            <a:r>
              <a:rPr lang="it-IT" dirty="0" smtClean="0"/>
              <a:t>con </a:t>
            </a:r>
            <a:r>
              <a:rPr lang="it-IT" dirty="0"/>
              <a:t>una nuova prospettiva</a:t>
            </a:r>
            <a:r>
              <a:rPr lang="it-IT" dirty="0" smtClean="0"/>
              <a:t>.</a:t>
            </a:r>
            <a:endParaRPr lang="it-IT" dirty="0"/>
          </a:p>
        </p:txBody>
      </p:sp>
    </p:spTree>
    <p:extLst>
      <p:ext uri="{BB962C8B-B14F-4D97-AF65-F5344CB8AC3E}">
        <p14:creationId xmlns:p14="http://schemas.microsoft.com/office/powerpoint/2010/main" val="238307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La complessità della cura</a:t>
            </a:r>
            <a:endParaRPr lang="it-IT" dirty="0"/>
          </a:p>
        </p:txBody>
      </p:sp>
      <p:sp>
        <p:nvSpPr>
          <p:cNvPr id="7" name="Segnaposto testo 6"/>
          <p:cNvSpPr>
            <a:spLocks noGrp="1"/>
          </p:cNvSpPr>
          <p:nvPr>
            <p:ph type="body" idx="1"/>
          </p:nvPr>
        </p:nvSpPr>
        <p:spPr/>
        <p:txBody>
          <a:bodyPr/>
          <a:lstStyle/>
          <a:p>
            <a:r>
              <a:rPr lang="it-IT" dirty="0" smtClean="0"/>
              <a:t>Fisioterapista</a:t>
            </a:r>
            <a:endParaRPr lang="it-IT" dirty="0"/>
          </a:p>
        </p:txBody>
      </p:sp>
      <p:sp>
        <p:nvSpPr>
          <p:cNvPr id="8" name="Segnaposto testo 7"/>
          <p:cNvSpPr>
            <a:spLocks noGrp="1"/>
          </p:cNvSpPr>
          <p:nvPr>
            <p:ph type="body" sz="quarter" idx="3"/>
          </p:nvPr>
        </p:nvSpPr>
        <p:spPr/>
        <p:txBody>
          <a:bodyPr/>
          <a:lstStyle/>
          <a:p>
            <a:r>
              <a:rPr lang="it-IT" dirty="0" smtClean="0"/>
              <a:t>Paziente</a:t>
            </a:r>
            <a:endParaRPr lang="it-IT" dirty="0"/>
          </a:p>
        </p:txBody>
      </p:sp>
      <p:sp>
        <p:nvSpPr>
          <p:cNvPr id="9" name="Segnaposto contenuto 8"/>
          <p:cNvSpPr>
            <a:spLocks noGrp="1"/>
          </p:cNvSpPr>
          <p:nvPr>
            <p:ph sz="quarter" idx="13"/>
          </p:nvPr>
        </p:nvSpPr>
        <p:spPr/>
        <p:txBody>
          <a:bodyPr>
            <a:normAutofit lnSpcReduction="10000"/>
          </a:bodyPr>
          <a:lstStyle/>
          <a:p>
            <a:r>
              <a:rPr lang="it-IT" dirty="0" smtClean="0"/>
              <a:t>Persona</a:t>
            </a:r>
          </a:p>
          <a:p>
            <a:r>
              <a:rPr lang="it-IT" dirty="0" smtClean="0"/>
              <a:t>Momento di vita</a:t>
            </a:r>
          </a:p>
          <a:p>
            <a:r>
              <a:rPr lang="it-IT" dirty="0" smtClean="0"/>
              <a:t>Professionista</a:t>
            </a:r>
          </a:p>
          <a:p>
            <a:r>
              <a:rPr lang="it-IT" dirty="0" smtClean="0"/>
              <a:t>Elemento di un gruppo</a:t>
            </a:r>
          </a:p>
          <a:p>
            <a:r>
              <a:rPr lang="it-IT" dirty="0" smtClean="0"/>
              <a:t>Elemento di un’organizzazione</a:t>
            </a:r>
            <a:endParaRPr lang="it-IT" dirty="0"/>
          </a:p>
        </p:txBody>
      </p:sp>
      <p:sp>
        <p:nvSpPr>
          <p:cNvPr id="10" name="Segnaposto contenuto 9"/>
          <p:cNvSpPr>
            <a:spLocks noGrp="1"/>
          </p:cNvSpPr>
          <p:nvPr>
            <p:ph sz="quarter" idx="14"/>
          </p:nvPr>
        </p:nvSpPr>
        <p:spPr>
          <a:xfrm>
            <a:off x="4788024" y="2996952"/>
            <a:ext cx="3227832" cy="2779776"/>
          </a:xfrm>
        </p:spPr>
        <p:txBody>
          <a:bodyPr>
            <a:normAutofit lnSpcReduction="10000"/>
          </a:bodyPr>
          <a:lstStyle/>
          <a:p>
            <a:r>
              <a:rPr lang="it-IT" dirty="0" smtClean="0"/>
              <a:t>Persona</a:t>
            </a:r>
          </a:p>
          <a:p>
            <a:r>
              <a:rPr lang="it-IT" dirty="0" smtClean="0"/>
              <a:t>Portatore di una malattia</a:t>
            </a:r>
          </a:p>
          <a:p>
            <a:r>
              <a:rPr lang="it-IT" dirty="0" smtClean="0"/>
              <a:t>Membro di una famiglia</a:t>
            </a:r>
          </a:p>
          <a:p>
            <a:r>
              <a:rPr lang="it-IT" dirty="0" smtClean="0"/>
              <a:t>Elemento di un sistema di cura</a:t>
            </a:r>
          </a:p>
          <a:p>
            <a:endParaRPr lang="it-IT" dirty="0"/>
          </a:p>
        </p:txBody>
      </p:sp>
    </p:spTree>
    <p:extLst>
      <p:ext uri="{BB962C8B-B14F-4D97-AF65-F5344CB8AC3E}">
        <p14:creationId xmlns:p14="http://schemas.microsoft.com/office/powerpoint/2010/main" val="1117132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95023" y="817583"/>
            <a:ext cx="6965245" cy="955234"/>
          </a:xfrm>
        </p:spPr>
        <p:txBody>
          <a:bodyPr/>
          <a:lstStyle/>
          <a:p>
            <a:r>
              <a:rPr lang="it-IT" dirty="0" smtClean="0"/>
              <a:t>Postura e consapevolezza</a:t>
            </a:r>
            <a:endParaRPr lang="it-IT" dirty="0"/>
          </a:p>
        </p:txBody>
      </p:sp>
      <p:sp>
        <p:nvSpPr>
          <p:cNvPr id="6" name="Segnaposto contenuto 5"/>
          <p:cNvSpPr>
            <a:spLocks noGrp="1"/>
          </p:cNvSpPr>
          <p:nvPr>
            <p:ph sz="quarter" idx="14"/>
          </p:nvPr>
        </p:nvSpPr>
        <p:spPr>
          <a:xfrm>
            <a:off x="4663440" y="2119312"/>
            <a:ext cx="3652976" cy="3973984"/>
          </a:xfrm>
        </p:spPr>
        <p:txBody>
          <a:bodyPr>
            <a:normAutofit fontScale="92500" lnSpcReduction="20000"/>
          </a:bodyPr>
          <a:lstStyle/>
          <a:p>
            <a:r>
              <a:rPr lang="it-IT" b="1" dirty="0"/>
              <a:t>Adottate una </a:t>
            </a:r>
            <a:r>
              <a:rPr lang="it-IT" b="1" i="1" dirty="0"/>
              <a:t>postura eretta e “dignitosa</a:t>
            </a:r>
            <a:r>
              <a:rPr lang="it-IT" b="1" i="1" dirty="0" smtClean="0"/>
              <a:t>”</a:t>
            </a:r>
            <a:r>
              <a:rPr lang="it-IT" b="1" dirty="0" smtClean="0"/>
              <a:t>:  </a:t>
            </a:r>
            <a:r>
              <a:rPr lang="it-IT" dirty="0"/>
              <a:t>seduti o in </a:t>
            </a:r>
            <a:r>
              <a:rPr lang="it-IT" dirty="0" smtClean="0"/>
              <a:t>piedi.</a:t>
            </a:r>
          </a:p>
          <a:p>
            <a:pPr marL="0" indent="0">
              <a:buNone/>
            </a:pPr>
            <a:endParaRPr lang="it-IT" dirty="0" smtClean="0"/>
          </a:p>
          <a:p>
            <a:r>
              <a:rPr lang="it-IT" dirty="0" smtClean="0"/>
              <a:t>Chiudete </a:t>
            </a:r>
            <a:r>
              <a:rPr lang="it-IT" dirty="0"/>
              <a:t>gli occhi </a:t>
            </a:r>
            <a:r>
              <a:rPr lang="it-IT" dirty="0" smtClean="0"/>
              <a:t>per portare l’attenzione al  </a:t>
            </a:r>
            <a:r>
              <a:rPr lang="it-IT" dirty="0"/>
              <a:t>vostro </a:t>
            </a:r>
            <a:r>
              <a:rPr lang="it-IT" dirty="0" smtClean="0"/>
              <a:t>interno. </a:t>
            </a:r>
          </a:p>
          <a:p>
            <a:pPr marL="0" indent="0">
              <a:buNone/>
            </a:pPr>
            <a:endParaRPr lang="it-IT" dirty="0" smtClean="0"/>
          </a:p>
          <a:p>
            <a:r>
              <a:rPr lang="it-IT" dirty="0" smtClean="0"/>
              <a:t>Osservate </a:t>
            </a:r>
            <a:r>
              <a:rPr lang="it-IT" dirty="0"/>
              <a:t>attentamente il vostro mondo interiore. </a:t>
            </a:r>
            <a:r>
              <a:rPr lang="it-IT" dirty="0" smtClean="0"/>
              <a:t>Per </a:t>
            </a:r>
            <a:r>
              <a:rPr lang="it-IT" dirty="0"/>
              <a:t>aiutarvi nell’esplorazione </a:t>
            </a:r>
            <a:r>
              <a:rPr lang="it-IT" b="1" dirty="0" smtClean="0"/>
              <a:t>portate l’attenzione alle vostre percezioni fisiche</a:t>
            </a:r>
            <a:endParaRPr lang="it-IT" b="1"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53840" y="2627200"/>
            <a:ext cx="3456874" cy="296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984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95023" y="817583"/>
            <a:ext cx="6965245" cy="955234"/>
          </a:xfrm>
        </p:spPr>
        <p:txBody>
          <a:bodyPr/>
          <a:lstStyle/>
          <a:p>
            <a:r>
              <a:rPr lang="it-IT" dirty="0" smtClean="0"/>
              <a:t>Postura e consapevolezza</a:t>
            </a:r>
            <a:endParaRPr lang="it-IT" dirty="0"/>
          </a:p>
        </p:txBody>
      </p:sp>
      <p:sp>
        <p:nvSpPr>
          <p:cNvPr id="6" name="Segnaposto contenuto 5"/>
          <p:cNvSpPr>
            <a:spLocks noGrp="1"/>
          </p:cNvSpPr>
          <p:nvPr>
            <p:ph sz="quarter" idx="14"/>
          </p:nvPr>
        </p:nvSpPr>
        <p:spPr>
          <a:xfrm>
            <a:off x="4663440" y="2119312"/>
            <a:ext cx="3652976" cy="3973984"/>
          </a:xfrm>
        </p:spPr>
        <p:txBody>
          <a:bodyPr>
            <a:normAutofit/>
          </a:bodyPr>
          <a:lstStyle/>
          <a:p>
            <a:r>
              <a:rPr lang="it-IT" dirty="0"/>
              <a:t>Quali pensieri mi passano per la mente</a:t>
            </a:r>
            <a:r>
              <a:rPr lang="it-IT" dirty="0" smtClean="0"/>
              <a:t>?</a:t>
            </a:r>
          </a:p>
          <a:p>
            <a:pPr marL="0" indent="0">
              <a:buNone/>
            </a:pPr>
            <a:r>
              <a:rPr lang="it-IT" dirty="0" smtClean="0"/>
              <a:t> </a:t>
            </a:r>
          </a:p>
          <a:p>
            <a:r>
              <a:rPr lang="it-IT" dirty="0" smtClean="0"/>
              <a:t>Qual </a:t>
            </a:r>
            <a:r>
              <a:rPr lang="it-IT" dirty="0"/>
              <a:t>è il mio stato emotivo adesso? Esplorate come vi sentite dal punto di vista emozionale. </a:t>
            </a: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53840" y="2627200"/>
            <a:ext cx="3456874" cy="296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38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dirty="0"/>
          </a:p>
        </p:txBody>
      </p:sp>
      <p:sp>
        <p:nvSpPr>
          <p:cNvPr id="6" name="Segnaposto contenuto 5"/>
          <p:cNvSpPr>
            <a:spLocks noGrp="1"/>
          </p:cNvSpPr>
          <p:nvPr>
            <p:ph idx="1"/>
          </p:nvPr>
        </p:nvSpPr>
        <p:spPr/>
        <p:txBody>
          <a:bodyPr/>
          <a:lstStyle/>
          <a:p>
            <a:r>
              <a:rPr lang="it-IT" dirty="0"/>
              <a:t>In </a:t>
            </a:r>
            <a:r>
              <a:rPr lang="it-IT" dirty="0" smtClean="0"/>
              <a:t>questo primo esercizio, </a:t>
            </a:r>
            <a:r>
              <a:rPr lang="it-IT" dirty="0"/>
              <a:t>quindi, riconosciamo tutti i pensieri che ci passano per la mente, tutte le emozioni e le sensazioni fisiche provenienti da qualsiasi parte del corpo, prendiamo consapevolezza della nostra esperienza in quel preciso momento, </a:t>
            </a:r>
            <a:r>
              <a:rPr lang="it-IT" b="1" dirty="0" smtClean="0"/>
              <a:t>con un atteggiamento di accoglienza e sospensione del giudizio.</a:t>
            </a:r>
          </a:p>
          <a:p>
            <a:endParaRPr lang="it-IT" dirty="0"/>
          </a:p>
        </p:txBody>
      </p:sp>
    </p:spTree>
    <p:extLst>
      <p:ext uri="{BB962C8B-B14F-4D97-AF65-F5344CB8AC3E}">
        <p14:creationId xmlns:p14="http://schemas.microsoft.com/office/powerpoint/2010/main" val="234335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692696"/>
            <a:ext cx="7416824" cy="3081156"/>
          </a:xfrm>
        </p:spPr>
        <p:txBody>
          <a:bodyPr>
            <a:normAutofit fontScale="92500" lnSpcReduction="20000"/>
          </a:bodyPr>
          <a:lstStyle/>
          <a:p>
            <a:r>
              <a:rPr lang="it-IT" dirty="0"/>
              <a:t>Vi accorgerete </a:t>
            </a:r>
            <a:r>
              <a:rPr lang="it-IT" dirty="0" smtClean="0"/>
              <a:t>che </a:t>
            </a:r>
            <a:r>
              <a:rPr lang="it-IT" dirty="0"/>
              <a:t>in questi tre minuti la mente divagherà continuamente portando la vostra attenzione altrove</a:t>
            </a:r>
            <a:r>
              <a:rPr lang="it-IT" dirty="0" smtClean="0"/>
              <a:t>.</a:t>
            </a:r>
          </a:p>
          <a:p>
            <a:endParaRPr lang="it-IT" sz="900" dirty="0" smtClean="0"/>
          </a:p>
          <a:p>
            <a:r>
              <a:rPr lang="it-IT" dirty="0" smtClean="0"/>
              <a:t>Non </a:t>
            </a:r>
            <a:r>
              <a:rPr lang="it-IT" dirty="0"/>
              <a:t>demoralizzatevi e, soprattutto, non innervositevi. Si tratta di un processo naturale. La vostra mente fa semplicemente quello per cui è stata creata</a:t>
            </a:r>
            <a:r>
              <a:rPr lang="it-IT" dirty="0" smtClean="0"/>
              <a:t>.</a:t>
            </a:r>
          </a:p>
          <a:p>
            <a:endParaRPr lang="it-IT" sz="1000" dirty="0"/>
          </a:p>
          <a:p>
            <a:r>
              <a:rPr lang="it-IT" dirty="0"/>
              <a:t>È utile ricordare che esercizi come questo non hanno lo scopo di raggiungere un preciso obiettivo o la risoluzione di un problema. Lo scopo è essere presenti, riconoscendo quello che stiamo sperimentando momento </a:t>
            </a:r>
            <a:r>
              <a:rPr lang="it-IT" dirty="0" smtClean="0"/>
              <a:t>per </a:t>
            </a:r>
            <a:r>
              <a:rPr lang="it-IT" dirty="0"/>
              <a:t>momento</a:t>
            </a:r>
            <a:r>
              <a:rPr lang="it-IT" dirty="0" smtClean="0"/>
              <a:t>.</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773852"/>
            <a:ext cx="4391943" cy="244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35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3707904" y="2324804"/>
            <a:ext cx="4536504" cy="3840500"/>
          </a:xfrm>
          <a:prstGeom prst="rect">
            <a:avLst/>
          </a:prstGeom>
        </p:spPr>
        <p:txBody>
          <a:bodyPr>
            <a:normAutofit fontScale="92500" lnSpcReduction="10000"/>
          </a:bodyPr>
          <a:lstStyle/>
          <a:p>
            <a:r>
              <a:rPr lang="it-IT" sz="2400" dirty="0" smtClean="0"/>
              <a:t>«Nella vita di tutti i giorni, ogni volta che passiamo da un contesto ad un altro i nostri sensi assimilano immediatamente le informazioni relative alla nuova situazione, al nuovo presente. La nostra mente, invece, ci mette un po’ a scrollarsi di dosso gli effetti di ciò che è accaduto subito prima: indugia nel passato recente e si adatta gradualmente alla nuova situazione.»</a:t>
            </a:r>
            <a:endParaRPr lang="it-IT"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2520280" cy="418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836712"/>
            <a:ext cx="3854864" cy="1177663"/>
          </a:xfrm>
          <a:prstGeom prst="rect">
            <a:avLst/>
          </a:prstGeom>
          <a:solidFill>
            <a:schemeClr val="tx2">
              <a:lumMod val="75000"/>
            </a:schemeClr>
          </a:solidFill>
          <a:ln>
            <a:noFill/>
          </a:ln>
          <a:effectLst/>
        </p:spPr>
      </p:pic>
    </p:spTree>
    <p:extLst>
      <p:ext uri="{BB962C8B-B14F-4D97-AF65-F5344CB8AC3E}">
        <p14:creationId xmlns:p14="http://schemas.microsoft.com/office/powerpoint/2010/main" val="3015658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27585" y="817583"/>
            <a:ext cx="4608511" cy="739210"/>
          </a:xfrm>
        </p:spPr>
        <p:txBody>
          <a:bodyPr>
            <a:normAutofit/>
          </a:bodyPr>
          <a:lstStyle/>
          <a:p>
            <a:r>
              <a:rPr lang="it-IT" sz="3600" dirty="0" err="1" smtClean="0"/>
              <a:t>Zillmann</a:t>
            </a:r>
            <a:r>
              <a:rPr lang="it-IT" sz="3600" dirty="0" smtClean="0"/>
              <a:t> e </a:t>
            </a:r>
            <a:r>
              <a:rPr lang="it-IT" sz="3600" dirty="0" err="1" smtClean="0"/>
              <a:t>coll</a:t>
            </a:r>
            <a:r>
              <a:rPr lang="it-IT" sz="3600" dirty="0" smtClean="0"/>
              <a:t>. 1975</a:t>
            </a:r>
            <a:endParaRPr lang="it-IT" sz="3600" dirty="0"/>
          </a:p>
        </p:txBody>
      </p:sp>
      <p:sp>
        <p:nvSpPr>
          <p:cNvPr id="6" name="Segnaposto contenuto 5"/>
          <p:cNvSpPr>
            <a:spLocks noGrp="1"/>
          </p:cNvSpPr>
          <p:nvPr>
            <p:ph sz="quarter" idx="13"/>
          </p:nvPr>
        </p:nvSpPr>
        <p:spPr>
          <a:xfrm>
            <a:off x="755576" y="1772816"/>
            <a:ext cx="4464497" cy="4464496"/>
          </a:xfrm>
        </p:spPr>
        <p:txBody>
          <a:bodyPr>
            <a:normAutofit fontScale="85000" lnSpcReduction="10000"/>
          </a:bodyPr>
          <a:lstStyle/>
          <a:p>
            <a:r>
              <a:rPr lang="it-IT" sz="2400" dirty="0" smtClean="0"/>
              <a:t>Esperimento per dimostrare il modo in cui l’attività fisica può influenzare i pensieri coscienti e razionali, utilizzando un film del 1968</a:t>
            </a:r>
          </a:p>
          <a:p>
            <a:endParaRPr lang="it-IT" sz="2400" dirty="0" smtClean="0"/>
          </a:p>
          <a:p>
            <a:r>
              <a:rPr lang="it-IT" sz="2400" dirty="0" smtClean="0"/>
              <a:t>I partecipanti guardarono il film, ma solo dopo aver fatto dell’esercizio fisico in cyclette.</a:t>
            </a:r>
          </a:p>
          <a:p>
            <a:endParaRPr lang="it-IT" sz="2400" dirty="0" smtClean="0"/>
          </a:p>
          <a:p>
            <a:r>
              <a:rPr lang="it-IT" sz="2400" dirty="0" smtClean="0"/>
              <a:t>Domanda: in quale modo lo stato di eccitazione fisiologica (ad es. tachicardia) conseguente l’esercizio fisico avrebbe influito sul livello di eccitazione sessuale indotto dalla visione del brano del film?</a:t>
            </a:r>
            <a:endParaRPr lang="it-IT" sz="2400" dirty="0"/>
          </a:p>
        </p:txBody>
      </p:sp>
      <p:pic>
        <p:nvPicPr>
          <p:cNvPr id="2051"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64088" y="764704"/>
            <a:ext cx="2990907" cy="555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815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948504" y="620688"/>
            <a:ext cx="7151888" cy="648072"/>
          </a:xfrm>
        </p:spPr>
        <p:txBody>
          <a:bodyPr>
            <a:noAutofit/>
          </a:bodyPr>
          <a:lstStyle/>
          <a:p>
            <a:r>
              <a:rPr lang="it-IT" sz="3200" dirty="0" smtClean="0"/>
              <a:t>Chi avrebbe subito maggior influenza?</a:t>
            </a:r>
            <a:endParaRPr lang="it-IT" sz="3200" dirty="0"/>
          </a:p>
        </p:txBody>
      </p:sp>
      <p:graphicFrame>
        <p:nvGraphicFramePr>
          <p:cNvPr id="7" name="Segnaposto contenuto 6"/>
          <p:cNvGraphicFramePr>
            <a:graphicFrameLocks noGrp="1"/>
          </p:cNvGraphicFramePr>
          <p:nvPr>
            <p:ph sz="quarter" idx="4294967295"/>
            <p:extLst>
              <p:ext uri="{D42A27DB-BD31-4B8C-83A1-F6EECF244321}">
                <p14:modId xmlns:p14="http://schemas.microsoft.com/office/powerpoint/2010/main" val="1507884158"/>
              </p:ext>
            </p:extLst>
          </p:nvPr>
        </p:nvGraphicFramePr>
        <p:xfrm>
          <a:off x="948504" y="1484783"/>
          <a:ext cx="7430288" cy="4113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p:cNvSpPr txBox="1"/>
          <p:nvPr/>
        </p:nvSpPr>
        <p:spPr>
          <a:xfrm>
            <a:off x="1214453" y="2041159"/>
            <a:ext cx="545342" cy="830997"/>
          </a:xfrm>
          <a:prstGeom prst="rect">
            <a:avLst/>
          </a:prstGeom>
          <a:noFill/>
        </p:spPr>
        <p:txBody>
          <a:bodyPr wrap="none" rtlCol="0">
            <a:spAutoFit/>
          </a:bodyPr>
          <a:lstStyle/>
          <a:p>
            <a:r>
              <a:rPr lang="it-IT" sz="4800" b="1" dirty="0" smtClean="0"/>
              <a:t>1</a:t>
            </a:r>
            <a:endParaRPr lang="it-IT" sz="4800" b="1" dirty="0"/>
          </a:p>
        </p:txBody>
      </p:sp>
      <p:sp>
        <p:nvSpPr>
          <p:cNvPr id="9" name="CasellaDiTesto 8"/>
          <p:cNvSpPr txBox="1"/>
          <p:nvPr/>
        </p:nvSpPr>
        <p:spPr>
          <a:xfrm flipH="1">
            <a:off x="1519764" y="3271035"/>
            <a:ext cx="240031" cy="830997"/>
          </a:xfrm>
          <a:prstGeom prst="rect">
            <a:avLst/>
          </a:prstGeom>
          <a:noFill/>
        </p:spPr>
        <p:txBody>
          <a:bodyPr wrap="square" rtlCol="0">
            <a:spAutoFit/>
          </a:bodyPr>
          <a:lstStyle/>
          <a:p>
            <a:r>
              <a:rPr lang="it-IT" sz="4800" b="1" dirty="0" smtClean="0"/>
              <a:t>2</a:t>
            </a:r>
            <a:endParaRPr lang="it-IT" sz="4800" b="1" dirty="0"/>
          </a:p>
        </p:txBody>
      </p:sp>
      <p:sp>
        <p:nvSpPr>
          <p:cNvPr id="10" name="CasellaDiTesto 9"/>
          <p:cNvSpPr txBox="1"/>
          <p:nvPr/>
        </p:nvSpPr>
        <p:spPr>
          <a:xfrm>
            <a:off x="1150913" y="4509120"/>
            <a:ext cx="368851" cy="830997"/>
          </a:xfrm>
          <a:prstGeom prst="rect">
            <a:avLst/>
          </a:prstGeom>
          <a:noFill/>
        </p:spPr>
        <p:txBody>
          <a:bodyPr wrap="square" rtlCol="0">
            <a:spAutoFit/>
          </a:bodyPr>
          <a:lstStyle/>
          <a:p>
            <a:r>
              <a:rPr lang="it-IT" sz="4800" b="1" dirty="0" smtClean="0"/>
              <a:t>3</a:t>
            </a:r>
            <a:endParaRPr lang="it-IT" sz="4800" b="1" dirty="0"/>
          </a:p>
        </p:txBody>
      </p:sp>
      <p:sp>
        <p:nvSpPr>
          <p:cNvPr id="11" name="CasellaDiTesto 10"/>
          <p:cNvSpPr txBox="1"/>
          <p:nvPr/>
        </p:nvSpPr>
        <p:spPr>
          <a:xfrm>
            <a:off x="3059832" y="5603374"/>
            <a:ext cx="3467681" cy="646331"/>
          </a:xfrm>
          <a:prstGeom prst="rect">
            <a:avLst/>
          </a:prstGeom>
          <a:solidFill>
            <a:schemeClr val="tx2"/>
          </a:solidFill>
        </p:spPr>
        <p:txBody>
          <a:bodyPr wrap="none" rtlCol="0">
            <a:spAutoFit/>
          </a:bodyPr>
          <a:lstStyle/>
          <a:p>
            <a:r>
              <a:rPr lang="it-IT" sz="3600" b="1" dirty="0" smtClean="0">
                <a:solidFill>
                  <a:schemeClr val="bg1"/>
                </a:solidFill>
              </a:rPr>
              <a:t>VS  no CYCLETTE</a:t>
            </a:r>
            <a:endParaRPr lang="it-IT" sz="3600" b="1" dirty="0">
              <a:solidFill>
                <a:schemeClr val="bg1"/>
              </a:solidFill>
            </a:endParaRPr>
          </a:p>
        </p:txBody>
      </p:sp>
    </p:spTree>
    <p:extLst>
      <p:ext uri="{BB962C8B-B14F-4D97-AF65-F5344CB8AC3E}">
        <p14:creationId xmlns:p14="http://schemas.microsoft.com/office/powerpoint/2010/main" val="3654242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905416" y="692696"/>
            <a:ext cx="7481538" cy="713934"/>
          </a:xfrm>
        </p:spPr>
        <p:txBody>
          <a:bodyPr>
            <a:normAutofit fontScale="90000"/>
          </a:bodyPr>
          <a:lstStyle/>
          <a:p>
            <a:r>
              <a:rPr lang="it-IT" sz="3600" dirty="0" smtClean="0"/>
              <a:t>Chi avrebbe subito maggior influenza?</a:t>
            </a:r>
            <a:endParaRPr lang="it-IT" sz="3600" dirty="0"/>
          </a:p>
        </p:txBody>
      </p:sp>
      <p:graphicFrame>
        <p:nvGraphicFramePr>
          <p:cNvPr id="7" name="Segnaposto contenuto 6"/>
          <p:cNvGraphicFramePr>
            <a:graphicFrameLocks noGrp="1"/>
          </p:cNvGraphicFramePr>
          <p:nvPr>
            <p:ph sz="quarter" idx="4294967295"/>
            <p:extLst>
              <p:ext uri="{D42A27DB-BD31-4B8C-83A1-F6EECF244321}">
                <p14:modId xmlns:p14="http://schemas.microsoft.com/office/powerpoint/2010/main" val="2736725653"/>
              </p:ext>
            </p:extLst>
          </p:nvPr>
        </p:nvGraphicFramePr>
        <p:xfrm>
          <a:off x="827584" y="1748169"/>
          <a:ext cx="6992298" cy="436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p:cNvSpPr txBox="1"/>
          <p:nvPr/>
        </p:nvSpPr>
        <p:spPr>
          <a:xfrm>
            <a:off x="1403648" y="2220822"/>
            <a:ext cx="545342" cy="830997"/>
          </a:xfrm>
          <a:prstGeom prst="rect">
            <a:avLst/>
          </a:prstGeom>
          <a:noFill/>
        </p:spPr>
        <p:txBody>
          <a:bodyPr wrap="none" rtlCol="0">
            <a:spAutoFit/>
          </a:bodyPr>
          <a:lstStyle/>
          <a:p>
            <a:r>
              <a:rPr lang="it-IT" sz="4800" b="1" dirty="0" smtClean="0">
                <a:solidFill>
                  <a:srgbClr val="2E2224"/>
                </a:solidFill>
              </a:rPr>
              <a:t>1</a:t>
            </a:r>
            <a:endParaRPr lang="it-IT" sz="4800" b="1" dirty="0">
              <a:solidFill>
                <a:srgbClr val="2E2224"/>
              </a:solidFill>
            </a:endParaRPr>
          </a:p>
        </p:txBody>
      </p:sp>
      <p:sp>
        <p:nvSpPr>
          <p:cNvPr id="9" name="CasellaDiTesto 8"/>
          <p:cNvSpPr txBox="1"/>
          <p:nvPr/>
        </p:nvSpPr>
        <p:spPr>
          <a:xfrm flipH="1">
            <a:off x="1565291" y="3573016"/>
            <a:ext cx="240031" cy="830997"/>
          </a:xfrm>
          <a:prstGeom prst="rect">
            <a:avLst/>
          </a:prstGeom>
          <a:noFill/>
        </p:spPr>
        <p:txBody>
          <a:bodyPr wrap="square" rtlCol="0">
            <a:spAutoFit/>
          </a:bodyPr>
          <a:lstStyle/>
          <a:p>
            <a:r>
              <a:rPr lang="it-IT" sz="4800" b="1" dirty="0" smtClean="0">
                <a:solidFill>
                  <a:srgbClr val="2E2224"/>
                </a:solidFill>
              </a:rPr>
              <a:t>2</a:t>
            </a:r>
            <a:endParaRPr lang="it-IT" sz="4800" b="1" dirty="0">
              <a:solidFill>
                <a:srgbClr val="2E2224"/>
              </a:solidFill>
            </a:endParaRPr>
          </a:p>
        </p:txBody>
      </p:sp>
      <p:sp>
        <p:nvSpPr>
          <p:cNvPr id="10" name="CasellaDiTesto 9"/>
          <p:cNvSpPr txBox="1"/>
          <p:nvPr/>
        </p:nvSpPr>
        <p:spPr>
          <a:xfrm>
            <a:off x="1380865" y="4869160"/>
            <a:ext cx="368851" cy="830997"/>
          </a:xfrm>
          <a:prstGeom prst="rect">
            <a:avLst/>
          </a:prstGeom>
          <a:noFill/>
        </p:spPr>
        <p:txBody>
          <a:bodyPr wrap="square" rtlCol="0">
            <a:spAutoFit/>
          </a:bodyPr>
          <a:lstStyle/>
          <a:p>
            <a:r>
              <a:rPr lang="it-IT" sz="4800" b="1" dirty="0" smtClean="0">
                <a:solidFill>
                  <a:srgbClr val="2E2224"/>
                </a:solidFill>
              </a:rPr>
              <a:t>3</a:t>
            </a:r>
            <a:endParaRPr lang="it-IT" sz="4800" b="1" dirty="0">
              <a:solidFill>
                <a:srgbClr val="2E2224"/>
              </a:solidFill>
            </a:endParaRPr>
          </a:p>
        </p:txBody>
      </p:sp>
      <p:sp>
        <p:nvSpPr>
          <p:cNvPr id="11" name="CasellaDiTesto 10"/>
          <p:cNvSpPr txBox="1"/>
          <p:nvPr/>
        </p:nvSpPr>
        <p:spPr>
          <a:xfrm>
            <a:off x="5872706" y="2256000"/>
            <a:ext cx="1714637" cy="646331"/>
          </a:xfrm>
          <a:prstGeom prst="rect">
            <a:avLst/>
          </a:prstGeom>
          <a:solidFill>
            <a:schemeClr val="tx2"/>
          </a:solidFill>
        </p:spPr>
        <p:txBody>
          <a:bodyPr wrap="none" rtlCol="0">
            <a:spAutoFit/>
          </a:bodyPr>
          <a:lstStyle/>
          <a:p>
            <a:r>
              <a:rPr lang="it-IT" sz="3600" b="1" dirty="0" smtClean="0">
                <a:solidFill>
                  <a:prstClr val="white"/>
                </a:solidFill>
              </a:rPr>
              <a:t> </a:t>
            </a:r>
            <a:r>
              <a:rPr lang="it-IT" sz="3600" b="1" dirty="0">
                <a:solidFill>
                  <a:prstClr val="white"/>
                </a:solidFill>
              </a:rPr>
              <a:t>N</a:t>
            </a:r>
            <a:r>
              <a:rPr lang="it-IT" sz="3600" b="1" dirty="0" smtClean="0">
                <a:solidFill>
                  <a:prstClr val="white"/>
                </a:solidFill>
              </a:rPr>
              <a:t>o CYC</a:t>
            </a:r>
            <a:endParaRPr lang="it-IT" sz="3600" b="1" dirty="0">
              <a:solidFill>
                <a:prstClr val="white"/>
              </a:solidFill>
            </a:endParaRPr>
          </a:p>
        </p:txBody>
      </p:sp>
      <p:sp>
        <p:nvSpPr>
          <p:cNvPr id="2" name="CasellaDiTesto 1"/>
          <p:cNvSpPr txBox="1"/>
          <p:nvPr/>
        </p:nvSpPr>
        <p:spPr>
          <a:xfrm>
            <a:off x="7020272" y="4961492"/>
            <a:ext cx="1368152" cy="1200329"/>
          </a:xfrm>
          <a:prstGeom prst="rect">
            <a:avLst/>
          </a:prstGeom>
          <a:solidFill>
            <a:schemeClr val="tx2"/>
          </a:solidFill>
        </p:spPr>
        <p:txBody>
          <a:bodyPr wrap="square" rtlCol="0">
            <a:spAutoFit/>
          </a:bodyPr>
          <a:lstStyle/>
          <a:p>
            <a:r>
              <a:rPr lang="it-IT" sz="3600" b="1" dirty="0" smtClean="0">
                <a:solidFill>
                  <a:schemeClr val="bg1"/>
                </a:solidFill>
              </a:rPr>
              <a:t>No CYC</a:t>
            </a:r>
            <a:endParaRPr lang="it-IT" sz="3600" b="1" dirty="0">
              <a:solidFill>
                <a:schemeClr val="bg1"/>
              </a:solidFill>
            </a:endParaRPr>
          </a:p>
        </p:txBody>
      </p:sp>
    </p:spTree>
    <p:extLst>
      <p:ext uri="{BB962C8B-B14F-4D97-AF65-F5344CB8AC3E}">
        <p14:creationId xmlns:p14="http://schemas.microsoft.com/office/powerpoint/2010/main" val="3875850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023" y="692696"/>
            <a:ext cx="6965245" cy="595194"/>
          </a:xfrm>
        </p:spPr>
        <p:txBody>
          <a:bodyPr>
            <a:normAutofit fontScale="90000"/>
          </a:bodyPr>
          <a:lstStyle/>
          <a:p>
            <a:r>
              <a:rPr lang="it-IT" b="1" dirty="0" smtClean="0"/>
              <a:t>Primo e terzo gruppo</a:t>
            </a:r>
            <a:endParaRPr lang="it-IT" b="1" dirty="0"/>
          </a:p>
        </p:txBody>
      </p:sp>
      <p:sp>
        <p:nvSpPr>
          <p:cNvPr id="3" name="Segnaposto contenuto 2"/>
          <p:cNvSpPr>
            <a:spLocks noGrp="1"/>
          </p:cNvSpPr>
          <p:nvPr>
            <p:ph sz="quarter" idx="4294967295"/>
          </p:nvPr>
        </p:nvSpPr>
        <p:spPr>
          <a:xfrm>
            <a:off x="827584" y="1484784"/>
            <a:ext cx="7560840" cy="4752528"/>
          </a:xfrm>
          <a:prstGeom prst="rect">
            <a:avLst/>
          </a:prstGeom>
        </p:spPr>
        <p:txBody>
          <a:bodyPr/>
          <a:lstStyle/>
          <a:p>
            <a:r>
              <a:rPr lang="it-IT" sz="2200" dirty="0" smtClean="0"/>
              <a:t>I soggetti nella prima fase dello stato fisiologico alterato a causa dell’esercizio, ancora pienamente consapevoli degli effetti che l’esercizio aveva avuto su di loro, non segnalarono un livello di eccitazione sessuale superiore causato dalla visione del film rispetto al gruppo di controllo che non aveva svolto attività fisica</a:t>
            </a:r>
          </a:p>
          <a:p>
            <a:r>
              <a:rPr lang="it-IT" sz="2200" dirty="0" smtClean="0"/>
              <a:t>Neanche i soggetti che erano nella terza fase, ormai non più eccitati per l’esercizio fisico, mostravano valori significativamente diversi dal gruppo di controllo.</a:t>
            </a:r>
          </a:p>
          <a:p>
            <a:r>
              <a:rPr lang="it-IT" sz="2200" dirty="0" smtClean="0"/>
              <a:t>E sia il primo che il terzo gruppo avevano avuto un’impressione piuttosto negativa del film.</a:t>
            </a:r>
          </a:p>
          <a:p>
            <a:r>
              <a:rPr lang="it-IT" sz="2200" dirty="0" smtClean="0"/>
              <a:t>I partecipanti interpretavano in maniera corretta il proprio livello di eccitazione.</a:t>
            </a:r>
            <a:endParaRPr lang="it-IT" sz="2200" dirty="0"/>
          </a:p>
          <a:p>
            <a:endParaRPr lang="it-IT" sz="2400" dirty="0" smtClean="0"/>
          </a:p>
          <a:p>
            <a:endParaRPr lang="it-IT" dirty="0"/>
          </a:p>
        </p:txBody>
      </p:sp>
    </p:spTree>
    <p:extLst>
      <p:ext uri="{BB962C8B-B14F-4D97-AF65-F5344CB8AC3E}">
        <p14:creationId xmlns:p14="http://schemas.microsoft.com/office/powerpoint/2010/main" val="1665983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023" y="817583"/>
            <a:ext cx="6965245" cy="595193"/>
          </a:xfrm>
        </p:spPr>
        <p:txBody>
          <a:bodyPr>
            <a:normAutofit fontScale="90000"/>
          </a:bodyPr>
          <a:lstStyle/>
          <a:p>
            <a:r>
              <a:rPr lang="it-IT" b="1" dirty="0" smtClean="0"/>
              <a:t>Secondo gruppo</a:t>
            </a:r>
            <a:endParaRPr lang="it-IT" b="1" dirty="0"/>
          </a:p>
        </p:txBody>
      </p:sp>
      <p:sp>
        <p:nvSpPr>
          <p:cNvPr id="3" name="Segnaposto contenuto 2"/>
          <p:cNvSpPr>
            <a:spLocks noGrp="1"/>
          </p:cNvSpPr>
          <p:nvPr>
            <p:ph sz="quarter" idx="4294967295"/>
          </p:nvPr>
        </p:nvSpPr>
        <p:spPr>
          <a:xfrm>
            <a:off x="899592" y="1916832"/>
            <a:ext cx="7488832" cy="4248472"/>
          </a:xfrm>
          <a:prstGeom prst="rect">
            <a:avLst/>
          </a:prstGeom>
        </p:spPr>
        <p:txBody>
          <a:bodyPr>
            <a:normAutofit fontScale="85000" lnSpcReduction="10000"/>
          </a:bodyPr>
          <a:lstStyle/>
          <a:p>
            <a:r>
              <a:rPr lang="it-IT" sz="2400" dirty="0" smtClean="0"/>
              <a:t>I soggetti di questo gruppo si erano resi perfettamente conto di essere in uno stato di eccitazione fisiologica durante la visione del film; e sebbene ciò dipendesse dagli effetti ancora presenti dell’esercizio fisico svolto, loro pensavano che l’effetto della cyclette fosse ormai terminato e perciò attribuivano erroneamente la propria eccitazione alla visione del film.</a:t>
            </a:r>
          </a:p>
          <a:p>
            <a:pPr marL="0" indent="0">
              <a:buNone/>
            </a:pPr>
            <a:endParaRPr lang="it-IT" sz="2400" dirty="0" smtClean="0"/>
          </a:p>
          <a:p>
            <a:r>
              <a:rPr lang="it-IT" sz="2400" dirty="0" smtClean="0"/>
              <a:t>Questo gruppo disse di aver apprezzato il film in misura significativamente maggiore rispetto agli altri due gruppi.</a:t>
            </a:r>
          </a:p>
          <a:p>
            <a:endParaRPr lang="it-IT" sz="2400" dirty="0"/>
          </a:p>
          <a:p>
            <a:r>
              <a:rPr lang="it-IT" sz="2400" dirty="0" smtClean="0"/>
              <a:t>Siccome l’effetto duraturo dell’esercizio non faceva più parte della loro esperienza consapevole, anche se in realtà permaneva ancora nel corpo, collegavano le proprie sensazioni inconsce a ciò di cui in quel momento erano coscienti: il film</a:t>
            </a:r>
            <a:endParaRPr lang="it-IT" sz="2400" dirty="0"/>
          </a:p>
        </p:txBody>
      </p:sp>
    </p:spTree>
    <p:extLst>
      <p:ext uri="{BB962C8B-B14F-4D97-AF65-F5344CB8AC3E}">
        <p14:creationId xmlns:p14="http://schemas.microsoft.com/office/powerpoint/2010/main" val="597487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95023" y="817583"/>
            <a:ext cx="6965245" cy="955234"/>
          </a:xfrm>
        </p:spPr>
        <p:txBody>
          <a:bodyPr>
            <a:normAutofit/>
          </a:bodyPr>
          <a:lstStyle/>
          <a:p>
            <a:r>
              <a:rPr lang="it-IT" sz="3600" b="1" dirty="0" smtClean="0"/>
              <a:t>Cantor, </a:t>
            </a:r>
            <a:r>
              <a:rPr lang="it-IT" sz="3600" b="1" dirty="0" err="1" smtClean="0"/>
              <a:t>Zillmann</a:t>
            </a:r>
            <a:r>
              <a:rPr lang="it-IT" sz="3600" b="1" dirty="0" smtClean="0"/>
              <a:t>, Bryant</a:t>
            </a:r>
            <a:endParaRPr lang="it-IT" sz="3600" b="1" dirty="0"/>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776309" y="2671871"/>
            <a:ext cx="3522249" cy="234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testo 4"/>
          <p:cNvSpPr>
            <a:spLocks noGrp="1"/>
          </p:cNvSpPr>
          <p:nvPr>
            <p:ph sz="quarter" idx="14"/>
          </p:nvPr>
        </p:nvSpPr>
        <p:spPr>
          <a:xfrm>
            <a:off x="4663440" y="2119312"/>
            <a:ext cx="3724984" cy="3973983"/>
          </a:xfrm>
        </p:spPr>
        <p:txBody>
          <a:bodyPr>
            <a:normAutofit fontScale="92500"/>
          </a:bodyPr>
          <a:lstStyle/>
          <a:p>
            <a:r>
              <a:rPr lang="it-IT" sz="2400" b="1" dirty="0" smtClean="0"/>
              <a:t>«Trasferimento di eccitazione»</a:t>
            </a:r>
          </a:p>
          <a:p>
            <a:endParaRPr lang="it-IT" sz="2400" b="1" dirty="0" smtClean="0"/>
          </a:p>
          <a:p>
            <a:r>
              <a:rPr lang="it-IT" sz="2400" dirty="0" smtClean="0"/>
              <a:t>Ha dimostrato che l’eccitazione fisiologica provocata da un’esperienza (l’esercizio fisico, ma anche uno scontro spaventoso o violento) può essere scambiata per l’effetto di un’esperienza precedente</a:t>
            </a:r>
            <a:endParaRPr lang="it-IT" sz="2400" dirty="0"/>
          </a:p>
        </p:txBody>
      </p:sp>
    </p:spTree>
    <p:extLst>
      <p:ext uri="{BB962C8B-B14F-4D97-AF65-F5344CB8AC3E}">
        <p14:creationId xmlns:p14="http://schemas.microsoft.com/office/powerpoint/2010/main" val="3705467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tina da disegno">
  <a:themeElements>
    <a:clrScheme name="Puntina da disegno">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tina da disegno">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tina da disegno">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1426</TotalTime>
  <Words>1397</Words>
  <Application>Microsoft Office PowerPoint</Application>
  <PresentationFormat>Presentazione su schermo (4:3)</PresentationFormat>
  <Paragraphs>129</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Puntina da disegno</vt:lpstr>
      <vt:lpstr>Laboratorio di relazione terapeutica</vt:lpstr>
      <vt:lpstr>La complessità della cura</vt:lpstr>
      <vt:lpstr>Presentazione standard di PowerPoint</vt:lpstr>
      <vt:lpstr>Zillmann e coll. 1975</vt:lpstr>
      <vt:lpstr>Chi avrebbe subito maggior influenza?</vt:lpstr>
      <vt:lpstr>Chi avrebbe subito maggior influenza?</vt:lpstr>
      <vt:lpstr>Primo e terzo gruppo</vt:lpstr>
      <vt:lpstr>Secondo gruppo</vt:lpstr>
      <vt:lpstr>Cantor, Zillmann, Bryant</vt:lpstr>
      <vt:lpstr>Rabbia e aggressività</vt:lpstr>
      <vt:lpstr>Rabbia e aggressività dei partecipanti «insegnanti»</vt:lpstr>
      <vt:lpstr>errori di attribuzione</vt:lpstr>
      <vt:lpstr>Il meteo</vt:lpstr>
      <vt:lpstr>Il meteo</vt:lpstr>
      <vt:lpstr>Presentazione standard di PowerPoint</vt:lpstr>
      <vt:lpstr>Presentazione standard di PowerPoint</vt:lpstr>
      <vt:lpstr>Mindfulness</vt:lpstr>
      <vt:lpstr>3 minuti di consapevolezza</vt:lpstr>
      <vt:lpstr>Presentazione standard di PowerPoint</vt:lpstr>
      <vt:lpstr>Postura e consapevolezza</vt:lpstr>
      <vt:lpstr>Postura e consapevolezza</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 relazione terapeutica</dc:title>
  <dc:creator>Fisiot 52</dc:creator>
  <cp:lastModifiedBy>Fisiot24</cp:lastModifiedBy>
  <cp:revision>107</cp:revision>
  <cp:lastPrinted>2018-05-07T06:49:44Z</cp:lastPrinted>
  <dcterms:created xsi:type="dcterms:W3CDTF">2017-01-09T12:45:30Z</dcterms:created>
  <dcterms:modified xsi:type="dcterms:W3CDTF">2020-04-23T18:52:50Z</dcterms:modified>
</cp:coreProperties>
</file>