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483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5" r:id="rId24"/>
    <p:sldId id="512" r:id="rId2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34BB-6FAD-470E-8EB4-B5913A29248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90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5010D1-5CEF-4FCD-8E8A-18180A43FA9B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68A-DD03-4DD0-8E1E-764A1165AB1B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EB3-EB0C-435E-AB5D-12883464DDBF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B78-5DB4-4CD9-9017-351C0BF5999F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E87B-0966-4DB1-8B7B-6B3B4C71C991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E376-4ED3-4B0E-A5EE-1BBC4AB0E033}" type="datetime1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232A-F633-4E03-BF5A-9082BA386913}" type="datetime1">
              <a:rPr lang="it-IT" smtClean="0"/>
              <a:t>23/04/2020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1267-B0BE-4A25-9363-8C08C222E050}" type="datetime1">
              <a:rPr lang="it-IT" smtClean="0"/>
              <a:t>23/04/2020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B8FF-0D63-4FF8-BB91-60CDABBB45AB}" type="datetime1">
              <a:rPr lang="it-IT" smtClean="0"/>
              <a:t>23/04/2020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540E46-4A13-4435-A42A-C69CE0A7BF23}" type="datetime1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6605D38-222C-41E4-88D6-48E65F328B9D}" type="datetime1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7B341F-755E-4642-9CBE-3FEDDDAE6AAC}" type="datetime1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/>
              <a:t>Monticco</a:t>
            </a:r>
            <a:endParaRPr lang="it-IT" sz="2800" dirty="0"/>
          </a:p>
          <a:p>
            <a:r>
              <a:rPr lang="it-IT" sz="2800" dirty="0" smtClean="0"/>
              <a:t>7° audio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7" y="594047"/>
            <a:ext cx="6974589" cy="74672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Il protocollo </a:t>
            </a:r>
            <a:r>
              <a:rPr lang="it-IT" b="1" dirty="0" smtClean="0">
                <a:solidFill>
                  <a:schemeClr val="tx1"/>
                </a:solidFill>
              </a:rPr>
              <a:t>MBCT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171721" y="1497874"/>
            <a:ext cx="4080239" cy="5024845"/>
          </a:xfrm>
        </p:spPr>
        <p:txBody>
          <a:bodyPr>
            <a:normAutofit fontScale="77500" lnSpcReduction="20000"/>
          </a:bodyPr>
          <a:lstStyle/>
          <a:p>
            <a:pPr marL="627062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E’ stato elaborato anche un protocollo </a:t>
            </a:r>
            <a:r>
              <a:rPr lang="it-IT" dirty="0" err="1">
                <a:solidFill>
                  <a:schemeClr val="tx1"/>
                </a:solidFill>
              </a:rPr>
              <a:t>Mindfulness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Based</a:t>
            </a:r>
            <a:r>
              <a:rPr lang="it-IT" dirty="0">
                <a:solidFill>
                  <a:schemeClr val="tx1"/>
                </a:solidFill>
              </a:rPr>
              <a:t> Cognitive </a:t>
            </a:r>
            <a:r>
              <a:rPr lang="it-IT" dirty="0" err="1">
                <a:solidFill>
                  <a:schemeClr val="tx1"/>
                </a:solidFill>
              </a:rPr>
              <a:t>Therapy</a:t>
            </a:r>
            <a:r>
              <a:rPr lang="it-IT" dirty="0">
                <a:solidFill>
                  <a:schemeClr val="tx1"/>
                </a:solidFill>
              </a:rPr>
              <a:t> da Segal, Williams e </a:t>
            </a:r>
            <a:r>
              <a:rPr lang="it-IT" dirty="0" err="1">
                <a:solidFill>
                  <a:schemeClr val="tx1"/>
                </a:solidFill>
              </a:rPr>
              <a:t>Teasdale</a:t>
            </a:r>
            <a:r>
              <a:rPr lang="it-IT" dirty="0">
                <a:solidFill>
                  <a:schemeClr val="tx1"/>
                </a:solidFill>
              </a:rPr>
              <a:t> che coniuga la pratica e l’applicazione clinica della meditazione di consapevolezza con gli strumenti della terapia cognitiva per interrompere il ciclo della depressione. </a:t>
            </a:r>
          </a:p>
          <a:p>
            <a:pPr marL="284162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627062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Il protocollo MBCT, sottoposto a studi di efficacia, si è dimostrato valido nella prevenzione delle ricadute nella depressione in affiancamento ai tradizionali strumenti della farmacologia e della psicoterapia.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27983" y="1484784"/>
            <a:ext cx="2016225" cy="25922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9" y="3341300"/>
            <a:ext cx="1944216" cy="2896012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7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0688"/>
            <a:ext cx="3888432" cy="1634873"/>
          </a:xfrm>
          <a:prstGeom prst="rect">
            <a:avLst/>
          </a:prstGeom>
        </p:spPr>
      </p:pic>
      <p:pic>
        <p:nvPicPr>
          <p:cNvPr id="1026" name="Picture 2" descr="https://jamanetwork.com/data/Journals/JAMA/936050/jld160045f1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" y="2852936"/>
            <a:ext cx="7558071" cy="33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47664" y="2339588"/>
            <a:ext cx="618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JAMA</a:t>
            </a:r>
            <a:r>
              <a:rPr lang="it-IT" b="1" i="1" dirty="0"/>
              <a:t>. </a:t>
            </a:r>
            <a:r>
              <a:rPr lang="it-IT" b="1" dirty="0"/>
              <a:t>2017;317(6):642-644. doi:10.1001/jama.2016.17814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5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38019" y="980728"/>
            <a:ext cx="7268298" cy="482453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3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55576" y="3501008"/>
            <a:ext cx="7601216" cy="26433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7518122" cy="190121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2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78831" y="620688"/>
            <a:ext cx="4087085" cy="3257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22162"/>
            <a:ext cx="3748079" cy="308830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quarter" idx="13"/>
          </p:nvPr>
        </p:nvSpPr>
        <p:spPr>
          <a:xfrm>
            <a:off x="755576" y="669703"/>
            <a:ext cx="3743272" cy="561319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«</a:t>
            </a:r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to </a:t>
            </a:r>
            <a:r>
              <a:rPr lang="it-IT" dirty="0" err="1" smtClean="0"/>
              <a:t>everything</a:t>
            </a:r>
            <a:r>
              <a:rPr lang="it-IT" dirty="0" smtClean="0"/>
              <a:t> else. </a:t>
            </a:r>
          </a:p>
          <a:p>
            <a:r>
              <a:rPr lang="it-IT" dirty="0" smtClean="0"/>
              <a:t>Your </a:t>
            </a:r>
            <a:r>
              <a:rPr lang="it-IT" dirty="0" err="1" smtClean="0"/>
              <a:t>well-being</a:t>
            </a:r>
            <a:r>
              <a:rPr lang="it-IT" dirty="0" smtClean="0"/>
              <a:t> and the </a:t>
            </a:r>
            <a:r>
              <a:rPr lang="it-IT" dirty="0" err="1" smtClean="0"/>
              <a:t>well-being</a:t>
            </a:r>
            <a:r>
              <a:rPr lang="it-IT" dirty="0" smtClean="0"/>
              <a:t> of </a:t>
            </a:r>
            <a:r>
              <a:rPr lang="it-IT" dirty="0" err="1" smtClean="0"/>
              <a:t>your</a:t>
            </a:r>
            <a:r>
              <a:rPr lang="it-IT" dirty="0" smtClean="0"/>
              <a:t> family are </a:t>
            </a:r>
            <a:r>
              <a:rPr lang="it-IT" dirty="0" err="1" smtClean="0"/>
              <a:t>essential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 in </a:t>
            </a:r>
            <a:r>
              <a:rPr lang="it-IT" dirty="0" err="1" smtClean="0"/>
              <a:t>bringing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well-being</a:t>
            </a:r>
            <a:r>
              <a:rPr lang="it-IT" dirty="0" smtClean="0"/>
              <a:t> of </a:t>
            </a:r>
            <a:r>
              <a:rPr lang="it-IT" dirty="0" err="1" smtClean="0"/>
              <a:t>your</a:t>
            </a:r>
            <a:r>
              <a:rPr lang="it-IT" dirty="0" smtClean="0"/>
              <a:t> business or of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work. </a:t>
            </a:r>
          </a:p>
          <a:p>
            <a:endParaRPr lang="it-IT" dirty="0"/>
          </a:p>
          <a:p>
            <a:r>
              <a:rPr lang="it-IT" dirty="0" err="1" smtClean="0"/>
              <a:t>Finding</a:t>
            </a:r>
            <a:r>
              <a:rPr lang="it-IT" dirty="0" smtClean="0"/>
              <a:t> ways to </a:t>
            </a:r>
            <a:r>
              <a:rPr lang="it-IT" dirty="0" err="1" smtClean="0"/>
              <a:t>protect</a:t>
            </a:r>
            <a:r>
              <a:rPr lang="it-IT" dirty="0" smtClean="0"/>
              <a:t> </a:t>
            </a:r>
            <a:r>
              <a:rPr lang="it-IT" dirty="0" err="1" smtClean="0"/>
              <a:t>yourself</a:t>
            </a:r>
            <a:r>
              <a:rPr lang="it-IT" dirty="0" smtClean="0"/>
              <a:t> and </a:t>
            </a:r>
            <a:r>
              <a:rPr lang="it-IT" dirty="0" err="1" smtClean="0"/>
              <a:t>promote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well-being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investement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make</a:t>
            </a:r>
            <a:r>
              <a:rPr lang="it-IT" dirty="0" smtClean="0"/>
              <a:t>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impact on </a:t>
            </a:r>
            <a:r>
              <a:rPr lang="it-IT" dirty="0" err="1" smtClean="0"/>
              <a:t>your</a:t>
            </a:r>
            <a:r>
              <a:rPr lang="it-IT" dirty="0" smtClean="0"/>
              <a:t> family and work </a:t>
            </a:r>
            <a:r>
              <a:rPr lang="it-IT" dirty="0" err="1" smtClean="0"/>
              <a:t>environment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first of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in an </a:t>
            </a:r>
            <a:r>
              <a:rPr lang="it-IT" dirty="0" err="1" smtClean="0"/>
              <a:t>improvement</a:t>
            </a:r>
            <a:r>
              <a:rPr lang="it-IT" dirty="0" smtClean="0"/>
              <a:t> in the </a:t>
            </a:r>
            <a:r>
              <a:rPr lang="it-IT" dirty="0" err="1" smtClean="0"/>
              <a:t>quality</a:t>
            </a:r>
            <a:r>
              <a:rPr lang="it-IT" dirty="0" smtClean="0"/>
              <a:t> of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life.</a:t>
            </a:r>
          </a:p>
          <a:p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foundation</a:t>
            </a:r>
            <a:r>
              <a:rPr lang="it-IT" dirty="0" smtClean="0"/>
              <a:t> of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investment</a:t>
            </a:r>
            <a:r>
              <a:rPr lang="it-IT" dirty="0" smtClean="0"/>
              <a:t>, the </a:t>
            </a:r>
            <a:r>
              <a:rPr lang="it-IT" dirty="0" err="1" smtClean="0"/>
              <a:t>key</a:t>
            </a:r>
            <a:r>
              <a:rPr lang="it-IT" dirty="0" smtClean="0"/>
              <a:t> to </a:t>
            </a:r>
            <a:r>
              <a:rPr lang="it-IT" dirty="0" err="1" smtClean="0"/>
              <a:t>transforming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 life,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mindfulness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r>
              <a:rPr lang="it-IT" dirty="0" err="1" smtClean="0"/>
              <a:t>Mindfulness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energy</a:t>
            </a:r>
            <a:r>
              <a:rPr lang="it-IT" dirty="0" smtClean="0"/>
              <a:t> of </a:t>
            </a:r>
            <a:r>
              <a:rPr lang="it-IT" dirty="0" err="1" smtClean="0"/>
              <a:t>attention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capacity</a:t>
            </a:r>
            <a:r>
              <a:rPr lang="it-IT" dirty="0" smtClean="0"/>
              <a:t> in </a:t>
            </a:r>
            <a:r>
              <a:rPr lang="it-IT" dirty="0" err="1" smtClean="0"/>
              <a:t>each</a:t>
            </a:r>
            <a:r>
              <a:rPr lang="it-IT" dirty="0" smtClean="0"/>
              <a:t> of </a:t>
            </a:r>
            <a:r>
              <a:rPr lang="it-IT" dirty="0" err="1" smtClean="0"/>
              <a:t>us</a:t>
            </a:r>
            <a:r>
              <a:rPr lang="it-IT" dirty="0" smtClean="0"/>
              <a:t> to be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hundred</a:t>
            </a:r>
            <a:r>
              <a:rPr lang="it-IT" dirty="0" smtClean="0"/>
              <a:t> </a:t>
            </a:r>
            <a:r>
              <a:rPr lang="it-IT" dirty="0" err="1" smtClean="0"/>
              <a:t>percent</a:t>
            </a:r>
            <a:r>
              <a:rPr lang="it-IT" dirty="0" smtClean="0"/>
              <a:t> to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happening </a:t>
            </a:r>
            <a:r>
              <a:rPr lang="it-IT" dirty="0" err="1" smtClean="0"/>
              <a:t>within</a:t>
            </a:r>
            <a:r>
              <a:rPr lang="it-IT" dirty="0" smtClean="0"/>
              <a:t> and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miracle</a:t>
            </a:r>
            <a:r>
              <a:rPr lang="it-IT" dirty="0" smtClean="0"/>
              <a:t> </a:t>
            </a:r>
            <a:r>
              <a:rPr lang="it-IT" dirty="0" err="1" smtClean="0"/>
              <a:t>tha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to </a:t>
            </a: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alive</a:t>
            </a:r>
            <a:r>
              <a:rPr lang="it-IT" dirty="0" smtClean="0"/>
              <a:t> in </a:t>
            </a:r>
            <a:r>
              <a:rPr lang="it-IT" dirty="0" err="1" smtClean="0"/>
              <a:t>each</a:t>
            </a:r>
            <a:r>
              <a:rPr lang="it-IT" dirty="0" smtClean="0"/>
              <a:t> moment.»</a:t>
            </a:r>
          </a:p>
          <a:p>
            <a:endParaRPr lang="it-IT" dirty="0" smtClean="0"/>
          </a:p>
          <a:p>
            <a:r>
              <a:rPr lang="it-IT" dirty="0" smtClean="0"/>
              <a:t>The Art of </a:t>
            </a:r>
            <a:r>
              <a:rPr lang="it-IT" dirty="0" err="1" smtClean="0"/>
              <a:t>Mindfulness</a:t>
            </a:r>
            <a:r>
              <a:rPr lang="it-IT" dirty="0" smtClean="0"/>
              <a:t>, </a:t>
            </a:r>
            <a:r>
              <a:rPr lang="it-IT" dirty="0" err="1" smtClean="0"/>
              <a:t>Thich</a:t>
            </a:r>
            <a:r>
              <a:rPr lang="it-IT" dirty="0" smtClean="0"/>
              <a:t> </a:t>
            </a:r>
            <a:r>
              <a:rPr lang="it-IT" dirty="0" err="1" smtClean="0"/>
              <a:t>Nhat</a:t>
            </a:r>
            <a:r>
              <a:rPr lang="it-IT" dirty="0" smtClean="0"/>
              <a:t> </a:t>
            </a:r>
            <a:r>
              <a:rPr lang="it-IT" dirty="0" err="1" smtClean="0"/>
              <a:t>Hanh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106636" cy="30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8" y="3284984"/>
            <a:ext cx="2346486" cy="299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quarter" idx="13"/>
          </p:nvPr>
        </p:nvSpPr>
        <p:spPr>
          <a:xfrm>
            <a:off x="755576" y="692697"/>
            <a:ext cx="4464496" cy="55804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1400" dirty="0"/>
              <a:t>«Tutto è collegato a tutto il resto.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Il tuo benessere e il benessere della tua famiglia sono elementi essenziali per raggiungere il benessere </a:t>
            </a:r>
            <a:r>
              <a:rPr lang="it-IT" sz="1400" dirty="0" smtClean="0"/>
              <a:t>della tua azienda </a:t>
            </a:r>
            <a:r>
              <a:rPr lang="it-IT" sz="1400" dirty="0"/>
              <a:t>o di qualsiasi organizzazione in cui lavori.</a:t>
            </a:r>
          </a:p>
          <a:p>
            <a:r>
              <a:rPr lang="it-IT" sz="1400" dirty="0"/>
              <a:t> </a:t>
            </a:r>
          </a:p>
          <a:p>
            <a:r>
              <a:rPr lang="it-IT" sz="1400" dirty="0"/>
              <a:t>Trovare modi per proteggersi e promuovere il proprio benessere è l'investimento più </a:t>
            </a:r>
            <a:r>
              <a:rPr lang="it-IT" sz="1400" dirty="0" smtClean="0"/>
              <a:t>basilare </a:t>
            </a:r>
            <a:r>
              <a:rPr lang="it-IT" sz="1400" dirty="0"/>
              <a:t>che si possa fare. Ciò avrà un impatto sulla tua famiglia e sul tuo ambiente di lavoro, ma prima di tutto si tradurrà in un miglioramento della qualità della tua vita.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La base del tuo investimento, la chiave per trasformare la tua vita professionale, è la consapevolezza.</a:t>
            </a:r>
          </a:p>
          <a:p>
            <a:endParaRPr lang="it-IT" sz="1400" dirty="0"/>
          </a:p>
          <a:p>
            <a:r>
              <a:rPr lang="it-IT" sz="1400" dirty="0"/>
              <a:t>La consapevolezza è l'energia dell'attenzione. È la capacità in ognuno di noi di essere presente al cento per cento a ciò che sta accadendo dentro e intorno a noi. È il miracolo che ci permette di diventare pienamente vivi in ogni momento. »</a:t>
            </a:r>
          </a:p>
          <a:p>
            <a:endParaRPr lang="it-IT" sz="1400" dirty="0"/>
          </a:p>
          <a:p>
            <a:r>
              <a:rPr lang="it-IT" sz="1400" dirty="0"/>
              <a:t>The Art of </a:t>
            </a:r>
            <a:r>
              <a:rPr lang="it-IT" sz="1400" dirty="0" err="1"/>
              <a:t>Mindfulness</a:t>
            </a:r>
            <a:r>
              <a:rPr lang="it-IT" sz="1400" dirty="0"/>
              <a:t>, </a:t>
            </a:r>
            <a:r>
              <a:rPr lang="it-IT" sz="1400" dirty="0" err="1"/>
              <a:t>Thich</a:t>
            </a:r>
            <a:r>
              <a:rPr lang="it-IT" sz="1400" dirty="0"/>
              <a:t> </a:t>
            </a:r>
            <a:r>
              <a:rPr lang="it-IT" sz="1400" dirty="0" err="1"/>
              <a:t>Nhat</a:t>
            </a:r>
            <a:r>
              <a:rPr lang="it-IT" sz="1400" dirty="0"/>
              <a:t> </a:t>
            </a:r>
            <a:r>
              <a:rPr lang="it-IT" sz="1400" dirty="0" err="1" smtClean="0"/>
              <a:t>Hanh</a:t>
            </a:r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10" y="793121"/>
            <a:ext cx="18582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37" y="3356992"/>
            <a:ext cx="2187091" cy="291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1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 rot="-60000">
            <a:off x="1061704" y="2519341"/>
            <a:ext cx="3048891" cy="2100400"/>
          </a:xfrm>
        </p:spPr>
        <p:txBody>
          <a:bodyPr>
            <a:normAutofit/>
          </a:bodyPr>
          <a:lstStyle/>
          <a:p>
            <a:r>
              <a:rPr lang="it-IT" sz="2400" i="1" dirty="0" smtClean="0"/>
              <a:t>Sono in grado di essere veramente qui e ora?</a:t>
            </a:r>
            <a:endParaRPr lang="it-IT" sz="2400" i="1" dirty="0"/>
          </a:p>
        </p:txBody>
      </p:sp>
      <p:pic>
        <p:nvPicPr>
          <p:cNvPr id="1026" name="Picture 2" descr="C:\Users\Fisiot 52\AppData\Local\Microsoft\Windows\Temporary Internet Files\Content.IE5\3VWDB5CX\Zen.w7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169206"/>
            <a:ext cx="3021013" cy="25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1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Esercizio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b="1" i="1" dirty="0" smtClean="0"/>
              <a:t>stabilizzare la mente</a:t>
            </a:r>
            <a:endParaRPr lang="it-IT" b="1" i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63040" y="2636912"/>
            <a:ext cx="6196405" cy="32403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Seduto comodamente, ad </a:t>
            </a:r>
            <a:r>
              <a:rPr lang="it-IT" dirty="0"/>
              <a:t>occhi aperti o chiusi, come t</a:t>
            </a:r>
            <a:r>
              <a:rPr lang="it-IT" dirty="0" smtClean="0"/>
              <a:t>i </a:t>
            </a:r>
            <a:r>
              <a:rPr lang="it-IT" dirty="0"/>
              <a:t>sembra di essere più concentrato/a, prova a portare la tua attenzione sul respiro</a:t>
            </a:r>
          </a:p>
          <a:p>
            <a:endParaRPr lang="it-IT" dirty="0"/>
          </a:p>
          <a:p>
            <a:r>
              <a:rPr lang="it-IT" dirty="0" smtClean="0"/>
              <a:t>Inizialmente senza modificarlo</a:t>
            </a:r>
          </a:p>
          <a:p>
            <a:endParaRPr lang="it-IT" dirty="0"/>
          </a:p>
          <a:p>
            <a:r>
              <a:rPr lang="it-IT" dirty="0" smtClean="0"/>
              <a:t>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siot 52\AppData\Local\Microsoft\Windows\Temporary Internet Files\Content.IE5\B26UQH49\respiracion-consciente-beneficios-de-la-respiracion-salud[1]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0" y="744498"/>
            <a:ext cx="4064084" cy="54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5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-60000">
            <a:off x="1056107" y="836226"/>
            <a:ext cx="3063240" cy="937218"/>
          </a:xfrm>
        </p:spPr>
        <p:txBody>
          <a:bodyPr>
            <a:normAutofit/>
          </a:bodyPr>
          <a:lstStyle/>
          <a:p>
            <a:r>
              <a:rPr lang="it-IT" sz="3600" b="1" dirty="0" err="1" smtClean="0"/>
              <a:t>Mindfulness</a:t>
            </a:r>
            <a:endParaRPr lang="it-IT" sz="3600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4294967295"/>
          </p:nvPr>
        </p:nvSpPr>
        <p:spPr>
          <a:xfrm>
            <a:off x="971600" y="2060848"/>
            <a:ext cx="3312368" cy="4085207"/>
          </a:xfrm>
          <a:prstGeom prst="rect">
            <a:avLst/>
          </a:prstGeom>
        </p:spPr>
        <p:txBody>
          <a:bodyPr/>
          <a:lstStyle/>
          <a:p>
            <a:r>
              <a:rPr lang="it-IT" sz="2400" b="1" i="1" dirty="0" smtClean="0"/>
              <a:t>Prestare attenzione</a:t>
            </a:r>
          </a:p>
          <a:p>
            <a:endParaRPr lang="it-IT" sz="2400" b="1" i="1" dirty="0"/>
          </a:p>
          <a:p>
            <a:r>
              <a:rPr lang="it-IT" sz="2400" b="1" i="1" dirty="0" smtClean="0"/>
              <a:t>Con intenzione</a:t>
            </a:r>
          </a:p>
          <a:p>
            <a:endParaRPr lang="it-IT" sz="2400" b="1" i="1" dirty="0"/>
          </a:p>
          <a:p>
            <a:r>
              <a:rPr lang="it-IT" sz="2400" b="1" i="1" dirty="0" smtClean="0"/>
              <a:t>Al momento presente</a:t>
            </a:r>
          </a:p>
          <a:p>
            <a:endParaRPr lang="it-IT" sz="2400" b="1" i="1" dirty="0"/>
          </a:p>
          <a:p>
            <a:r>
              <a:rPr lang="it-IT" sz="2400" b="1" i="1" dirty="0" smtClean="0"/>
              <a:t>In modo non giudicante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r="24120"/>
          <a:stretch>
            <a:fillRect/>
          </a:stretch>
        </p:blipFill>
        <p:spPr bwMode="auto">
          <a:xfrm rot="60000">
            <a:off x="4897046" y="1208260"/>
            <a:ext cx="3028668" cy="47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489654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Semplicemente respirare, semplicemente stare attento al movimento del respiro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Spesso succede però che siamo rapiti dalle narrazioni della mente: dovrei fare… mi ricordo che….e in un momento non siamo più lì ad osservare il respiro, ma dentro alla nostra storia…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Prova a lasciare che questi pensieri vadano e vengano come nuvole nel cielo, senza soffermarti sui pensieri, ma riportando con dolcezza la tua mente al respiro, al movimento dell’addome in inspirazione ed espirazione </a:t>
            </a:r>
            <a:r>
              <a:rPr lang="it-IT" dirty="0" err="1" smtClean="0"/>
              <a:t>ecc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196752"/>
            <a:ext cx="684076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>Possiamo tentare anche di respirare un po’ più profondamente rispetto al solito, tentare di estendere leggermente quella pausa che c’è tra inspirazione ed espirazione e viceversa</a:t>
            </a:r>
          </a:p>
          <a:p>
            <a:endParaRPr lang="it-IT" dirty="0" smtClean="0"/>
          </a:p>
          <a:p>
            <a:r>
              <a:rPr lang="it-IT" dirty="0" smtClean="0"/>
              <a:t>Poi con gentilezza rilasciare il respiro senza forzare nulla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Ripeto possiamo fare questo ad occhi chiusi o aperti, senza fissare nulla in particolare, ma lasciando che lo sguardo si riposi naturalmente.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0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Analizza l’esperienza </a:t>
            </a:r>
            <a:br>
              <a:rPr lang="it-IT" dirty="0" smtClean="0"/>
            </a:br>
            <a:r>
              <a:rPr lang="it-IT" dirty="0" smtClean="0"/>
              <a:t>per iscritto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263272"/>
            <a:ext cx="7200800" cy="3758016"/>
          </a:xfrm>
        </p:spPr>
        <p:txBody>
          <a:bodyPr/>
          <a:lstStyle/>
          <a:p>
            <a:r>
              <a:rPr lang="it-IT" dirty="0" smtClean="0"/>
              <a:t>Era facile per te restare focalizzato sul respiro? </a:t>
            </a:r>
          </a:p>
          <a:p>
            <a:r>
              <a:rPr lang="it-IT" dirty="0" smtClean="0"/>
              <a:t>Cosa ti aiutava a mantenere l’attenzione?</a:t>
            </a:r>
          </a:p>
          <a:p>
            <a:r>
              <a:rPr lang="it-IT" dirty="0" smtClean="0"/>
              <a:t>Quando ti accorgevi di esserti «perso/a nei pensieri», con quale atteggiamento tornavi al respiro?</a:t>
            </a:r>
          </a:p>
          <a:p>
            <a:r>
              <a:rPr lang="it-IT" dirty="0" smtClean="0"/>
              <a:t>Quando ti «perdevi»: dove andavi? Pensieri ricorrenti? Attuali preoccupazioni? Emozioni ricorrenti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1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Riprendendo la traduzione </a:t>
            </a:r>
            <a:br>
              <a:rPr lang="it-IT" dirty="0" smtClean="0"/>
            </a:br>
            <a:r>
              <a:rPr lang="it-IT" dirty="0" smtClean="0"/>
              <a:t>di mindfulness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331640" y="2367093"/>
            <a:ext cx="6480720" cy="3510179"/>
          </a:xfrm>
          <a:prstGeom prst="rect">
            <a:avLst/>
          </a:prstGeom>
        </p:spPr>
        <p:txBody>
          <a:bodyPr/>
          <a:lstStyle/>
          <a:p>
            <a:r>
              <a:rPr lang="it-IT" sz="2400" b="1" i="1" dirty="0"/>
              <a:t>Consapevolezza, prestare attenzione</a:t>
            </a:r>
            <a:r>
              <a:rPr lang="it-IT" sz="2400" dirty="0"/>
              <a:t>, </a:t>
            </a:r>
            <a:r>
              <a:rPr lang="it-IT" sz="2400" cap="none" dirty="0"/>
              <a:t>ma in un modo particolare: </a:t>
            </a:r>
            <a:endParaRPr lang="it-IT" sz="2400" cap="none" dirty="0" smtClean="0"/>
          </a:p>
          <a:p>
            <a:pPr marL="0" indent="0">
              <a:buNone/>
            </a:pPr>
            <a:endParaRPr lang="it-IT" sz="2400" cap="none" dirty="0"/>
          </a:p>
          <a:p>
            <a:pPr lvl="1"/>
            <a:r>
              <a:rPr lang="it-IT" sz="2400" i="1" cap="none" dirty="0"/>
              <a:t>con </a:t>
            </a:r>
            <a:r>
              <a:rPr lang="it-IT" sz="2400" i="1" cap="none" dirty="0" smtClean="0"/>
              <a:t>intenzione</a:t>
            </a:r>
            <a:endParaRPr lang="it-IT" sz="2400" i="1" cap="none" dirty="0"/>
          </a:p>
          <a:p>
            <a:pPr lvl="1"/>
            <a:r>
              <a:rPr lang="it-IT" sz="2400" i="1" cap="none" dirty="0"/>
              <a:t>al momento presente</a:t>
            </a:r>
          </a:p>
          <a:p>
            <a:pPr lvl="1"/>
            <a:r>
              <a:rPr lang="it-IT" sz="2400" i="1" cap="none" dirty="0"/>
              <a:t>in modo non giudicante</a:t>
            </a:r>
            <a:endParaRPr lang="it-IT" sz="2400" b="1" i="1" cap="none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027242"/>
          </a:xfrm>
        </p:spPr>
        <p:txBody>
          <a:bodyPr/>
          <a:lstStyle/>
          <a:p>
            <a:r>
              <a:rPr lang="it-IT" dirty="0" smtClean="0"/>
              <a:t>«Obiettivo» del corso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3168352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«Il nostro scopo è quello di essere pienamente presenti con i nostri pazienti: aperti, autentici, consapevoli, compassionevoli, rispettosi e in contatto con i nostri stessi valori.»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204" y="2060848"/>
            <a:ext cx="3816423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3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Che cos'è la mindfulness?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27584" y="1988840"/>
            <a:ext cx="7416824" cy="4247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b="1" dirty="0"/>
              <a:t>Mindfulness</a:t>
            </a:r>
            <a:r>
              <a:rPr lang="it-IT" dirty="0"/>
              <a:t> </a:t>
            </a:r>
            <a:r>
              <a:rPr lang="it-IT" cap="none" dirty="0" smtClean="0"/>
              <a:t>è un concetto antico, che ritroviamo in una vasta gamma di tradizioni spirituali e religiose, tra cui il buddismo, il taoismo, l’induismo ecc.</a:t>
            </a:r>
          </a:p>
          <a:p>
            <a:pPr marL="0" indent="0">
              <a:buNone/>
            </a:pPr>
            <a:endParaRPr lang="it-IT" cap="none" dirty="0" smtClean="0"/>
          </a:p>
          <a:p>
            <a:r>
              <a:rPr lang="it-IT" cap="none" dirty="0" smtClean="0"/>
              <a:t>In particolare, facendo riferimento al buddismo, </a:t>
            </a:r>
            <a:r>
              <a:rPr lang="it-IT" b="1" i="1" u="sng" cap="none" dirty="0" smtClean="0"/>
              <a:t>mindfulness è la traduzione di "sati" </a:t>
            </a:r>
            <a:r>
              <a:rPr lang="it-IT" cap="none" dirty="0" smtClean="0"/>
              <a:t>che in lingua pali, il linguaggio utilizzato dal </a:t>
            </a:r>
            <a:r>
              <a:rPr lang="it-IT" cap="none" dirty="0" err="1"/>
              <a:t>b</a:t>
            </a:r>
            <a:r>
              <a:rPr lang="it-IT" cap="none" dirty="0" err="1" smtClean="0"/>
              <a:t>uddha</a:t>
            </a:r>
            <a:r>
              <a:rPr lang="it-IT" cap="none" dirty="0" smtClean="0"/>
              <a:t> storico (Buddha </a:t>
            </a:r>
            <a:r>
              <a:rPr lang="it-IT" cap="none" dirty="0" err="1" smtClean="0"/>
              <a:t>Śākyamuni</a:t>
            </a:r>
            <a:r>
              <a:rPr lang="it-IT" cap="none" dirty="0" smtClean="0"/>
              <a:t>) per i suoi insegnamenti, significa essenzialmente </a:t>
            </a:r>
            <a:r>
              <a:rPr lang="it-IT" b="1" i="1" cap="none" dirty="0" smtClean="0"/>
              <a:t>consapevolezza, attenzione: «attenzione consapevole» o «attenzione nuda».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8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/>
              <a:t>Qui e ora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99592" y="2420888"/>
            <a:ext cx="7344816" cy="35451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it-IT" dirty="0"/>
              <a:t>Mindfulness </a:t>
            </a:r>
            <a:r>
              <a:rPr lang="it-IT" cap="none" dirty="0" smtClean="0"/>
              <a:t>è quindi una modalità di prestare attenzione, momento per momento, nel qui e ora,  in modo intenzionale e non giudicante. </a:t>
            </a:r>
          </a:p>
          <a:p>
            <a:pPr marL="0" indent="0">
              <a:buNone/>
            </a:pPr>
            <a:endParaRPr lang="it-IT" cap="none" dirty="0" smtClean="0"/>
          </a:p>
          <a:p>
            <a:r>
              <a:rPr lang="it-IT" dirty="0"/>
              <a:t>«</a:t>
            </a:r>
            <a:r>
              <a:rPr lang="it-IT" dirty="0" err="1"/>
              <a:t>Mindfulness</a:t>
            </a:r>
            <a:r>
              <a:rPr lang="it-IT" dirty="0"/>
              <a:t> è l’energia dell’attenzione. E’ la capacità in ciascuno di noi di essere presente al 100% in ciò che sta accadendo dento e attorno a noi.» (</a:t>
            </a:r>
            <a:r>
              <a:rPr lang="it-IT" dirty="0" err="1"/>
              <a:t>Thich</a:t>
            </a:r>
            <a:r>
              <a:rPr lang="it-IT" dirty="0"/>
              <a:t> </a:t>
            </a:r>
            <a:r>
              <a:rPr lang="it-IT" dirty="0" err="1"/>
              <a:t>Nhat</a:t>
            </a:r>
            <a:r>
              <a:rPr lang="it-IT" dirty="0"/>
              <a:t> </a:t>
            </a:r>
            <a:r>
              <a:rPr lang="it-IT" dirty="0" err="1"/>
              <a:t>Hanh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i="1" cap="none" dirty="0" smtClean="0"/>
              <a:t>Sapere ciò che accade mentre accade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Jon</a:t>
            </a:r>
            <a:r>
              <a:rPr lang="it-IT" dirty="0" smtClean="0"/>
              <a:t> </a:t>
            </a:r>
            <a:r>
              <a:rPr lang="it-IT" dirty="0" err="1" smtClean="0"/>
              <a:t>kabat</a:t>
            </a:r>
            <a:r>
              <a:rPr lang="it-IT" dirty="0" smtClean="0"/>
              <a:t> </a:t>
            </a:r>
            <a:r>
              <a:rPr lang="it-IT" dirty="0" err="1" smtClean="0"/>
              <a:t>zinn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27583" y="1772816"/>
            <a:ext cx="7416825" cy="44633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t-IT" cap="none" dirty="0" err="1" smtClean="0"/>
              <a:t>Jon</a:t>
            </a:r>
            <a:r>
              <a:rPr lang="it-IT" cap="none" dirty="0" smtClean="0"/>
              <a:t> </a:t>
            </a:r>
            <a:r>
              <a:rPr lang="it-IT" cap="none" dirty="0" err="1" smtClean="0"/>
              <a:t>Kabat</a:t>
            </a:r>
            <a:r>
              <a:rPr lang="it-IT" cap="none" dirty="0" smtClean="0"/>
              <a:t> </a:t>
            </a:r>
            <a:r>
              <a:rPr lang="it-IT" cap="none" dirty="0" err="1" smtClean="0"/>
              <a:t>Zinn</a:t>
            </a:r>
            <a:r>
              <a:rPr lang="it-IT" cap="none" dirty="0" smtClean="0"/>
              <a:t>, biologo molecolare, v</a:t>
            </a:r>
            <a:r>
              <a:rPr lang="it-IT" dirty="0" smtClean="0"/>
              <a:t>erso </a:t>
            </a:r>
            <a:r>
              <a:rPr lang="it-IT" dirty="0"/>
              <a:t>la metà degli 1960, attratto dalle discipline orientali, inizia a praticare yoga e meditazione come percorso personale.  </a:t>
            </a:r>
            <a:r>
              <a:rPr lang="it-IT" dirty="0" smtClean="0"/>
              <a:t>Durante </a:t>
            </a:r>
            <a:r>
              <a:rPr lang="it-IT" dirty="0"/>
              <a:t>gli ultimi giorni di un ritiro silenzioso di meditazione, a </a:t>
            </a:r>
            <a:r>
              <a:rPr lang="it-IT" dirty="0" err="1"/>
              <a:t>Kabat-Zinn</a:t>
            </a:r>
            <a:r>
              <a:rPr lang="it-IT" dirty="0"/>
              <a:t> viene in mente che avrebbe potuto aiutare le persone a ridurre il dolore e lo stress creando un percorso strutturato, che univa la millenaria esperienza delle tecniche meditative con aspetti scientifici e </a:t>
            </a:r>
            <a:r>
              <a:rPr lang="it-IT" dirty="0" err="1" smtClean="0"/>
              <a:t>psico</a:t>
            </a:r>
            <a:r>
              <a:rPr lang="it-IT" dirty="0" smtClean="0"/>
              <a:t>-educazionali</a:t>
            </a:r>
            <a:r>
              <a:rPr lang="it-IT" dirty="0"/>
              <a:t>, proprio in ambito medico (</a:t>
            </a:r>
            <a:r>
              <a:rPr lang="it-IT" dirty="0" smtClean="0"/>
              <a:t>un’idea </a:t>
            </a:r>
            <a:r>
              <a:rPr lang="it-IT" dirty="0"/>
              <a:t>rivoluzionaria per quei tempi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1979, con il sostegno del primario di Medicina Interna del </a:t>
            </a:r>
            <a:r>
              <a:rPr lang="it-IT" dirty="0" err="1"/>
              <a:t>Medical</a:t>
            </a:r>
            <a:r>
              <a:rPr lang="it-IT" dirty="0"/>
              <a:t> Center dell’Università di Worcester (Boston – Massachusetts), fonda la prima Clinica per la riduzione dello stress basata sulla coltivazione della Consapevolezza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Programmi MBSR : </a:t>
            </a:r>
            <a:r>
              <a:rPr lang="it-IT" dirty="0" err="1" smtClean="0"/>
              <a:t>Mindfulness</a:t>
            </a:r>
            <a:r>
              <a:rPr lang="it-IT" dirty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Stress </a:t>
            </a:r>
            <a:r>
              <a:rPr lang="it-IT" dirty="0" err="1" smtClean="0"/>
              <a:t>Reduction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83607"/>
            <a:ext cx="7272808" cy="1596177"/>
          </a:xfrm>
        </p:spPr>
        <p:txBody>
          <a:bodyPr/>
          <a:lstStyle/>
          <a:p>
            <a:r>
              <a:rPr lang="it-IT" dirty="0" smtClean="0"/>
              <a:t>Non occorre essere buddisti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547664" y="2223800"/>
            <a:ext cx="6048672" cy="3869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200" cap="none" dirty="0" smtClean="0"/>
              <a:t>Benché l’origine della pratica mindfulness derivi dal pensiero buddista, non è necessario abbracciare la religione buddista per praticare lo sviluppo della consapevolezza.</a:t>
            </a:r>
          </a:p>
          <a:p>
            <a:pPr marL="0" indent="0">
              <a:buNone/>
            </a:pPr>
            <a:endParaRPr lang="it-IT" sz="2200" cap="none" dirty="0" smtClean="0"/>
          </a:p>
          <a:p>
            <a:r>
              <a:rPr lang="it-IT" sz="2200" dirty="0" smtClean="0"/>
              <a:t>E’ </a:t>
            </a:r>
            <a:r>
              <a:rPr lang="it-IT" sz="2200" cap="none" dirty="0" smtClean="0"/>
              <a:t>una forma di meditazione universalmente accessibile e non dipendente da alcun sistema di credenze</a:t>
            </a:r>
            <a:r>
              <a:rPr lang="it-IT" sz="2200" dirty="0"/>
              <a:t> </a:t>
            </a:r>
            <a:r>
              <a:rPr lang="it-IT" sz="2200" dirty="0" smtClean="0"/>
              <a:t>o</a:t>
            </a:r>
            <a:r>
              <a:rPr lang="it-IT" sz="2200" cap="none" dirty="0" smtClean="0"/>
              <a:t> ideologia.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700808"/>
            <a:ext cx="6840760" cy="4176464"/>
          </a:xfrm>
        </p:spPr>
        <p:txBody>
          <a:bodyPr>
            <a:normAutofit/>
          </a:bodyPr>
          <a:lstStyle/>
          <a:p>
            <a:r>
              <a:rPr lang="it-IT" dirty="0"/>
              <a:t>E’ raggiungere un'accettazione di sé attraverso una maggiore consapevolezza della propria esperienza che comprende: pensieri, emozioni, sensazioni, percezioni, </a:t>
            </a:r>
            <a:r>
              <a:rPr lang="it-IT" dirty="0" err="1" smtClean="0"/>
              <a:t>ecc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La padronanza dei propri contenuti mentali e degli stili abituali di pensiero (capacità di </a:t>
            </a:r>
            <a:r>
              <a:rPr lang="it-IT" i="1" dirty="0"/>
              <a:t>automonitoraggio e </a:t>
            </a:r>
            <a:r>
              <a:rPr lang="it-IT" i="1" dirty="0" err="1"/>
              <a:t>metacognizione</a:t>
            </a:r>
            <a:r>
              <a:rPr lang="it-IT" i="1" dirty="0"/>
              <a:t>) </a:t>
            </a:r>
            <a:r>
              <a:rPr lang="it-IT" dirty="0"/>
              <a:t>permette maggiori possibilità di esplorazione, espressione e cambiamento di tali contenuti.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4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9046" y="359231"/>
            <a:ext cx="8392886" cy="9296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/>
              <a:t/>
            </a:r>
            <a:br>
              <a:rPr lang="it-IT" sz="2800" b="1" dirty="0" smtClean="0"/>
            </a:b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4382589" cy="3910148"/>
          </a:xfrm>
        </p:spPr>
        <p:txBody>
          <a:bodyPr>
            <a:normAutofit lnSpcReduction="10000"/>
          </a:bodyPr>
          <a:lstStyle/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anxiety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eating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pain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chronic</a:t>
            </a:r>
            <a:r>
              <a:rPr lang="it-IT" sz="2800" dirty="0" smtClean="0"/>
              <a:t> </a:t>
            </a:r>
            <a:r>
              <a:rPr lang="it-IT" sz="2800" dirty="0" err="1" smtClean="0"/>
              <a:t>pain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cancer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burnout</a:t>
            </a:r>
            <a:endParaRPr lang="it-IT" sz="2800" dirty="0" smtClean="0"/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stress</a:t>
            </a:r>
          </a:p>
          <a:p>
            <a:r>
              <a:rPr lang="it-IT" sz="2800" dirty="0" err="1" smtClean="0"/>
              <a:t>Mindfulness</a:t>
            </a:r>
            <a:r>
              <a:rPr lang="it-IT" sz="2800" dirty="0" smtClean="0"/>
              <a:t> </a:t>
            </a:r>
            <a:r>
              <a:rPr lang="it-IT" sz="2800" dirty="0" err="1" smtClean="0"/>
              <a:t>fmri</a:t>
            </a:r>
            <a:endParaRPr lang="it-IT" sz="2800" dirty="0" smtClean="0"/>
          </a:p>
          <a:p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696344"/>
            <a:ext cx="2779629" cy="382532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43608" y="5097900"/>
            <a:ext cx="638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«</a:t>
            </a:r>
            <a:r>
              <a:rPr lang="it-IT" sz="2400" b="1" i="1" dirty="0" err="1"/>
              <a:t>Mindfulness</a:t>
            </a:r>
            <a:r>
              <a:rPr lang="it-IT" sz="2400" b="1" i="1" dirty="0"/>
              <a:t> and </a:t>
            </a:r>
            <a:r>
              <a:rPr lang="it-IT" sz="2400" b="1" i="1" dirty="0" err="1"/>
              <a:t>chronic</a:t>
            </a:r>
            <a:r>
              <a:rPr lang="it-IT" sz="2400" b="1" i="1" dirty="0"/>
              <a:t> </a:t>
            </a:r>
            <a:r>
              <a:rPr lang="it-IT" sz="2400" b="1" i="1" dirty="0" err="1"/>
              <a:t>pain</a:t>
            </a:r>
            <a:r>
              <a:rPr lang="it-IT" sz="2400" b="1" i="1" dirty="0" smtClean="0"/>
              <a:t>» su </a:t>
            </a:r>
            <a:r>
              <a:rPr lang="it-IT" sz="2400" b="1" i="1" dirty="0" err="1" smtClean="0"/>
              <a:t>PubMed</a:t>
            </a:r>
            <a:r>
              <a:rPr lang="it-IT" sz="24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12/2016: 248 </a:t>
            </a:r>
            <a:r>
              <a:rPr lang="it-IT" sz="2400" b="1" dirty="0"/>
              <a:t>articoli, di cui 45 </a:t>
            </a:r>
            <a:r>
              <a:rPr lang="it-IT" sz="2400" b="1" dirty="0" err="1"/>
              <a:t>clinical</a:t>
            </a:r>
            <a:r>
              <a:rPr lang="it-IT" sz="2400" b="1" dirty="0"/>
              <a:t> </a:t>
            </a:r>
            <a:r>
              <a:rPr lang="it-IT" sz="2400" b="1" dirty="0" smtClean="0"/>
              <a:t>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01/2019: 473 </a:t>
            </a:r>
            <a:r>
              <a:rPr lang="it-IT" sz="2400" b="1" dirty="0"/>
              <a:t>articoli</a:t>
            </a:r>
            <a:r>
              <a:rPr lang="it-IT" sz="2400" b="1" dirty="0" smtClean="0"/>
              <a:t>, di cui 86 </a:t>
            </a:r>
            <a:r>
              <a:rPr lang="it-IT" sz="2400" b="1" dirty="0" err="1" smtClean="0"/>
              <a:t>clinical</a:t>
            </a:r>
            <a:r>
              <a:rPr lang="it-IT" sz="2400" b="1" dirty="0" smtClean="0"/>
              <a:t> trials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355976" y="4602644"/>
            <a:ext cx="4018921" cy="461665"/>
          </a:xfrm>
          <a:prstGeom prst="rect">
            <a:avLst/>
          </a:prstGeom>
          <a:solidFill>
            <a:srgbClr val="CCCC00"/>
          </a:solidFill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Full </a:t>
            </a:r>
            <a:r>
              <a:rPr lang="it-IT" sz="2400" b="1" i="1" dirty="0" err="1" smtClean="0"/>
              <a:t>Catastrophe</a:t>
            </a:r>
            <a:r>
              <a:rPr lang="it-IT" sz="2400" b="1" i="1" dirty="0" smtClean="0"/>
              <a:t> Living</a:t>
            </a:r>
            <a:r>
              <a:rPr lang="it-IT" sz="2400" b="1" dirty="0" smtClean="0"/>
              <a:t>, 1990</a:t>
            </a: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70720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33333"/>
                </a:solidFill>
                <a:latin typeface="+mn-lt"/>
              </a:rPr>
              <a:t>Il protocollo </a:t>
            </a:r>
            <a:r>
              <a:rPr lang="it-IT" b="1" dirty="0" smtClean="0">
                <a:solidFill>
                  <a:srgbClr val="333333"/>
                </a:solidFill>
                <a:latin typeface="+mn-lt"/>
              </a:rPr>
              <a:t>MBSR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27584" y="1556792"/>
            <a:ext cx="7488832" cy="45638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4340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programma </a:t>
            </a:r>
            <a:r>
              <a:rPr lang="it-IT" dirty="0">
                <a:solidFill>
                  <a:schemeClr val="tx1"/>
                </a:solidFill>
              </a:rPr>
              <a:t>strutturato in 8 incontri di gruppo settimanali di circa due ore e mezzo circa ciascuno, più quattro incontri di </a:t>
            </a:r>
            <a:r>
              <a:rPr lang="it-IT" dirty="0" err="1">
                <a:solidFill>
                  <a:schemeClr val="tx1"/>
                </a:solidFill>
              </a:rPr>
              <a:t>follow</a:t>
            </a:r>
            <a:r>
              <a:rPr lang="it-IT" dirty="0">
                <a:solidFill>
                  <a:schemeClr val="tx1"/>
                </a:solidFill>
              </a:rPr>
              <a:t> up a distanza di qualche mese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Attualmente il programma ingloba pratiche quali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Consapevolezza nel mangiare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Consapevolezza nel camminare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Consapevolezza sul respiro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…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E momenti di condivisione di gruppo sul vissuto dei partecipanti riguardo agli esercizi proposti</a:t>
            </a:r>
          </a:p>
          <a:p>
            <a:pPr marL="971550" lvl="2" indent="-342900"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1427</TotalTime>
  <Words>867</Words>
  <Application>Microsoft Office PowerPoint</Application>
  <PresentationFormat>Presentazione su schermo (4:3)</PresentationFormat>
  <Paragraphs>136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Puntina da disegno</vt:lpstr>
      <vt:lpstr>Laboratorio di relazione terapeutica</vt:lpstr>
      <vt:lpstr>Mindfulness</vt:lpstr>
      <vt:lpstr>Che cos'è la mindfulness?</vt:lpstr>
      <vt:lpstr>Qui e ora</vt:lpstr>
      <vt:lpstr>Jon kabat zinn</vt:lpstr>
      <vt:lpstr>Non occorre essere buddisti</vt:lpstr>
      <vt:lpstr>Presentazione standard di PowerPoint</vt:lpstr>
      <vt:lpstr> </vt:lpstr>
      <vt:lpstr>Il protocollo MBSR</vt:lpstr>
      <vt:lpstr>Il protocollo MBCT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 stabilizzare la mente</vt:lpstr>
      <vt:lpstr>Presentazione standard di PowerPoint</vt:lpstr>
      <vt:lpstr>Presentazione standard di PowerPoint</vt:lpstr>
      <vt:lpstr>Presentazione standard di PowerPoint</vt:lpstr>
      <vt:lpstr>Analizza l’esperienza  per iscritto</vt:lpstr>
      <vt:lpstr>Riprendendo la traduzione  di mindfulness</vt:lpstr>
      <vt:lpstr>«Obiettivo» del corso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108</cp:revision>
  <cp:lastPrinted>2018-05-07T06:49:44Z</cp:lastPrinted>
  <dcterms:created xsi:type="dcterms:W3CDTF">2017-01-09T12:45:30Z</dcterms:created>
  <dcterms:modified xsi:type="dcterms:W3CDTF">2020-04-23T19:28:16Z</dcterms:modified>
</cp:coreProperties>
</file>