
<file path=[Content_Types].xml><?xml version="1.0" encoding="utf-8"?>
<Types xmlns="http://schemas.openxmlformats.org/package/2006/content-types">
  <Default Extension="xml" ContentType="application/xml"/>
  <Default Extension="svg" ContentType="image/svg+xml"/>
  <Default Extension="jpeg" ContentType="image/jpeg"/>
  <Default Extension="jpg"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688" r:id="rId2"/>
    <p:sldMasterId id="2147483690" r:id="rId3"/>
    <p:sldMasterId id="2147483692" r:id="rId4"/>
    <p:sldMasterId id="2147483693" r:id="rId5"/>
    <p:sldMasterId id="2147483694" r:id="rId6"/>
    <p:sldMasterId id="2147483695" r:id="rId7"/>
    <p:sldMasterId id="2147483696" r:id="rId8"/>
    <p:sldMasterId id="2147483697" r:id="rId9"/>
    <p:sldMasterId id="2147483698" r:id="rId10"/>
    <p:sldMasterId id="2147483699" r:id="rId11"/>
    <p:sldMasterId id="2147483700" r:id="rId12"/>
    <p:sldMasterId id="2147483701" r:id="rId13"/>
    <p:sldMasterId id="2147483702" r:id="rId14"/>
    <p:sldMasterId id="2147483703" r:id="rId15"/>
    <p:sldMasterId id="2147483704" r:id="rId16"/>
    <p:sldMasterId id="2147483705" r:id="rId17"/>
    <p:sldMasterId id="2147483706" r:id="rId18"/>
  </p:sldMasterIdLst>
  <p:sldIdLst>
    <p:sldId id="285" r:id="rId19"/>
    <p:sldId id="256" r:id="rId20"/>
    <p:sldId id="257" r:id="rId21"/>
    <p:sldId id="258" r:id="rId22"/>
    <p:sldId id="259" r:id="rId23"/>
    <p:sldId id="260" r:id="rId24"/>
    <p:sldId id="261"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 id="276" r:id="rId40"/>
    <p:sldId id="277" r:id="rId41"/>
    <p:sldId id="278" r:id="rId42"/>
    <p:sldId id="279" r:id="rId43"/>
    <p:sldId id="280" r:id="rId44"/>
    <p:sldId id="281" r:id="rId45"/>
    <p:sldId id="282" r:id="rId46"/>
    <p:sldId id="283" r:id="rId47"/>
    <p:sldId id="284" r:id="rId4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79CE0719-0845-4E51-B31D-994BBA47158E}">
          <p14:sldIdLst>
            <p14:sldId id="285"/>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Lst>
        </p14:section>
        <p14:section name="Sezione senza titolo" id="{41BA1835-CC34-4515-BCA2-26F15C56241D}">
          <p14:sldIdLst>
            <p14:sldId id="282"/>
            <p14:sldId id="283"/>
            <p14:sldId id="284"/>
          </p14:sldIdLst>
        </p14:section>
      </p14:sectionLst>
    </p:ext>
    <p:ext uri="{EFAFB233-063F-42B5-8137-9DF3F51BA10A}">
      <p15:sldGuideLst xmlns:p15="http://schemas.microsoft.com/office/powerpoint/2012/main" xmlns="">
        <p15:guide id="1" orient="horz" pos="4315" userDrawn="1">
          <p15:clr>
            <a:srgbClr val="A4A3A4"/>
          </p15:clr>
        </p15:guide>
        <p15:guide id="2" pos="767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5118" autoAdjust="0"/>
  </p:normalViewPr>
  <p:slideViewPr>
    <p:cSldViewPr snapToGrid="0" showGuides="1">
      <p:cViewPr varScale="1">
        <p:scale>
          <a:sx n="140" d="100"/>
          <a:sy n="140" d="100"/>
        </p:scale>
        <p:origin x="-880" y="-104"/>
      </p:cViewPr>
      <p:guideLst>
        <p:guide orient="horz" pos="4315"/>
        <p:guide pos="7673"/>
      </p:guideLst>
    </p:cSldViewPr>
  </p:slideViewPr>
  <p:outlineViewPr>
    <p:cViewPr>
      <p:scale>
        <a:sx n="33" d="100"/>
        <a:sy n="33" d="100"/>
      </p:scale>
      <p:origin x="0" y="-7290"/>
    </p:cViewPr>
  </p:outlineViewPr>
  <p:notesTextViewPr>
    <p:cViewPr>
      <p:scale>
        <a:sx n="1" d="1"/>
        <a:sy n="1" d="1"/>
      </p:scale>
      <p:origin x="0" y="0"/>
    </p:cViewPr>
  </p:notesTextViewPr>
  <p:sorterViewPr>
    <p:cViewPr>
      <p:scale>
        <a:sx n="100" d="100"/>
        <a:sy n="100" d="100"/>
      </p:scale>
      <p:origin x="0" y="-186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4" Type="http://schemas.openxmlformats.org/officeDocument/2006/relationships/slideMaster" Target="slideMasters/slideMaster14.xml"/><Relationship Id="rId15" Type="http://schemas.openxmlformats.org/officeDocument/2006/relationships/slideMaster" Target="slideMasters/slideMaster15.xml"/><Relationship Id="rId16" Type="http://schemas.openxmlformats.org/officeDocument/2006/relationships/slideMaster" Target="slideMasters/slideMaster16.xml"/><Relationship Id="rId17" Type="http://schemas.openxmlformats.org/officeDocument/2006/relationships/slideMaster" Target="slideMasters/slideMaster17.xml"/><Relationship Id="rId18" Type="http://schemas.openxmlformats.org/officeDocument/2006/relationships/slideMaster" Target="slideMasters/slideMaster18.xml"/><Relationship Id="rId19" Type="http://schemas.openxmlformats.org/officeDocument/2006/relationships/slide" Target="slides/slide1.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22.xml"/><Relationship Id="rId41" Type="http://schemas.openxmlformats.org/officeDocument/2006/relationships/slide" Target="slides/slide23.xml"/><Relationship Id="rId42" Type="http://schemas.openxmlformats.org/officeDocument/2006/relationships/slide" Target="slides/slide24.xml"/><Relationship Id="rId43" Type="http://schemas.openxmlformats.org/officeDocument/2006/relationships/slide" Target="slides/slide25.xml"/><Relationship Id="rId44" Type="http://schemas.openxmlformats.org/officeDocument/2006/relationships/slide" Target="slides/slide26.xml"/><Relationship Id="rId45" Type="http://schemas.openxmlformats.org/officeDocument/2006/relationships/slide" Target="slides/slide27.xml"/><Relationship Id="rId46" Type="http://schemas.openxmlformats.org/officeDocument/2006/relationships/slide" Target="slides/slide28.xml"/><Relationship Id="rId47" Type="http://schemas.openxmlformats.org/officeDocument/2006/relationships/slide" Target="slides/slide29.xml"/><Relationship Id="rId48" Type="http://schemas.openxmlformats.org/officeDocument/2006/relationships/slide" Target="slides/slide30.xml"/><Relationship Id="rId4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9" Type="http://schemas.openxmlformats.org/officeDocument/2006/relationships/slideMaster" Target="slideMasters/slideMaster9.xml"/><Relationship Id="rId30" Type="http://schemas.openxmlformats.org/officeDocument/2006/relationships/slide" Target="slides/slide12.xml"/><Relationship Id="rId31" Type="http://schemas.openxmlformats.org/officeDocument/2006/relationships/slide" Target="slides/slide13.xml"/><Relationship Id="rId32" Type="http://schemas.openxmlformats.org/officeDocument/2006/relationships/slide" Target="slides/slide14.xml"/><Relationship Id="rId33" Type="http://schemas.openxmlformats.org/officeDocument/2006/relationships/slide" Target="slides/slide15.xml"/><Relationship Id="rId34" Type="http://schemas.openxmlformats.org/officeDocument/2006/relationships/slide" Target="slides/slide16.xml"/><Relationship Id="rId35" Type="http://schemas.openxmlformats.org/officeDocument/2006/relationships/slide" Target="slides/slide17.xml"/><Relationship Id="rId36" Type="http://schemas.openxmlformats.org/officeDocument/2006/relationships/slide" Target="slides/slide18.xml"/><Relationship Id="rId37" Type="http://schemas.openxmlformats.org/officeDocument/2006/relationships/slide" Target="slides/slide19.xml"/><Relationship Id="rId38" Type="http://schemas.openxmlformats.org/officeDocument/2006/relationships/slide" Target="slides/slide20.xml"/><Relationship Id="rId39" Type="http://schemas.openxmlformats.org/officeDocument/2006/relationships/slide" Target="slides/slide21.xml"/><Relationship Id="rId20" Type="http://schemas.openxmlformats.org/officeDocument/2006/relationships/slide" Target="slides/slide2.xml"/><Relationship Id="rId21" Type="http://schemas.openxmlformats.org/officeDocument/2006/relationships/slide" Target="slides/slide3.xml"/><Relationship Id="rId22" Type="http://schemas.openxmlformats.org/officeDocument/2006/relationships/slide" Target="slides/slide4.xml"/><Relationship Id="rId23" Type="http://schemas.openxmlformats.org/officeDocument/2006/relationships/slide" Target="slides/slide5.xml"/><Relationship Id="rId24" Type="http://schemas.openxmlformats.org/officeDocument/2006/relationships/slide" Target="slides/slide6.xml"/><Relationship Id="rId25" Type="http://schemas.openxmlformats.org/officeDocument/2006/relationships/slide" Target="slides/slide7.xml"/><Relationship Id="rId26" Type="http://schemas.openxmlformats.org/officeDocument/2006/relationships/slide" Target="slides/slide8.xml"/><Relationship Id="rId27" Type="http://schemas.openxmlformats.org/officeDocument/2006/relationships/slide" Target="slides/slide9.xml"/><Relationship Id="rId28" Type="http://schemas.openxmlformats.org/officeDocument/2006/relationships/slide" Target="slides/slide10.xml"/><Relationship Id="rId29" Type="http://schemas.openxmlformats.org/officeDocument/2006/relationships/slide" Target="slides/slide11.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s>
</file>

<file path=ppt/diagrams/_rels/data11.xml.rels><?xml version="1.0" encoding="UTF-8" standalone="yes"?>
<Relationships xmlns="http://schemas.openxmlformats.org/package/2006/relationships"><Relationship Id="rId3" Type="http://schemas.openxmlformats.org/officeDocument/2006/relationships/image" Target="../media/image16.png"/><Relationship Id="rId4" Type="http://schemas.openxmlformats.org/officeDocument/2006/relationships/image" Target="../media/image30.svg"/><Relationship Id="rId5" Type="http://schemas.openxmlformats.org/officeDocument/2006/relationships/image" Target="../media/image17.png"/><Relationship Id="rId6" Type="http://schemas.openxmlformats.org/officeDocument/2006/relationships/image" Target="../media/image32.svg"/><Relationship Id="rId7" Type="http://schemas.openxmlformats.org/officeDocument/2006/relationships/image" Target="../media/image14.png"/><Relationship Id="rId8" Type="http://schemas.openxmlformats.org/officeDocument/2006/relationships/image" Target="../media/image26.svg"/><Relationship Id="rId9" Type="http://schemas.openxmlformats.org/officeDocument/2006/relationships/image" Target="../media/image18.png"/><Relationship Id="rId10" Type="http://schemas.openxmlformats.org/officeDocument/2006/relationships/image" Target="../media/image34.svg"/><Relationship Id="rId1" Type="http://schemas.openxmlformats.org/officeDocument/2006/relationships/image" Target="../media/image15.png"/><Relationship Id="rId2" Type="http://schemas.openxmlformats.org/officeDocument/2006/relationships/image" Target="../media/image28.svg"/></Relationships>
</file>

<file path=ppt/diagrams/_rels/data1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10.svg"/><Relationship Id="rId5" Type="http://schemas.openxmlformats.org/officeDocument/2006/relationships/image" Target="../media/image9.png"/><Relationship Id="rId6" Type="http://schemas.openxmlformats.org/officeDocument/2006/relationships/image" Target="../media/image16.svg"/><Relationship Id="rId1" Type="http://schemas.openxmlformats.org/officeDocument/2006/relationships/image" Target="../media/image19.png"/><Relationship Id="rId2" Type="http://schemas.openxmlformats.org/officeDocument/2006/relationships/image" Target="../media/image36.svg"/></Relationships>
</file>

<file path=ppt/diagrams/_rels/data15.xml.rels><?xml version="1.0" encoding="UTF-8" standalone="yes"?>
<Relationships xmlns="http://schemas.openxmlformats.org/package/2006/relationships"><Relationship Id="rId3" Type="http://schemas.openxmlformats.org/officeDocument/2006/relationships/image" Target="../media/image21.png"/><Relationship Id="rId4" Type="http://schemas.openxmlformats.org/officeDocument/2006/relationships/image" Target="../media/image40.svg"/><Relationship Id="rId5" Type="http://schemas.openxmlformats.org/officeDocument/2006/relationships/image" Target="../media/image12.png"/><Relationship Id="rId6" Type="http://schemas.openxmlformats.org/officeDocument/2006/relationships/image" Target="../media/image41.svg"/><Relationship Id="rId1" Type="http://schemas.openxmlformats.org/officeDocument/2006/relationships/image" Target="../media/image20.png"/><Relationship Id="rId2" Type="http://schemas.openxmlformats.org/officeDocument/2006/relationships/image" Target="../media/image38.svg"/></Relationships>
</file>

<file path=ppt/diagrams/_rels/data1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10.svg"/><Relationship Id="rId5" Type="http://schemas.openxmlformats.org/officeDocument/2006/relationships/image" Target="../media/image23.png"/><Relationship Id="rId6" Type="http://schemas.openxmlformats.org/officeDocument/2006/relationships/image" Target="../media/image45.svg"/><Relationship Id="rId7" Type="http://schemas.openxmlformats.org/officeDocument/2006/relationships/image" Target="../media/image24.png"/><Relationship Id="rId8" Type="http://schemas.openxmlformats.org/officeDocument/2006/relationships/image" Target="../media/image47.svg"/><Relationship Id="rId9" Type="http://schemas.openxmlformats.org/officeDocument/2006/relationships/image" Target="../media/image25.png"/><Relationship Id="rId10" Type="http://schemas.openxmlformats.org/officeDocument/2006/relationships/image" Target="../media/image49.svg"/><Relationship Id="rId1" Type="http://schemas.openxmlformats.org/officeDocument/2006/relationships/image" Target="../media/image22.png"/><Relationship Id="rId2" Type="http://schemas.openxmlformats.org/officeDocument/2006/relationships/image" Target="../media/image43.svg"/></Relationships>
</file>

<file path=ppt/diagrams/_rels/data19.xml.rels><?xml version="1.0" encoding="UTF-8" standalone="yes"?>
<Relationships xmlns="http://schemas.openxmlformats.org/package/2006/relationships"><Relationship Id="rId3" Type="http://schemas.openxmlformats.org/officeDocument/2006/relationships/image" Target="../media/image22.png"/><Relationship Id="rId4" Type="http://schemas.openxmlformats.org/officeDocument/2006/relationships/image" Target="../media/image43.svg"/><Relationship Id="rId5" Type="http://schemas.openxmlformats.org/officeDocument/2006/relationships/image" Target="../media/image26.png"/><Relationship Id="rId6" Type="http://schemas.openxmlformats.org/officeDocument/2006/relationships/image" Target="../media/image51.svg"/><Relationship Id="rId7" Type="http://schemas.openxmlformats.org/officeDocument/2006/relationships/image" Target="../media/image7.png"/><Relationship Id="rId8" Type="http://schemas.openxmlformats.org/officeDocument/2006/relationships/image" Target="../media/image12.svg"/><Relationship Id="rId1" Type="http://schemas.openxmlformats.org/officeDocument/2006/relationships/image" Target="../media/image6.png"/><Relationship Id="rId2" Type="http://schemas.openxmlformats.org/officeDocument/2006/relationships/image" Target="../media/image10.svg"/></Relationships>
</file>

<file path=ppt/diagrams/_rels/data22.xml.rels><?xml version="1.0" encoding="UTF-8" standalone="yes"?>
<Relationships xmlns="http://schemas.openxmlformats.org/package/2006/relationships"><Relationship Id="rId3" Type="http://schemas.openxmlformats.org/officeDocument/2006/relationships/image" Target="../media/image28.png"/><Relationship Id="rId4" Type="http://schemas.openxmlformats.org/officeDocument/2006/relationships/image" Target="../media/image55.svg"/><Relationship Id="rId5" Type="http://schemas.openxmlformats.org/officeDocument/2006/relationships/image" Target="../media/image29.png"/><Relationship Id="rId6" Type="http://schemas.openxmlformats.org/officeDocument/2006/relationships/image" Target="../media/image57.svg"/><Relationship Id="rId7" Type="http://schemas.openxmlformats.org/officeDocument/2006/relationships/image" Target="../media/image30.png"/><Relationship Id="rId8" Type="http://schemas.openxmlformats.org/officeDocument/2006/relationships/image" Target="../media/image59.svg"/><Relationship Id="rId1" Type="http://schemas.openxmlformats.org/officeDocument/2006/relationships/image" Target="../media/image27.png"/><Relationship Id="rId2" Type="http://schemas.openxmlformats.org/officeDocument/2006/relationships/image" Target="../media/image53.svg"/></Relationships>
</file>

<file path=ppt/diagrams/_rels/data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10.svg"/><Relationship Id="rId5" Type="http://schemas.openxmlformats.org/officeDocument/2006/relationships/image" Target="../media/image7.png"/><Relationship Id="rId6" Type="http://schemas.openxmlformats.org/officeDocument/2006/relationships/image" Target="../media/image12.svg"/><Relationship Id="rId1" Type="http://schemas.openxmlformats.org/officeDocument/2006/relationships/image" Target="../media/image5.png"/><Relationship Id="rId2" Type="http://schemas.openxmlformats.org/officeDocument/2006/relationships/image" Target="../media/image8.svg"/></Relationships>
</file>

<file path=ppt/diagrams/_rels/data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12.svg"/><Relationship Id="rId5" Type="http://schemas.openxmlformats.org/officeDocument/2006/relationships/image" Target="../media/image9.png"/><Relationship Id="rId6" Type="http://schemas.openxmlformats.org/officeDocument/2006/relationships/image" Target="../media/image16.svg"/><Relationship Id="rId7" Type="http://schemas.openxmlformats.org/officeDocument/2006/relationships/image" Target="../media/image6.png"/><Relationship Id="rId8" Type="http://schemas.openxmlformats.org/officeDocument/2006/relationships/image" Target="../media/image10.svg"/><Relationship Id="rId9" Type="http://schemas.openxmlformats.org/officeDocument/2006/relationships/image" Target="../media/image10.png"/><Relationship Id="rId10" Type="http://schemas.openxmlformats.org/officeDocument/2006/relationships/image" Target="../media/image18.svg"/><Relationship Id="rId1" Type="http://schemas.openxmlformats.org/officeDocument/2006/relationships/image" Target="../media/image8.png"/><Relationship Id="rId2" Type="http://schemas.openxmlformats.org/officeDocument/2006/relationships/image" Target="../media/image14.svg"/></Relationships>
</file>

<file path=ppt/diagrams/_rels/data9.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22.svg"/><Relationship Id="rId5" Type="http://schemas.openxmlformats.org/officeDocument/2006/relationships/image" Target="../media/image13.png"/><Relationship Id="rId6" Type="http://schemas.openxmlformats.org/officeDocument/2006/relationships/image" Target="../media/image24.svg"/><Relationship Id="rId7" Type="http://schemas.openxmlformats.org/officeDocument/2006/relationships/image" Target="../media/image14.png"/><Relationship Id="rId8" Type="http://schemas.openxmlformats.org/officeDocument/2006/relationships/image" Target="../media/image26.svg"/><Relationship Id="rId1" Type="http://schemas.openxmlformats.org/officeDocument/2006/relationships/image" Target="../media/image11.png"/><Relationship Id="rId2" Type="http://schemas.openxmlformats.org/officeDocument/2006/relationships/image" Target="../media/image20.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16.png"/><Relationship Id="rId4" Type="http://schemas.openxmlformats.org/officeDocument/2006/relationships/image" Target="../media/image30.svg"/><Relationship Id="rId5" Type="http://schemas.openxmlformats.org/officeDocument/2006/relationships/image" Target="../media/image17.png"/><Relationship Id="rId6" Type="http://schemas.openxmlformats.org/officeDocument/2006/relationships/image" Target="../media/image32.svg"/><Relationship Id="rId7" Type="http://schemas.openxmlformats.org/officeDocument/2006/relationships/image" Target="../media/image14.png"/><Relationship Id="rId8" Type="http://schemas.openxmlformats.org/officeDocument/2006/relationships/image" Target="../media/image26.svg"/><Relationship Id="rId9" Type="http://schemas.openxmlformats.org/officeDocument/2006/relationships/image" Target="../media/image18.png"/><Relationship Id="rId10" Type="http://schemas.openxmlformats.org/officeDocument/2006/relationships/image" Target="../media/image34.svg"/><Relationship Id="rId1" Type="http://schemas.openxmlformats.org/officeDocument/2006/relationships/image" Target="../media/image15.png"/><Relationship Id="rId2" Type="http://schemas.openxmlformats.org/officeDocument/2006/relationships/image" Target="../media/image28.svg"/></Relationships>
</file>

<file path=ppt/diagrams/_rels/drawing1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10.svg"/><Relationship Id="rId5" Type="http://schemas.openxmlformats.org/officeDocument/2006/relationships/image" Target="../media/image9.png"/><Relationship Id="rId6" Type="http://schemas.openxmlformats.org/officeDocument/2006/relationships/image" Target="../media/image16.svg"/><Relationship Id="rId1" Type="http://schemas.openxmlformats.org/officeDocument/2006/relationships/image" Target="../media/image19.png"/><Relationship Id="rId2" Type="http://schemas.openxmlformats.org/officeDocument/2006/relationships/image" Target="../media/image36.svg"/></Relationships>
</file>

<file path=ppt/diagrams/_rels/drawing15.xml.rels><?xml version="1.0" encoding="UTF-8" standalone="yes"?>
<Relationships xmlns="http://schemas.openxmlformats.org/package/2006/relationships"><Relationship Id="rId3" Type="http://schemas.openxmlformats.org/officeDocument/2006/relationships/image" Target="../media/image21.png"/><Relationship Id="rId4" Type="http://schemas.openxmlformats.org/officeDocument/2006/relationships/image" Target="../media/image40.svg"/><Relationship Id="rId5" Type="http://schemas.openxmlformats.org/officeDocument/2006/relationships/image" Target="../media/image12.png"/><Relationship Id="rId6" Type="http://schemas.openxmlformats.org/officeDocument/2006/relationships/image" Target="../media/image41.svg"/><Relationship Id="rId1" Type="http://schemas.openxmlformats.org/officeDocument/2006/relationships/image" Target="../media/image20.png"/><Relationship Id="rId2" Type="http://schemas.openxmlformats.org/officeDocument/2006/relationships/image" Target="../media/image38.svg"/></Relationships>
</file>

<file path=ppt/diagrams/_rels/drawing1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10.svg"/><Relationship Id="rId5" Type="http://schemas.openxmlformats.org/officeDocument/2006/relationships/image" Target="../media/image23.png"/><Relationship Id="rId6" Type="http://schemas.openxmlformats.org/officeDocument/2006/relationships/image" Target="../media/image45.svg"/><Relationship Id="rId7" Type="http://schemas.openxmlformats.org/officeDocument/2006/relationships/image" Target="../media/image24.png"/><Relationship Id="rId8" Type="http://schemas.openxmlformats.org/officeDocument/2006/relationships/image" Target="../media/image47.svg"/><Relationship Id="rId9" Type="http://schemas.openxmlformats.org/officeDocument/2006/relationships/image" Target="../media/image25.png"/><Relationship Id="rId10" Type="http://schemas.openxmlformats.org/officeDocument/2006/relationships/image" Target="../media/image49.svg"/><Relationship Id="rId1" Type="http://schemas.openxmlformats.org/officeDocument/2006/relationships/image" Target="../media/image22.png"/><Relationship Id="rId2" Type="http://schemas.openxmlformats.org/officeDocument/2006/relationships/image" Target="../media/image43.svg"/></Relationships>
</file>

<file path=ppt/diagrams/_rels/drawing19.xml.rels><?xml version="1.0" encoding="UTF-8" standalone="yes"?>
<Relationships xmlns="http://schemas.openxmlformats.org/package/2006/relationships"><Relationship Id="rId3" Type="http://schemas.openxmlformats.org/officeDocument/2006/relationships/image" Target="../media/image22.png"/><Relationship Id="rId4" Type="http://schemas.openxmlformats.org/officeDocument/2006/relationships/image" Target="../media/image43.svg"/><Relationship Id="rId5" Type="http://schemas.openxmlformats.org/officeDocument/2006/relationships/image" Target="../media/image26.png"/><Relationship Id="rId6" Type="http://schemas.openxmlformats.org/officeDocument/2006/relationships/image" Target="../media/image51.svg"/><Relationship Id="rId7" Type="http://schemas.openxmlformats.org/officeDocument/2006/relationships/image" Target="../media/image7.png"/><Relationship Id="rId8" Type="http://schemas.openxmlformats.org/officeDocument/2006/relationships/image" Target="../media/image12.svg"/><Relationship Id="rId1" Type="http://schemas.openxmlformats.org/officeDocument/2006/relationships/image" Target="../media/image6.png"/><Relationship Id="rId2" Type="http://schemas.openxmlformats.org/officeDocument/2006/relationships/image" Target="../media/image10.svg"/></Relationships>
</file>

<file path=ppt/diagrams/_rels/drawing22.xml.rels><?xml version="1.0" encoding="UTF-8" standalone="yes"?>
<Relationships xmlns="http://schemas.openxmlformats.org/package/2006/relationships"><Relationship Id="rId3" Type="http://schemas.openxmlformats.org/officeDocument/2006/relationships/image" Target="../media/image28.png"/><Relationship Id="rId4" Type="http://schemas.openxmlformats.org/officeDocument/2006/relationships/image" Target="../media/image55.svg"/><Relationship Id="rId5" Type="http://schemas.openxmlformats.org/officeDocument/2006/relationships/image" Target="../media/image29.png"/><Relationship Id="rId6" Type="http://schemas.openxmlformats.org/officeDocument/2006/relationships/image" Target="../media/image57.svg"/><Relationship Id="rId7" Type="http://schemas.openxmlformats.org/officeDocument/2006/relationships/image" Target="../media/image30.png"/><Relationship Id="rId8" Type="http://schemas.openxmlformats.org/officeDocument/2006/relationships/image" Target="../media/image59.svg"/><Relationship Id="rId1" Type="http://schemas.openxmlformats.org/officeDocument/2006/relationships/image" Target="../media/image27.png"/><Relationship Id="rId2" Type="http://schemas.openxmlformats.org/officeDocument/2006/relationships/image" Target="../media/image53.svg"/></Relationships>
</file>

<file path=ppt/diagrams/_rels/drawing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10.svg"/><Relationship Id="rId5" Type="http://schemas.openxmlformats.org/officeDocument/2006/relationships/image" Target="../media/image7.png"/><Relationship Id="rId6" Type="http://schemas.openxmlformats.org/officeDocument/2006/relationships/image" Target="../media/image12.svg"/><Relationship Id="rId1" Type="http://schemas.openxmlformats.org/officeDocument/2006/relationships/image" Target="../media/image5.png"/><Relationship Id="rId2" Type="http://schemas.openxmlformats.org/officeDocument/2006/relationships/image" Target="../media/image8.svg"/></Relationships>
</file>

<file path=ppt/diagrams/_rels/drawing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12.svg"/><Relationship Id="rId5" Type="http://schemas.openxmlformats.org/officeDocument/2006/relationships/image" Target="../media/image9.png"/><Relationship Id="rId6" Type="http://schemas.openxmlformats.org/officeDocument/2006/relationships/image" Target="../media/image16.svg"/><Relationship Id="rId7" Type="http://schemas.openxmlformats.org/officeDocument/2006/relationships/image" Target="../media/image6.png"/><Relationship Id="rId8" Type="http://schemas.openxmlformats.org/officeDocument/2006/relationships/image" Target="../media/image10.svg"/><Relationship Id="rId9" Type="http://schemas.openxmlformats.org/officeDocument/2006/relationships/image" Target="../media/image10.png"/><Relationship Id="rId10" Type="http://schemas.openxmlformats.org/officeDocument/2006/relationships/image" Target="../media/image18.svg"/><Relationship Id="rId1" Type="http://schemas.openxmlformats.org/officeDocument/2006/relationships/image" Target="../media/image8.png"/><Relationship Id="rId2" Type="http://schemas.openxmlformats.org/officeDocument/2006/relationships/image" Target="../media/image14.svg"/></Relationships>
</file>

<file path=ppt/diagrams/_rels/drawing9.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22.svg"/><Relationship Id="rId5" Type="http://schemas.openxmlformats.org/officeDocument/2006/relationships/image" Target="../media/image13.png"/><Relationship Id="rId6" Type="http://schemas.openxmlformats.org/officeDocument/2006/relationships/image" Target="../media/image24.svg"/><Relationship Id="rId7" Type="http://schemas.openxmlformats.org/officeDocument/2006/relationships/image" Target="../media/image14.png"/><Relationship Id="rId8" Type="http://schemas.openxmlformats.org/officeDocument/2006/relationships/image" Target="../media/image26.svg"/><Relationship Id="rId1" Type="http://schemas.openxmlformats.org/officeDocument/2006/relationships/image" Target="../media/image11.png"/><Relationship Id="rId2"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18/5/colors/Iconchunking_coloredtext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0"/>
      </a:schemeClr>
    </dgm:fillClrLst>
    <dgm:linClrLst>
      <a:schemeClr val="accent2"/>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a:schemeClr val="accent2"/>
      <a:schemeClr val="accent3"/>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a:schemeClr val="accent2"/>
      <a:schemeClr val="accent3"/>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688109-8171-4C01-B9E7-EFBB10E3609D}" type="doc">
      <dgm:prSet loTypeId="urn:microsoft.com/office/officeart/2005/8/layout/vList2" loCatId="list" qsTypeId="urn:microsoft.com/office/officeart/2005/8/quickstyle/simple1" qsCatId="simple" csTypeId="urn:microsoft.com/office/officeart/2005/8/colors/accent6_2" csCatId="accent6" phldr="1"/>
      <dgm:spPr/>
      <dgm:t>
        <a:bodyPr/>
        <a:lstStyle/>
        <a:p>
          <a:endParaRPr lang="en-US"/>
        </a:p>
      </dgm:t>
    </dgm:pt>
    <dgm:pt modelId="{AB6ED8C1-4E54-4B26-BE42-D89AE966F38E}">
      <dgm:prSet/>
      <dgm:spPr/>
      <dgm:t>
        <a:bodyPr/>
        <a:lstStyle/>
        <a:p>
          <a:r>
            <a:rPr lang="it-IT" dirty="0"/>
            <a:t>Samuel Bersani, Pacifico, </a:t>
          </a:r>
          <a:r>
            <a:rPr lang="it-IT" i="1" dirty="0"/>
            <a:t>Le storie che non conosci </a:t>
          </a:r>
          <a:r>
            <a:rPr lang="it-IT" dirty="0"/>
            <a:t>(2015) </a:t>
          </a:r>
          <a:endParaRPr lang="en-US" dirty="0"/>
        </a:p>
      </dgm:t>
    </dgm:pt>
    <dgm:pt modelId="{4A0DEFD1-F46F-49BB-895F-75EF14DCF67F}" type="parTrans" cxnId="{D17907BC-36D9-4BAB-A375-27AEF581673F}">
      <dgm:prSet/>
      <dgm:spPr/>
      <dgm:t>
        <a:bodyPr/>
        <a:lstStyle/>
        <a:p>
          <a:endParaRPr lang="en-US"/>
        </a:p>
      </dgm:t>
    </dgm:pt>
    <dgm:pt modelId="{AAF8529F-9806-40DC-88F3-59B9681A196B}" type="sibTrans" cxnId="{D17907BC-36D9-4BAB-A375-27AEF581673F}">
      <dgm:prSet/>
      <dgm:spPr/>
      <dgm:t>
        <a:bodyPr/>
        <a:lstStyle/>
        <a:p>
          <a:endParaRPr lang="en-US"/>
        </a:p>
      </dgm:t>
    </dgm:pt>
    <dgm:pt modelId="{3CD76E40-0A7B-4548-84C7-1D81A9D0BD3C}">
      <dgm:prSet/>
      <dgm:spPr/>
      <dgm:t>
        <a:bodyPr/>
        <a:lstStyle/>
        <a:p>
          <a:r>
            <a:rPr lang="it-IT" dirty="0"/>
            <a:t> </a:t>
          </a:r>
          <a:r>
            <a:rPr lang="it-IT" dirty="0" err="1"/>
            <a:t>Raccoglienza</a:t>
          </a:r>
          <a:r>
            <a:rPr lang="it-IT" dirty="0"/>
            <a:t> è un neologismo attinente al lavoro sociale che significa la capacità di esercitare contemporaneamente l’arte di accogliere, raccogliendo storie, e di proporre progetti condivisi. </a:t>
          </a:r>
          <a:endParaRPr lang="en-US" dirty="0"/>
        </a:p>
      </dgm:t>
    </dgm:pt>
    <dgm:pt modelId="{C2E27340-249D-4B8E-A995-5175A4658E41}" type="parTrans" cxnId="{835D8A58-A5E1-419C-ACAF-AB5F13B844F8}">
      <dgm:prSet/>
      <dgm:spPr/>
      <dgm:t>
        <a:bodyPr/>
        <a:lstStyle/>
        <a:p>
          <a:endParaRPr lang="en-US"/>
        </a:p>
      </dgm:t>
    </dgm:pt>
    <dgm:pt modelId="{2222D4C0-9731-425A-B395-4F854F1E3FDD}" type="sibTrans" cxnId="{835D8A58-A5E1-419C-ACAF-AB5F13B844F8}">
      <dgm:prSet/>
      <dgm:spPr/>
      <dgm:t>
        <a:bodyPr/>
        <a:lstStyle/>
        <a:p>
          <a:endParaRPr lang="en-US"/>
        </a:p>
      </dgm:t>
    </dgm:pt>
    <dgm:pt modelId="{114CCBFC-66E5-4848-85ED-F5714E68DAE8}">
      <dgm:prSet/>
      <dgm:spPr/>
      <dgm:t>
        <a:bodyPr/>
        <a:lstStyle/>
        <a:p>
          <a:r>
            <a:rPr lang="it-IT"/>
            <a:t>Questo lavoro è dedicato alle persone, le famiglie, i gruppi che le loro narrazioni hanno permesso la sua realizzazione.</a:t>
          </a:r>
          <a:endParaRPr lang="en-US"/>
        </a:p>
      </dgm:t>
    </dgm:pt>
    <dgm:pt modelId="{CDC07178-941E-43D1-86E2-24C99AA1D0F4}" type="parTrans" cxnId="{9F4325A4-5904-4648-AC74-F44EE2B58A72}">
      <dgm:prSet/>
      <dgm:spPr/>
      <dgm:t>
        <a:bodyPr/>
        <a:lstStyle/>
        <a:p>
          <a:endParaRPr lang="en-US"/>
        </a:p>
      </dgm:t>
    </dgm:pt>
    <dgm:pt modelId="{9F1B909F-9F7B-4D9E-A21F-AE6FD45A9994}" type="sibTrans" cxnId="{9F4325A4-5904-4648-AC74-F44EE2B58A72}">
      <dgm:prSet/>
      <dgm:spPr/>
      <dgm:t>
        <a:bodyPr/>
        <a:lstStyle/>
        <a:p>
          <a:endParaRPr lang="en-US"/>
        </a:p>
      </dgm:t>
    </dgm:pt>
    <dgm:pt modelId="{9FB60CD5-38B9-4785-9EB4-F45B2B4603A3}">
      <dgm:prSet/>
      <dgm:spPr/>
      <dgm:t>
        <a:bodyPr/>
        <a:lstStyle/>
        <a:p>
          <a:r>
            <a:rPr lang="it-IT"/>
            <a:t>Lui dice che le storie che non conosci non sono mai di seconda mano.</a:t>
          </a:r>
          <a:endParaRPr lang="it-IT" dirty="0"/>
        </a:p>
      </dgm:t>
    </dgm:pt>
    <dgm:pt modelId="{3C79A785-1501-486B-B3E0-6EA2C50B6E55}" type="parTrans" cxnId="{A09C3D04-6293-4B4B-A67E-ECD39842A6EE}">
      <dgm:prSet/>
      <dgm:spPr/>
      <dgm:t>
        <a:bodyPr/>
        <a:lstStyle/>
        <a:p>
          <a:endParaRPr lang="it-IT"/>
        </a:p>
      </dgm:t>
    </dgm:pt>
    <dgm:pt modelId="{860CB507-DC4A-4A74-B90B-32AAFD4D8415}" type="sibTrans" cxnId="{A09C3D04-6293-4B4B-A67E-ECD39842A6EE}">
      <dgm:prSet/>
      <dgm:spPr/>
      <dgm:t>
        <a:bodyPr/>
        <a:lstStyle/>
        <a:p>
          <a:endParaRPr lang="it-IT"/>
        </a:p>
      </dgm:t>
    </dgm:pt>
    <dgm:pt modelId="{987507A0-421E-4048-9680-C5F7E6117C81}" type="pres">
      <dgm:prSet presAssocID="{64688109-8171-4C01-B9E7-EFBB10E3609D}" presName="linear" presStyleCnt="0">
        <dgm:presLayoutVars>
          <dgm:animLvl val="lvl"/>
          <dgm:resizeHandles val="exact"/>
        </dgm:presLayoutVars>
      </dgm:prSet>
      <dgm:spPr/>
      <dgm:t>
        <a:bodyPr/>
        <a:lstStyle/>
        <a:p>
          <a:endParaRPr lang="it-IT"/>
        </a:p>
      </dgm:t>
    </dgm:pt>
    <dgm:pt modelId="{4D2F7588-2159-46A2-A719-0A3323438C15}" type="pres">
      <dgm:prSet presAssocID="{AB6ED8C1-4E54-4B26-BE42-D89AE966F38E}" presName="parentText" presStyleLbl="node1" presStyleIdx="0" presStyleCnt="4" custLinFactY="1158" custLinFactNeighborX="29" custLinFactNeighborY="100000">
        <dgm:presLayoutVars>
          <dgm:chMax val="0"/>
          <dgm:bulletEnabled val="1"/>
        </dgm:presLayoutVars>
      </dgm:prSet>
      <dgm:spPr/>
      <dgm:t>
        <a:bodyPr/>
        <a:lstStyle/>
        <a:p>
          <a:endParaRPr lang="it-IT"/>
        </a:p>
      </dgm:t>
    </dgm:pt>
    <dgm:pt modelId="{08CE6BBD-BB15-461E-BDA4-C978A250A00B}" type="pres">
      <dgm:prSet presAssocID="{AAF8529F-9806-40DC-88F3-59B9681A196B}" presName="spacer" presStyleCnt="0"/>
      <dgm:spPr/>
    </dgm:pt>
    <dgm:pt modelId="{2818A6EC-25D1-4660-8B5F-08ED0C33F065}" type="pres">
      <dgm:prSet presAssocID="{9FB60CD5-38B9-4785-9EB4-F45B2B4603A3}" presName="parentText" presStyleLbl="node1" presStyleIdx="1" presStyleCnt="4">
        <dgm:presLayoutVars>
          <dgm:chMax val="0"/>
          <dgm:bulletEnabled val="1"/>
        </dgm:presLayoutVars>
      </dgm:prSet>
      <dgm:spPr/>
      <dgm:t>
        <a:bodyPr/>
        <a:lstStyle/>
        <a:p>
          <a:endParaRPr lang="it-IT"/>
        </a:p>
      </dgm:t>
    </dgm:pt>
    <dgm:pt modelId="{2EDE2F64-D333-4305-BF0C-AF405FEF2111}" type="pres">
      <dgm:prSet presAssocID="{860CB507-DC4A-4A74-B90B-32AAFD4D8415}" presName="spacer" presStyleCnt="0"/>
      <dgm:spPr/>
    </dgm:pt>
    <dgm:pt modelId="{72CD0BAB-3FAE-4205-AEF3-1E4A27CC5E7C}" type="pres">
      <dgm:prSet presAssocID="{3CD76E40-0A7B-4548-84C7-1D81A9D0BD3C}" presName="parentText" presStyleLbl="node1" presStyleIdx="2" presStyleCnt="4">
        <dgm:presLayoutVars>
          <dgm:chMax val="0"/>
          <dgm:bulletEnabled val="1"/>
        </dgm:presLayoutVars>
      </dgm:prSet>
      <dgm:spPr/>
      <dgm:t>
        <a:bodyPr/>
        <a:lstStyle/>
        <a:p>
          <a:endParaRPr lang="it-IT"/>
        </a:p>
      </dgm:t>
    </dgm:pt>
    <dgm:pt modelId="{4B11BFE3-8319-49DE-91EA-53FDBDFDBD5A}" type="pres">
      <dgm:prSet presAssocID="{2222D4C0-9731-425A-B395-4F854F1E3FDD}" presName="spacer" presStyleCnt="0"/>
      <dgm:spPr/>
    </dgm:pt>
    <dgm:pt modelId="{9CB62E8F-968C-473E-A08E-75997F3352D2}" type="pres">
      <dgm:prSet presAssocID="{114CCBFC-66E5-4848-85ED-F5714E68DAE8}" presName="parentText" presStyleLbl="node1" presStyleIdx="3" presStyleCnt="4">
        <dgm:presLayoutVars>
          <dgm:chMax val="0"/>
          <dgm:bulletEnabled val="1"/>
        </dgm:presLayoutVars>
      </dgm:prSet>
      <dgm:spPr/>
      <dgm:t>
        <a:bodyPr/>
        <a:lstStyle/>
        <a:p>
          <a:endParaRPr lang="it-IT"/>
        </a:p>
      </dgm:t>
    </dgm:pt>
  </dgm:ptLst>
  <dgm:cxnLst>
    <dgm:cxn modelId="{A09C3D04-6293-4B4B-A67E-ECD39842A6EE}" srcId="{64688109-8171-4C01-B9E7-EFBB10E3609D}" destId="{9FB60CD5-38B9-4785-9EB4-F45B2B4603A3}" srcOrd="1" destOrd="0" parTransId="{3C79A785-1501-486B-B3E0-6EA2C50B6E55}" sibTransId="{860CB507-DC4A-4A74-B90B-32AAFD4D8415}"/>
    <dgm:cxn modelId="{C50903BA-8279-4AD6-8D98-D7A752F45340}" type="presOf" srcId="{AB6ED8C1-4E54-4B26-BE42-D89AE966F38E}" destId="{4D2F7588-2159-46A2-A719-0A3323438C15}" srcOrd="0" destOrd="0" presId="urn:microsoft.com/office/officeart/2005/8/layout/vList2"/>
    <dgm:cxn modelId="{099F2CC6-817D-467E-89FB-F72409F5D8CB}" type="presOf" srcId="{9FB60CD5-38B9-4785-9EB4-F45B2B4603A3}" destId="{2818A6EC-25D1-4660-8B5F-08ED0C33F065}" srcOrd="0" destOrd="0" presId="urn:microsoft.com/office/officeart/2005/8/layout/vList2"/>
    <dgm:cxn modelId="{5E95FECD-ED6A-4F1F-B8EF-881BD58DF529}" type="presOf" srcId="{114CCBFC-66E5-4848-85ED-F5714E68DAE8}" destId="{9CB62E8F-968C-473E-A08E-75997F3352D2}" srcOrd="0" destOrd="0" presId="urn:microsoft.com/office/officeart/2005/8/layout/vList2"/>
    <dgm:cxn modelId="{9F4325A4-5904-4648-AC74-F44EE2B58A72}" srcId="{64688109-8171-4C01-B9E7-EFBB10E3609D}" destId="{114CCBFC-66E5-4848-85ED-F5714E68DAE8}" srcOrd="3" destOrd="0" parTransId="{CDC07178-941E-43D1-86E2-24C99AA1D0F4}" sibTransId="{9F1B909F-9F7B-4D9E-A21F-AE6FD45A9994}"/>
    <dgm:cxn modelId="{D17907BC-36D9-4BAB-A375-27AEF581673F}" srcId="{64688109-8171-4C01-B9E7-EFBB10E3609D}" destId="{AB6ED8C1-4E54-4B26-BE42-D89AE966F38E}" srcOrd="0" destOrd="0" parTransId="{4A0DEFD1-F46F-49BB-895F-75EF14DCF67F}" sibTransId="{AAF8529F-9806-40DC-88F3-59B9681A196B}"/>
    <dgm:cxn modelId="{835D8A58-A5E1-419C-ACAF-AB5F13B844F8}" srcId="{64688109-8171-4C01-B9E7-EFBB10E3609D}" destId="{3CD76E40-0A7B-4548-84C7-1D81A9D0BD3C}" srcOrd="2" destOrd="0" parTransId="{C2E27340-249D-4B8E-A995-5175A4658E41}" sibTransId="{2222D4C0-9731-425A-B395-4F854F1E3FDD}"/>
    <dgm:cxn modelId="{37E1CD9A-C95E-466E-A005-F148CBD0579C}" type="presOf" srcId="{3CD76E40-0A7B-4548-84C7-1D81A9D0BD3C}" destId="{72CD0BAB-3FAE-4205-AEF3-1E4A27CC5E7C}" srcOrd="0" destOrd="0" presId="urn:microsoft.com/office/officeart/2005/8/layout/vList2"/>
    <dgm:cxn modelId="{5486C93E-9D6C-4349-ACA9-C360A361E17B}" type="presOf" srcId="{64688109-8171-4C01-B9E7-EFBB10E3609D}" destId="{987507A0-421E-4048-9680-C5F7E6117C81}" srcOrd="0" destOrd="0" presId="urn:microsoft.com/office/officeart/2005/8/layout/vList2"/>
    <dgm:cxn modelId="{87A7488D-851F-463A-B14B-6DEAFEFD4689}" type="presParOf" srcId="{987507A0-421E-4048-9680-C5F7E6117C81}" destId="{4D2F7588-2159-46A2-A719-0A3323438C15}" srcOrd="0" destOrd="0" presId="urn:microsoft.com/office/officeart/2005/8/layout/vList2"/>
    <dgm:cxn modelId="{D095AF58-7020-4151-8EDD-19CF5827915E}" type="presParOf" srcId="{987507A0-421E-4048-9680-C5F7E6117C81}" destId="{08CE6BBD-BB15-461E-BDA4-C978A250A00B}" srcOrd="1" destOrd="0" presId="urn:microsoft.com/office/officeart/2005/8/layout/vList2"/>
    <dgm:cxn modelId="{995C3289-A53A-4FF7-B0FB-68906693338F}" type="presParOf" srcId="{987507A0-421E-4048-9680-C5F7E6117C81}" destId="{2818A6EC-25D1-4660-8B5F-08ED0C33F065}" srcOrd="2" destOrd="0" presId="urn:microsoft.com/office/officeart/2005/8/layout/vList2"/>
    <dgm:cxn modelId="{D14C607D-07AF-48FD-82F6-AA71C20125E6}" type="presParOf" srcId="{987507A0-421E-4048-9680-C5F7E6117C81}" destId="{2EDE2F64-D333-4305-BF0C-AF405FEF2111}" srcOrd="3" destOrd="0" presId="urn:microsoft.com/office/officeart/2005/8/layout/vList2"/>
    <dgm:cxn modelId="{1DC10FB7-170D-475F-9F08-9AD27D97F096}" type="presParOf" srcId="{987507A0-421E-4048-9680-C5F7E6117C81}" destId="{72CD0BAB-3FAE-4205-AEF3-1E4A27CC5E7C}" srcOrd="4" destOrd="0" presId="urn:microsoft.com/office/officeart/2005/8/layout/vList2"/>
    <dgm:cxn modelId="{E71CB170-CE87-4024-AFC6-EE6EF6F496E4}" type="presParOf" srcId="{987507A0-421E-4048-9680-C5F7E6117C81}" destId="{4B11BFE3-8319-49DE-91EA-53FDBDFDBD5A}" srcOrd="5" destOrd="0" presId="urn:microsoft.com/office/officeart/2005/8/layout/vList2"/>
    <dgm:cxn modelId="{48AB9FB5-3687-4E3D-A804-0A7D973F6854}" type="presParOf" srcId="{987507A0-421E-4048-9680-C5F7E6117C81}" destId="{9CB62E8F-968C-473E-A08E-75997F3352D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6C71545-1CDE-4CBD-86B3-E1C276CF1AB1}" type="doc">
      <dgm:prSet loTypeId="urn:microsoft.com/office/officeart/2016/7/layout/BasicProcessNew" loCatId="process" qsTypeId="urn:microsoft.com/office/officeart/2005/8/quickstyle/simple1" qsCatId="simple" csTypeId="urn:microsoft.com/office/officeart/2005/8/colors/colorful1" csCatId="colorful" phldr="1"/>
      <dgm:spPr/>
      <dgm:t>
        <a:bodyPr/>
        <a:lstStyle/>
        <a:p>
          <a:endParaRPr lang="en-US"/>
        </a:p>
      </dgm:t>
    </dgm:pt>
    <dgm:pt modelId="{ED91FD1B-E655-483A-B8C2-B2EF43981E51}">
      <dgm:prSet custT="1"/>
      <dgm:spPr/>
      <dgm:t>
        <a:bodyPr/>
        <a:lstStyle/>
        <a:p>
          <a:r>
            <a:rPr lang="it-IT" sz="1200" dirty="0"/>
            <a:t>Bauman 2000, parla di stato liquido in cui gli attori sociali vengono sospinti alla ricerca di soluzioni individualizzate, </a:t>
          </a:r>
          <a:r>
            <a:rPr lang="it-IT" sz="1200" dirty="0" err="1"/>
            <a:t>Giddens</a:t>
          </a:r>
          <a:r>
            <a:rPr lang="it-IT" sz="1200" dirty="0"/>
            <a:t> 1994, evidenza il doppio riferimento suggerito dal termine ‘’soluzioni’’ intese come ‘’esiti’’ che come ‘’miscele liquide’’ quindi si affaccia ad un esasperazione della frammentazione sociale; c’è una sfumatura tra chi è incluso nel lavoro, nelle reti, e chi rima fuori. Non è più corretto parlare della copia inclusione/esclusione quanto piuttosto il considerare la categoria della ‘’vulnerabilità’’. Nel lavoro pubblico si nota che il paese attraversa tensioni peculiari: una tendenziale perdita di ‘’reputazione’’ di scarsa efficienza, spreco, corruzione,  che ha portato a un discredito e una accelerazione verso processi di esternalizzazione di servizi e personale. </a:t>
          </a:r>
          <a:endParaRPr lang="en-US" sz="1200" dirty="0"/>
        </a:p>
      </dgm:t>
    </dgm:pt>
    <dgm:pt modelId="{DAEAFA49-B424-44BF-9E37-99B816849B94}" type="parTrans" cxnId="{F9C85667-D380-4A5D-A69B-899E24EE1BDD}">
      <dgm:prSet/>
      <dgm:spPr/>
      <dgm:t>
        <a:bodyPr/>
        <a:lstStyle/>
        <a:p>
          <a:endParaRPr lang="en-US"/>
        </a:p>
      </dgm:t>
    </dgm:pt>
    <dgm:pt modelId="{BD7EA6A8-3582-4175-A8B4-95A3EBCB586C}" type="sibTrans" cxnId="{F9C85667-D380-4A5D-A69B-899E24EE1BDD}">
      <dgm:prSet/>
      <dgm:spPr/>
      <dgm:t>
        <a:bodyPr/>
        <a:lstStyle/>
        <a:p>
          <a:endParaRPr lang="en-US"/>
        </a:p>
      </dgm:t>
    </dgm:pt>
    <dgm:pt modelId="{2E7A9393-057C-4661-82E3-306765542DAD}">
      <dgm:prSet custT="1"/>
      <dgm:spPr/>
      <dgm:t>
        <a:bodyPr/>
        <a:lstStyle/>
        <a:p>
          <a:r>
            <a:rPr lang="it-IT" sz="1400" dirty="0"/>
            <a:t>Con l’introduzione nelle istituzioni pubbliche la logica del </a:t>
          </a:r>
          <a:r>
            <a:rPr lang="it-IT" sz="1400" i="1" dirty="0"/>
            <a:t>new public management </a:t>
          </a:r>
          <a:r>
            <a:rPr lang="it-IT" sz="1400" dirty="0"/>
            <a:t>(Bifulco, 2002) che è l’attenzione ai costi di gestione e si traduce in una responsabilizzazione dei dirigenti pubblici sottoposti a una contrattazione di tipo privatistico che prevede una valutazione dei risultati raggiunti. </a:t>
          </a:r>
          <a:endParaRPr lang="en-US" sz="1400" dirty="0"/>
        </a:p>
      </dgm:t>
    </dgm:pt>
    <dgm:pt modelId="{65446EA0-301B-4F6B-BEF1-FA0A73F5C770}" type="parTrans" cxnId="{7E59AC13-F5A9-46A6-90FB-C019FD4FB094}">
      <dgm:prSet/>
      <dgm:spPr/>
      <dgm:t>
        <a:bodyPr/>
        <a:lstStyle/>
        <a:p>
          <a:endParaRPr lang="en-US"/>
        </a:p>
      </dgm:t>
    </dgm:pt>
    <dgm:pt modelId="{ABB9CF6D-313B-458D-A162-EB855ACE08A7}" type="sibTrans" cxnId="{7E59AC13-F5A9-46A6-90FB-C019FD4FB094}">
      <dgm:prSet/>
      <dgm:spPr/>
      <dgm:t>
        <a:bodyPr/>
        <a:lstStyle/>
        <a:p>
          <a:endParaRPr lang="en-US"/>
        </a:p>
      </dgm:t>
    </dgm:pt>
    <dgm:pt modelId="{1B494BE3-6403-491B-955C-17B9F8124DB5}">
      <dgm:prSet custT="1"/>
      <dgm:spPr/>
      <dgm:t>
        <a:bodyPr/>
        <a:lstStyle/>
        <a:p>
          <a:r>
            <a:rPr lang="it-IT" sz="1400" dirty="0"/>
            <a:t>La fluidità in questo contesto economico sociale alimenta una instabilità che attraversa i singoli, i cosiddetti istituti familiari, i gruppi di riferimento, i luoghi di residenza, il lavoro e il tempo libero. </a:t>
          </a:r>
          <a:endParaRPr lang="en-US" sz="1400" dirty="0"/>
        </a:p>
      </dgm:t>
    </dgm:pt>
    <dgm:pt modelId="{956FD412-BD40-4493-B7E1-A4B02AFA4417}" type="parTrans" cxnId="{721B1080-264A-4DB5-B8AE-C0CCA1B3FF8A}">
      <dgm:prSet/>
      <dgm:spPr/>
      <dgm:t>
        <a:bodyPr/>
        <a:lstStyle/>
        <a:p>
          <a:endParaRPr lang="en-US"/>
        </a:p>
      </dgm:t>
    </dgm:pt>
    <dgm:pt modelId="{E078B60F-3FA6-46E9-BDD5-172E2DE56699}" type="sibTrans" cxnId="{721B1080-264A-4DB5-B8AE-C0CCA1B3FF8A}">
      <dgm:prSet/>
      <dgm:spPr/>
      <dgm:t>
        <a:bodyPr/>
        <a:lstStyle/>
        <a:p>
          <a:endParaRPr lang="en-US"/>
        </a:p>
      </dgm:t>
    </dgm:pt>
    <dgm:pt modelId="{CD70B7F4-E1C4-4572-9881-E7060EF25C0C}" type="pres">
      <dgm:prSet presAssocID="{26C71545-1CDE-4CBD-86B3-E1C276CF1AB1}" presName="Name0" presStyleCnt="0">
        <dgm:presLayoutVars>
          <dgm:dir/>
          <dgm:resizeHandles val="exact"/>
        </dgm:presLayoutVars>
      </dgm:prSet>
      <dgm:spPr/>
      <dgm:t>
        <a:bodyPr/>
        <a:lstStyle/>
        <a:p>
          <a:endParaRPr lang="it-IT"/>
        </a:p>
      </dgm:t>
    </dgm:pt>
    <dgm:pt modelId="{29A482E9-5427-4170-AA66-27D0DC0A4070}" type="pres">
      <dgm:prSet presAssocID="{ED91FD1B-E655-483A-B8C2-B2EF43981E51}" presName="node" presStyleLbl="node1" presStyleIdx="0" presStyleCnt="5">
        <dgm:presLayoutVars>
          <dgm:bulletEnabled val="1"/>
        </dgm:presLayoutVars>
      </dgm:prSet>
      <dgm:spPr/>
      <dgm:t>
        <a:bodyPr/>
        <a:lstStyle/>
        <a:p>
          <a:endParaRPr lang="it-IT"/>
        </a:p>
      </dgm:t>
    </dgm:pt>
    <dgm:pt modelId="{3645D094-A3BE-4CAB-9468-EF392323AC50}" type="pres">
      <dgm:prSet presAssocID="{BD7EA6A8-3582-4175-A8B4-95A3EBCB586C}" presName="sibTransSpacerBeforeConnector" presStyleCnt="0"/>
      <dgm:spPr/>
    </dgm:pt>
    <dgm:pt modelId="{AA87AAB6-85D8-4BD7-96C1-98DEF0DAFAC1}" type="pres">
      <dgm:prSet presAssocID="{BD7EA6A8-3582-4175-A8B4-95A3EBCB586C}" presName="sibTrans" presStyleLbl="node1" presStyleIdx="1" presStyleCnt="5"/>
      <dgm:spPr/>
      <dgm:t>
        <a:bodyPr/>
        <a:lstStyle/>
        <a:p>
          <a:endParaRPr lang="it-IT"/>
        </a:p>
      </dgm:t>
    </dgm:pt>
    <dgm:pt modelId="{E5437CEB-EAEA-4F3D-A2D3-6FD39C785B4E}" type="pres">
      <dgm:prSet presAssocID="{BD7EA6A8-3582-4175-A8B4-95A3EBCB586C}" presName="sibTransSpacerAfterConnector" presStyleCnt="0"/>
      <dgm:spPr/>
    </dgm:pt>
    <dgm:pt modelId="{2D53400B-1E45-47FD-9768-FA5E4957AEDC}" type="pres">
      <dgm:prSet presAssocID="{2E7A9393-057C-4661-82E3-306765542DAD}" presName="node" presStyleLbl="node1" presStyleIdx="2" presStyleCnt="5">
        <dgm:presLayoutVars>
          <dgm:bulletEnabled val="1"/>
        </dgm:presLayoutVars>
      </dgm:prSet>
      <dgm:spPr/>
      <dgm:t>
        <a:bodyPr/>
        <a:lstStyle/>
        <a:p>
          <a:endParaRPr lang="it-IT"/>
        </a:p>
      </dgm:t>
    </dgm:pt>
    <dgm:pt modelId="{8A68C185-C611-4AAE-A2E3-377D8EDA0E29}" type="pres">
      <dgm:prSet presAssocID="{ABB9CF6D-313B-458D-A162-EB855ACE08A7}" presName="sibTransSpacerBeforeConnector" presStyleCnt="0"/>
      <dgm:spPr/>
    </dgm:pt>
    <dgm:pt modelId="{B9142BD7-D034-46C8-BD53-BBE071CDC619}" type="pres">
      <dgm:prSet presAssocID="{ABB9CF6D-313B-458D-A162-EB855ACE08A7}" presName="sibTrans" presStyleLbl="node1" presStyleIdx="3" presStyleCnt="5"/>
      <dgm:spPr/>
      <dgm:t>
        <a:bodyPr/>
        <a:lstStyle/>
        <a:p>
          <a:endParaRPr lang="it-IT"/>
        </a:p>
      </dgm:t>
    </dgm:pt>
    <dgm:pt modelId="{F9565904-F6AA-4E65-B226-9C776A992454}" type="pres">
      <dgm:prSet presAssocID="{ABB9CF6D-313B-458D-A162-EB855ACE08A7}" presName="sibTransSpacerAfterConnector" presStyleCnt="0"/>
      <dgm:spPr/>
    </dgm:pt>
    <dgm:pt modelId="{EC396561-058D-480B-87C8-ECC622AD754B}" type="pres">
      <dgm:prSet presAssocID="{1B494BE3-6403-491B-955C-17B9F8124DB5}" presName="node" presStyleLbl="node1" presStyleIdx="4" presStyleCnt="5" custFlipVert="0" custScaleX="115358" custScaleY="47864">
        <dgm:presLayoutVars>
          <dgm:bulletEnabled val="1"/>
        </dgm:presLayoutVars>
      </dgm:prSet>
      <dgm:spPr/>
      <dgm:t>
        <a:bodyPr/>
        <a:lstStyle/>
        <a:p>
          <a:endParaRPr lang="it-IT"/>
        </a:p>
      </dgm:t>
    </dgm:pt>
  </dgm:ptLst>
  <dgm:cxnLst>
    <dgm:cxn modelId="{40B2E647-67B6-4A44-9397-9310E69B9511}" type="presOf" srcId="{26C71545-1CDE-4CBD-86B3-E1C276CF1AB1}" destId="{CD70B7F4-E1C4-4572-9881-E7060EF25C0C}" srcOrd="0" destOrd="0" presId="urn:microsoft.com/office/officeart/2016/7/layout/BasicProcessNew"/>
    <dgm:cxn modelId="{737061D5-4582-4342-AAEA-C861A2CE66D4}" type="presOf" srcId="{1B494BE3-6403-491B-955C-17B9F8124DB5}" destId="{EC396561-058D-480B-87C8-ECC622AD754B}" srcOrd="0" destOrd="0" presId="urn:microsoft.com/office/officeart/2016/7/layout/BasicProcessNew"/>
    <dgm:cxn modelId="{721B1080-264A-4DB5-B8AE-C0CCA1B3FF8A}" srcId="{26C71545-1CDE-4CBD-86B3-E1C276CF1AB1}" destId="{1B494BE3-6403-491B-955C-17B9F8124DB5}" srcOrd="2" destOrd="0" parTransId="{956FD412-BD40-4493-B7E1-A4B02AFA4417}" sibTransId="{E078B60F-3FA6-46E9-BDD5-172E2DE56699}"/>
    <dgm:cxn modelId="{527642C3-77D3-422B-9E8A-4E02A2940FDB}" type="presOf" srcId="{BD7EA6A8-3582-4175-A8B4-95A3EBCB586C}" destId="{AA87AAB6-85D8-4BD7-96C1-98DEF0DAFAC1}" srcOrd="0" destOrd="0" presId="urn:microsoft.com/office/officeart/2016/7/layout/BasicProcessNew"/>
    <dgm:cxn modelId="{7E59AC13-F5A9-46A6-90FB-C019FD4FB094}" srcId="{26C71545-1CDE-4CBD-86B3-E1C276CF1AB1}" destId="{2E7A9393-057C-4661-82E3-306765542DAD}" srcOrd="1" destOrd="0" parTransId="{65446EA0-301B-4F6B-BEF1-FA0A73F5C770}" sibTransId="{ABB9CF6D-313B-458D-A162-EB855ACE08A7}"/>
    <dgm:cxn modelId="{80839D31-24BD-4757-9E92-40A22BF77AD7}" type="presOf" srcId="{ED91FD1B-E655-483A-B8C2-B2EF43981E51}" destId="{29A482E9-5427-4170-AA66-27D0DC0A4070}" srcOrd="0" destOrd="0" presId="urn:microsoft.com/office/officeart/2016/7/layout/BasicProcessNew"/>
    <dgm:cxn modelId="{76DD8106-02E4-4CDF-8734-3A21E7336562}" type="presOf" srcId="{2E7A9393-057C-4661-82E3-306765542DAD}" destId="{2D53400B-1E45-47FD-9768-FA5E4957AEDC}" srcOrd="0" destOrd="0" presId="urn:microsoft.com/office/officeart/2016/7/layout/BasicProcessNew"/>
    <dgm:cxn modelId="{2655C2A9-E9E1-4A91-9FFD-8D4368FBE86C}" type="presOf" srcId="{ABB9CF6D-313B-458D-A162-EB855ACE08A7}" destId="{B9142BD7-D034-46C8-BD53-BBE071CDC619}" srcOrd="0" destOrd="0" presId="urn:microsoft.com/office/officeart/2016/7/layout/BasicProcessNew"/>
    <dgm:cxn modelId="{F9C85667-D380-4A5D-A69B-899E24EE1BDD}" srcId="{26C71545-1CDE-4CBD-86B3-E1C276CF1AB1}" destId="{ED91FD1B-E655-483A-B8C2-B2EF43981E51}" srcOrd="0" destOrd="0" parTransId="{DAEAFA49-B424-44BF-9E37-99B816849B94}" sibTransId="{BD7EA6A8-3582-4175-A8B4-95A3EBCB586C}"/>
    <dgm:cxn modelId="{63FD7600-22FE-4EE9-9F8E-45E947A3DC8D}" type="presParOf" srcId="{CD70B7F4-E1C4-4572-9881-E7060EF25C0C}" destId="{29A482E9-5427-4170-AA66-27D0DC0A4070}" srcOrd="0" destOrd="0" presId="urn:microsoft.com/office/officeart/2016/7/layout/BasicProcessNew"/>
    <dgm:cxn modelId="{142DAD17-EC1A-49A9-84F9-1BFD28332AD3}" type="presParOf" srcId="{CD70B7F4-E1C4-4572-9881-E7060EF25C0C}" destId="{3645D094-A3BE-4CAB-9468-EF392323AC50}" srcOrd="1" destOrd="0" presId="urn:microsoft.com/office/officeart/2016/7/layout/BasicProcessNew"/>
    <dgm:cxn modelId="{E5955D26-E7E4-4115-A1B0-D93BDFC4255D}" type="presParOf" srcId="{CD70B7F4-E1C4-4572-9881-E7060EF25C0C}" destId="{AA87AAB6-85D8-4BD7-96C1-98DEF0DAFAC1}" srcOrd="2" destOrd="0" presId="urn:microsoft.com/office/officeart/2016/7/layout/BasicProcessNew"/>
    <dgm:cxn modelId="{1A86F3AF-666E-4F9B-ADDB-7131AA8A1E74}" type="presParOf" srcId="{CD70B7F4-E1C4-4572-9881-E7060EF25C0C}" destId="{E5437CEB-EAEA-4F3D-A2D3-6FD39C785B4E}" srcOrd="3" destOrd="0" presId="urn:microsoft.com/office/officeart/2016/7/layout/BasicProcessNew"/>
    <dgm:cxn modelId="{1139671E-0AFB-4E88-BFC9-D980E2DA3B01}" type="presParOf" srcId="{CD70B7F4-E1C4-4572-9881-E7060EF25C0C}" destId="{2D53400B-1E45-47FD-9768-FA5E4957AEDC}" srcOrd="4" destOrd="0" presId="urn:microsoft.com/office/officeart/2016/7/layout/BasicProcessNew"/>
    <dgm:cxn modelId="{B853F08F-400A-411C-8EEE-74645E7F6753}" type="presParOf" srcId="{CD70B7F4-E1C4-4572-9881-E7060EF25C0C}" destId="{8A68C185-C611-4AAE-A2E3-377D8EDA0E29}" srcOrd="5" destOrd="0" presId="urn:microsoft.com/office/officeart/2016/7/layout/BasicProcessNew"/>
    <dgm:cxn modelId="{C200A533-3A5F-4974-83A7-FC660A3B3CC0}" type="presParOf" srcId="{CD70B7F4-E1C4-4572-9881-E7060EF25C0C}" destId="{B9142BD7-D034-46C8-BD53-BBE071CDC619}" srcOrd="6" destOrd="0" presId="urn:microsoft.com/office/officeart/2016/7/layout/BasicProcessNew"/>
    <dgm:cxn modelId="{4BE73B84-A2CA-408F-9E56-BAC6AB392A90}" type="presParOf" srcId="{CD70B7F4-E1C4-4572-9881-E7060EF25C0C}" destId="{F9565904-F6AA-4E65-B226-9C776A992454}" srcOrd="7" destOrd="0" presId="urn:microsoft.com/office/officeart/2016/7/layout/BasicProcessNew"/>
    <dgm:cxn modelId="{42920D00-4B9D-4317-B919-EE7D3D5DE8C2}" type="presParOf" srcId="{CD70B7F4-E1C4-4572-9881-E7060EF25C0C}" destId="{EC396561-058D-480B-87C8-ECC622AD754B}" srcOrd="8" destOrd="0" presId="urn:microsoft.com/office/officeart/2016/7/layout/Basic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B596E4D-A6A2-4984-92BD-0B6EB2D4FD6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CB2DA3C-65EC-4489-8A58-01FE2188BDE4}">
      <dgm:prSet custT="1"/>
      <dgm:spPr/>
      <dgm:t>
        <a:bodyPr/>
        <a:lstStyle/>
        <a:p>
          <a:pPr>
            <a:lnSpc>
              <a:spcPct val="100000"/>
            </a:lnSpc>
          </a:pPr>
          <a:r>
            <a:rPr lang="it-IT" sz="2000" b="1" dirty="0"/>
            <a:t>Il lavoro sociale, il welfare</a:t>
          </a:r>
          <a:endParaRPr lang="en-US" sz="2000" dirty="0"/>
        </a:p>
      </dgm:t>
    </dgm:pt>
    <dgm:pt modelId="{D5572817-4122-4A5E-85DD-3DA799B73251}" type="parTrans" cxnId="{BCA28D34-6EF3-48EF-8C5C-44D2C6BC3655}">
      <dgm:prSet/>
      <dgm:spPr/>
      <dgm:t>
        <a:bodyPr/>
        <a:lstStyle/>
        <a:p>
          <a:endParaRPr lang="en-US"/>
        </a:p>
      </dgm:t>
    </dgm:pt>
    <dgm:pt modelId="{844A2F7F-727F-4C45-9F88-517CEDA9F0AA}" type="sibTrans" cxnId="{BCA28D34-6EF3-48EF-8C5C-44D2C6BC3655}">
      <dgm:prSet/>
      <dgm:spPr/>
      <dgm:t>
        <a:bodyPr/>
        <a:lstStyle/>
        <a:p>
          <a:endParaRPr lang="en-US"/>
        </a:p>
      </dgm:t>
    </dgm:pt>
    <dgm:pt modelId="{04296D61-A4C1-4478-84B6-1FF3DFEE834F}">
      <dgm:prSet/>
      <dgm:spPr/>
      <dgm:t>
        <a:bodyPr/>
        <a:lstStyle/>
        <a:p>
          <a:pPr>
            <a:lnSpc>
              <a:spcPct val="100000"/>
            </a:lnSpc>
          </a:pPr>
          <a:r>
            <a:rPr lang="it-IT" dirty="0"/>
            <a:t>L’apertura al quasi-mercato comporta un passaggio sociale cruciale,  di ruoli vede uno spiccato protagonismo nei soggetti del terzo settore. Per il terzo settore è l’inizio di un mondo nuovo, di nuove opportunità che lo vedono al centro del sistema di offerta di servizi. </a:t>
          </a:r>
          <a:endParaRPr lang="en-US" dirty="0"/>
        </a:p>
      </dgm:t>
    </dgm:pt>
    <dgm:pt modelId="{66B9C68B-6B6F-4E34-8EBD-4C5BCB6A69EF}" type="parTrans" cxnId="{1CCB3161-71A5-4FCE-AF25-FDDCA474268F}">
      <dgm:prSet/>
      <dgm:spPr/>
      <dgm:t>
        <a:bodyPr/>
        <a:lstStyle/>
        <a:p>
          <a:endParaRPr lang="en-US"/>
        </a:p>
      </dgm:t>
    </dgm:pt>
    <dgm:pt modelId="{B77B1186-364D-4CD4-8C09-E9F838F9D62F}" type="sibTrans" cxnId="{1CCB3161-71A5-4FCE-AF25-FDDCA474268F}">
      <dgm:prSet/>
      <dgm:spPr/>
      <dgm:t>
        <a:bodyPr/>
        <a:lstStyle/>
        <a:p>
          <a:endParaRPr lang="en-US"/>
        </a:p>
      </dgm:t>
    </dgm:pt>
    <dgm:pt modelId="{BB3A8DCC-F49D-423C-BD37-F6EC3296BDE0}">
      <dgm:prSet/>
      <dgm:spPr/>
      <dgm:t>
        <a:bodyPr/>
        <a:lstStyle/>
        <a:p>
          <a:pPr>
            <a:lnSpc>
              <a:spcPct val="100000"/>
            </a:lnSpc>
          </a:pPr>
          <a:r>
            <a:rPr lang="it-IT" dirty="0"/>
            <a:t>Si considererà il lavoro sociale come attività a elevata discrezionalità e contrassegnata da alcune caratteristiche come proveremo a sintetizzare.</a:t>
          </a:r>
          <a:endParaRPr lang="en-US" dirty="0"/>
        </a:p>
      </dgm:t>
    </dgm:pt>
    <dgm:pt modelId="{19E9709D-0D02-4390-B402-69D9759F1155}" type="parTrans" cxnId="{E250612D-EA34-45AD-9DDC-2E7A277099EC}">
      <dgm:prSet/>
      <dgm:spPr/>
      <dgm:t>
        <a:bodyPr/>
        <a:lstStyle/>
        <a:p>
          <a:endParaRPr lang="en-US"/>
        </a:p>
      </dgm:t>
    </dgm:pt>
    <dgm:pt modelId="{2739097A-A726-4D98-AFE4-797E69D1A891}" type="sibTrans" cxnId="{E250612D-EA34-45AD-9DDC-2E7A277099EC}">
      <dgm:prSet/>
      <dgm:spPr/>
      <dgm:t>
        <a:bodyPr/>
        <a:lstStyle/>
        <a:p>
          <a:endParaRPr lang="en-US"/>
        </a:p>
      </dgm:t>
    </dgm:pt>
    <dgm:pt modelId="{D22CCE20-84A0-48A7-B8C3-FCB22405077D}">
      <dgm:prSet/>
      <dgm:spPr/>
      <dgm:t>
        <a:bodyPr/>
        <a:lstStyle/>
        <a:p>
          <a:pPr>
            <a:lnSpc>
              <a:spcPct val="100000"/>
            </a:lnSpc>
          </a:pPr>
          <a:r>
            <a:rPr lang="it-IT"/>
            <a:t>- Il lavoro sociale è definito come un lavoro relazionale, un, ‘’opera incorporata nell’azione’’ (Arendt, 2000) cioè avviene nel momento stesso in cui a luogo l’interazione. </a:t>
          </a:r>
          <a:endParaRPr lang="en-US" dirty="0"/>
        </a:p>
      </dgm:t>
    </dgm:pt>
    <dgm:pt modelId="{8D842ECC-E76A-49A6-8EF9-DF63D4CD64B0}" type="parTrans" cxnId="{37FA20B2-4FDE-4765-AD53-4B4519E45C0A}">
      <dgm:prSet/>
      <dgm:spPr/>
      <dgm:t>
        <a:bodyPr/>
        <a:lstStyle/>
        <a:p>
          <a:endParaRPr lang="en-US"/>
        </a:p>
      </dgm:t>
    </dgm:pt>
    <dgm:pt modelId="{7B080EAA-AFB8-47A1-8A76-A329F3EB55D9}" type="sibTrans" cxnId="{37FA20B2-4FDE-4765-AD53-4B4519E45C0A}">
      <dgm:prSet/>
      <dgm:spPr/>
      <dgm:t>
        <a:bodyPr/>
        <a:lstStyle/>
        <a:p>
          <a:endParaRPr lang="en-US"/>
        </a:p>
      </dgm:t>
    </dgm:pt>
    <dgm:pt modelId="{19D15CB8-DC5C-4ACE-926B-B14DBCB4290A}">
      <dgm:prSet/>
      <dgm:spPr/>
      <dgm:t>
        <a:bodyPr/>
        <a:lstStyle/>
        <a:p>
          <a:pPr>
            <a:lnSpc>
              <a:spcPct val="100000"/>
            </a:lnSpc>
          </a:pPr>
          <a:r>
            <a:rPr lang="it-IT" dirty="0"/>
            <a:t>- L’interazione è fondamentalmente in una relazione asimmetrica. Da una parte, c’è un operatore, quindi con a disposizione un repertorio di conoscenze e di risorse (professionalità, esperienza, organizzazione). Dall’altra parte un interoculare che non deve necessariamente conoscere le regole del gioco spesso in condizione di fragilità o di emergenza. Fra i due esiste già in partenza una forte asimmetria di condizione o di status.</a:t>
          </a:r>
          <a:endParaRPr lang="en-US" dirty="0"/>
        </a:p>
      </dgm:t>
    </dgm:pt>
    <dgm:pt modelId="{202357E9-A3DC-4B37-8D46-1A77B1E687B1}" type="parTrans" cxnId="{E853038F-9B0F-42BA-B6D0-1B48973146BC}">
      <dgm:prSet/>
      <dgm:spPr/>
      <dgm:t>
        <a:bodyPr/>
        <a:lstStyle/>
        <a:p>
          <a:endParaRPr lang="en-US"/>
        </a:p>
      </dgm:t>
    </dgm:pt>
    <dgm:pt modelId="{6855D4F0-F347-4545-8333-8A608ADAD736}" type="sibTrans" cxnId="{E853038F-9B0F-42BA-B6D0-1B48973146BC}">
      <dgm:prSet/>
      <dgm:spPr/>
      <dgm:t>
        <a:bodyPr/>
        <a:lstStyle/>
        <a:p>
          <a:endParaRPr lang="en-US"/>
        </a:p>
      </dgm:t>
    </dgm:pt>
    <dgm:pt modelId="{C25F9B90-51AA-4447-993F-290FC0E1B553}" type="pres">
      <dgm:prSet presAssocID="{FB596E4D-A6A2-4984-92BD-0B6EB2D4FD61}" presName="root" presStyleCnt="0">
        <dgm:presLayoutVars>
          <dgm:dir/>
          <dgm:resizeHandles val="exact"/>
        </dgm:presLayoutVars>
      </dgm:prSet>
      <dgm:spPr/>
      <dgm:t>
        <a:bodyPr/>
        <a:lstStyle/>
        <a:p>
          <a:endParaRPr lang="it-IT"/>
        </a:p>
      </dgm:t>
    </dgm:pt>
    <dgm:pt modelId="{1B4FE3C6-98BE-4DE9-9F56-A5374E6C0201}" type="pres">
      <dgm:prSet presAssocID="{ACB2DA3C-65EC-4489-8A58-01FE2188BDE4}" presName="compNode" presStyleCnt="0"/>
      <dgm:spPr/>
    </dgm:pt>
    <dgm:pt modelId="{220A4916-D7A0-4B19-9D45-BC7CE340293D}" type="pres">
      <dgm:prSet presAssocID="{ACB2DA3C-65EC-4489-8A58-01FE2188BDE4}" presName="bgRect" presStyleLbl="bgShp" presStyleIdx="0" presStyleCnt="5" custLinFactNeighborX="3323" custLinFactNeighborY="-16887"/>
      <dgm:spPr/>
    </dgm:pt>
    <dgm:pt modelId="{31C164B7-1052-4220-A209-13251C93575C}" type="pres">
      <dgm:prSet presAssocID="{ACB2DA3C-65EC-4489-8A58-01FE2188BDE4}"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Office Worker"/>
        </a:ext>
      </dgm:extLst>
    </dgm:pt>
    <dgm:pt modelId="{CA98B70A-6680-4DF1-B215-7C113C6DE15C}" type="pres">
      <dgm:prSet presAssocID="{ACB2DA3C-65EC-4489-8A58-01FE2188BDE4}" presName="spaceRect" presStyleCnt="0"/>
      <dgm:spPr/>
    </dgm:pt>
    <dgm:pt modelId="{221468B4-B68E-4E03-8610-1464841BB144}" type="pres">
      <dgm:prSet presAssocID="{ACB2DA3C-65EC-4489-8A58-01FE2188BDE4}" presName="parTx" presStyleLbl="revTx" presStyleIdx="0" presStyleCnt="5">
        <dgm:presLayoutVars>
          <dgm:chMax val="0"/>
          <dgm:chPref val="0"/>
        </dgm:presLayoutVars>
      </dgm:prSet>
      <dgm:spPr/>
      <dgm:t>
        <a:bodyPr/>
        <a:lstStyle/>
        <a:p>
          <a:endParaRPr lang="it-IT"/>
        </a:p>
      </dgm:t>
    </dgm:pt>
    <dgm:pt modelId="{146C45AE-9134-4297-8B9B-3E61EB32414B}" type="pres">
      <dgm:prSet presAssocID="{844A2F7F-727F-4C45-9F88-517CEDA9F0AA}" presName="sibTrans" presStyleCnt="0"/>
      <dgm:spPr/>
    </dgm:pt>
    <dgm:pt modelId="{1C216CD6-BB26-4C86-975B-679016515CB4}" type="pres">
      <dgm:prSet presAssocID="{04296D61-A4C1-4478-84B6-1FF3DFEE834F}" presName="compNode" presStyleCnt="0"/>
      <dgm:spPr/>
    </dgm:pt>
    <dgm:pt modelId="{4294E855-A4B2-4DB0-A916-CC9E424890AD}" type="pres">
      <dgm:prSet presAssocID="{04296D61-A4C1-4478-84B6-1FF3DFEE834F}" presName="bgRect" presStyleLbl="bgShp" presStyleIdx="1" presStyleCnt="5"/>
      <dgm:spPr/>
    </dgm:pt>
    <dgm:pt modelId="{3AE880E7-D0D0-415B-BBE0-73050D4AF40B}" type="pres">
      <dgm:prSet presAssocID="{04296D61-A4C1-4478-84B6-1FF3DFEE834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User Network"/>
        </a:ext>
      </dgm:extLst>
    </dgm:pt>
    <dgm:pt modelId="{6BAEAFA1-FE97-4287-9792-ABA1BC0285B9}" type="pres">
      <dgm:prSet presAssocID="{04296D61-A4C1-4478-84B6-1FF3DFEE834F}" presName="spaceRect" presStyleCnt="0"/>
      <dgm:spPr/>
    </dgm:pt>
    <dgm:pt modelId="{6A79CCA2-E1E3-4B9A-8D73-16258D7ED1DE}" type="pres">
      <dgm:prSet presAssocID="{04296D61-A4C1-4478-84B6-1FF3DFEE834F}" presName="parTx" presStyleLbl="revTx" presStyleIdx="1" presStyleCnt="5">
        <dgm:presLayoutVars>
          <dgm:chMax val="0"/>
          <dgm:chPref val="0"/>
        </dgm:presLayoutVars>
      </dgm:prSet>
      <dgm:spPr/>
      <dgm:t>
        <a:bodyPr/>
        <a:lstStyle/>
        <a:p>
          <a:endParaRPr lang="it-IT"/>
        </a:p>
      </dgm:t>
    </dgm:pt>
    <dgm:pt modelId="{6162ECA9-D89E-4954-ABB2-88CA652511D9}" type="pres">
      <dgm:prSet presAssocID="{B77B1186-364D-4CD4-8C09-E9F838F9D62F}" presName="sibTrans" presStyleCnt="0"/>
      <dgm:spPr/>
    </dgm:pt>
    <dgm:pt modelId="{A4A3099B-FBB3-4876-95DE-2DC7A679079C}" type="pres">
      <dgm:prSet presAssocID="{BB3A8DCC-F49D-423C-BD37-F6EC3296BDE0}" presName="compNode" presStyleCnt="0"/>
      <dgm:spPr/>
    </dgm:pt>
    <dgm:pt modelId="{2828A791-A448-43D8-AD8D-0C9445F2764C}" type="pres">
      <dgm:prSet presAssocID="{BB3A8DCC-F49D-423C-BD37-F6EC3296BDE0}" presName="bgRect" presStyleLbl="bgShp" presStyleIdx="2" presStyleCnt="5"/>
      <dgm:spPr/>
    </dgm:pt>
    <dgm:pt modelId="{6F54FC44-039D-4CD7-8A5A-B3A83688DA41}" type="pres">
      <dgm:prSet presAssocID="{BB3A8DCC-F49D-423C-BD37-F6EC3296BDE0}"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Tongue"/>
        </a:ext>
      </dgm:extLst>
    </dgm:pt>
    <dgm:pt modelId="{07C5DC0F-3FC3-434C-8ED8-B2D433DB392A}" type="pres">
      <dgm:prSet presAssocID="{BB3A8DCC-F49D-423C-BD37-F6EC3296BDE0}" presName="spaceRect" presStyleCnt="0"/>
      <dgm:spPr/>
    </dgm:pt>
    <dgm:pt modelId="{5F7D8009-62CC-463A-BB60-924DA64DB7B0}" type="pres">
      <dgm:prSet presAssocID="{BB3A8DCC-F49D-423C-BD37-F6EC3296BDE0}" presName="parTx" presStyleLbl="revTx" presStyleIdx="2" presStyleCnt="5">
        <dgm:presLayoutVars>
          <dgm:chMax val="0"/>
          <dgm:chPref val="0"/>
        </dgm:presLayoutVars>
      </dgm:prSet>
      <dgm:spPr/>
      <dgm:t>
        <a:bodyPr/>
        <a:lstStyle/>
        <a:p>
          <a:endParaRPr lang="it-IT"/>
        </a:p>
      </dgm:t>
    </dgm:pt>
    <dgm:pt modelId="{C9BFC358-C0B8-4A01-B56E-C42ED6DAC67A}" type="pres">
      <dgm:prSet presAssocID="{2739097A-A726-4D98-AFE4-797E69D1A891}" presName="sibTrans" presStyleCnt="0"/>
      <dgm:spPr/>
    </dgm:pt>
    <dgm:pt modelId="{10D29D22-C8F9-4540-A7AF-4F66B0D087E9}" type="pres">
      <dgm:prSet presAssocID="{D22CCE20-84A0-48A7-B8C3-FCB22405077D}" presName="compNode" presStyleCnt="0"/>
      <dgm:spPr/>
    </dgm:pt>
    <dgm:pt modelId="{F59B0630-563C-4D6E-B6D0-06FED33D5D5D}" type="pres">
      <dgm:prSet presAssocID="{D22CCE20-84A0-48A7-B8C3-FCB22405077D}" presName="bgRect" presStyleLbl="bgShp" presStyleIdx="3" presStyleCnt="5"/>
      <dgm:spPr/>
    </dgm:pt>
    <dgm:pt modelId="{3B5E86D1-8484-4581-AC4C-8B79EA48E23C}" type="pres">
      <dgm:prSet presAssocID="{D22CCE20-84A0-48A7-B8C3-FCB22405077D}"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Skeleton"/>
        </a:ext>
      </dgm:extLst>
    </dgm:pt>
    <dgm:pt modelId="{17680595-E967-439B-AA25-1EE10D11322D}" type="pres">
      <dgm:prSet presAssocID="{D22CCE20-84A0-48A7-B8C3-FCB22405077D}" presName="spaceRect" presStyleCnt="0"/>
      <dgm:spPr/>
    </dgm:pt>
    <dgm:pt modelId="{FB3EC5B2-5C28-430F-8DF3-529C1D38DAEF}" type="pres">
      <dgm:prSet presAssocID="{D22CCE20-84A0-48A7-B8C3-FCB22405077D}" presName="parTx" presStyleLbl="revTx" presStyleIdx="3" presStyleCnt="5" custScaleY="147037">
        <dgm:presLayoutVars>
          <dgm:chMax val="0"/>
          <dgm:chPref val="0"/>
        </dgm:presLayoutVars>
      </dgm:prSet>
      <dgm:spPr/>
      <dgm:t>
        <a:bodyPr/>
        <a:lstStyle/>
        <a:p>
          <a:endParaRPr lang="it-IT"/>
        </a:p>
      </dgm:t>
    </dgm:pt>
    <dgm:pt modelId="{45AECC12-EFBC-41EF-9642-CE92407363E6}" type="pres">
      <dgm:prSet presAssocID="{7B080EAA-AFB8-47A1-8A76-A329F3EB55D9}" presName="sibTrans" presStyleCnt="0"/>
      <dgm:spPr/>
    </dgm:pt>
    <dgm:pt modelId="{CC6DE81B-1823-42EC-AF1C-8E6717A21CCD}" type="pres">
      <dgm:prSet presAssocID="{19D15CB8-DC5C-4ACE-926B-B14DBCB4290A}" presName="compNode" presStyleCnt="0"/>
      <dgm:spPr/>
    </dgm:pt>
    <dgm:pt modelId="{18CF0B8B-8451-458B-AED1-4E2E55F28B2E}" type="pres">
      <dgm:prSet presAssocID="{19D15CB8-DC5C-4ACE-926B-B14DBCB4290A}" presName="bgRect" presStyleLbl="bgShp" presStyleIdx="4" presStyleCnt="5"/>
      <dgm:spPr/>
    </dgm:pt>
    <dgm:pt modelId="{4232670D-6917-45C2-96C3-5199E705CC8B}" type="pres">
      <dgm:prSet presAssocID="{19D15CB8-DC5C-4ACE-926B-B14DBCB4290A}"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Database"/>
        </a:ext>
      </dgm:extLst>
    </dgm:pt>
    <dgm:pt modelId="{7261EC41-038A-4636-A515-0ED3FBFF8EA3}" type="pres">
      <dgm:prSet presAssocID="{19D15CB8-DC5C-4ACE-926B-B14DBCB4290A}" presName="spaceRect" presStyleCnt="0"/>
      <dgm:spPr/>
    </dgm:pt>
    <dgm:pt modelId="{8658B435-FE96-424A-932F-7B19CB88DE06}" type="pres">
      <dgm:prSet presAssocID="{19D15CB8-DC5C-4ACE-926B-B14DBCB4290A}" presName="parTx" presStyleLbl="revTx" presStyleIdx="4" presStyleCnt="5">
        <dgm:presLayoutVars>
          <dgm:chMax val="0"/>
          <dgm:chPref val="0"/>
        </dgm:presLayoutVars>
      </dgm:prSet>
      <dgm:spPr/>
      <dgm:t>
        <a:bodyPr/>
        <a:lstStyle/>
        <a:p>
          <a:endParaRPr lang="it-IT"/>
        </a:p>
      </dgm:t>
    </dgm:pt>
  </dgm:ptLst>
  <dgm:cxnLst>
    <dgm:cxn modelId="{A73C9DFC-35A3-442C-831A-6BDB9323F23D}" type="presOf" srcId="{19D15CB8-DC5C-4ACE-926B-B14DBCB4290A}" destId="{8658B435-FE96-424A-932F-7B19CB88DE06}" srcOrd="0" destOrd="0" presId="urn:microsoft.com/office/officeart/2018/2/layout/IconVerticalSolidList"/>
    <dgm:cxn modelId="{2798E4FB-833E-4BDE-8886-5FFA3D2A5942}" type="presOf" srcId="{D22CCE20-84A0-48A7-B8C3-FCB22405077D}" destId="{FB3EC5B2-5C28-430F-8DF3-529C1D38DAEF}" srcOrd="0" destOrd="0" presId="urn:microsoft.com/office/officeart/2018/2/layout/IconVerticalSolidList"/>
    <dgm:cxn modelId="{8B9961BD-E9C4-455C-8017-28645109EA3E}" type="presOf" srcId="{FB596E4D-A6A2-4984-92BD-0B6EB2D4FD61}" destId="{C25F9B90-51AA-4447-993F-290FC0E1B553}" srcOrd="0" destOrd="0" presId="urn:microsoft.com/office/officeart/2018/2/layout/IconVerticalSolidList"/>
    <dgm:cxn modelId="{79FB2917-70EA-467F-AF5E-ABA1E7A39374}" type="presOf" srcId="{04296D61-A4C1-4478-84B6-1FF3DFEE834F}" destId="{6A79CCA2-E1E3-4B9A-8D73-16258D7ED1DE}" srcOrd="0" destOrd="0" presId="urn:microsoft.com/office/officeart/2018/2/layout/IconVerticalSolidList"/>
    <dgm:cxn modelId="{24A94CDD-AEDF-486E-936D-8406C82F50F2}" type="presOf" srcId="{BB3A8DCC-F49D-423C-BD37-F6EC3296BDE0}" destId="{5F7D8009-62CC-463A-BB60-924DA64DB7B0}" srcOrd="0" destOrd="0" presId="urn:microsoft.com/office/officeart/2018/2/layout/IconVerticalSolidList"/>
    <dgm:cxn modelId="{1CCB3161-71A5-4FCE-AF25-FDDCA474268F}" srcId="{FB596E4D-A6A2-4984-92BD-0B6EB2D4FD61}" destId="{04296D61-A4C1-4478-84B6-1FF3DFEE834F}" srcOrd="1" destOrd="0" parTransId="{66B9C68B-6B6F-4E34-8EBD-4C5BCB6A69EF}" sibTransId="{B77B1186-364D-4CD4-8C09-E9F838F9D62F}"/>
    <dgm:cxn modelId="{37FA20B2-4FDE-4765-AD53-4B4519E45C0A}" srcId="{FB596E4D-A6A2-4984-92BD-0B6EB2D4FD61}" destId="{D22CCE20-84A0-48A7-B8C3-FCB22405077D}" srcOrd="3" destOrd="0" parTransId="{8D842ECC-E76A-49A6-8EF9-DF63D4CD64B0}" sibTransId="{7B080EAA-AFB8-47A1-8A76-A329F3EB55D9}"/>
    <dgm:cxn modelId="{944D3949-4C5D-498A-A51A-24CB70676A94}" type="presOf" srcId="{ACB2DA3C-65EC-4489-8A58-01FE2188BDE4}" destId="{221468B4-B68E-4E03-8610-1464841BB144}" srcOrd="0" destOrd="0" presId="urn:microsoft.com/office/officeart/2018/2/layout/IconVerticalSolidList"/>
    <dgm:cxn modelId="{BCA28D34-6EF3-48EF-8C5C-44D2C6BC3655}" srcId="{FB596E4D-A6A2-4984-92BD-0B6EB2D4FD61}" destId="{ACB2DA3C-65EC-4489-8A58-01FE2188BDE4}" srcOrd="0" destOrd="0" parTransId="{D5572817-4122-4A5E-85DD-3DA799B73251}" sibTransId="{844A2F7F-727F-4C45-9F88-517CEDA9F0AA}"/>
    <dgm:cxn modelId="{E853038F-9B0F-42BA-B6D0-1B48973146BC}" srcId="{FB596E4D-A6A2-4984-92BD-0B6EB2D4FD61}" destId="{19D15CB8-DC5C-4ACE-926B-B14DBCB4290A}" srcOrd="4" destOrd="0" parTransId="{202357E9-A3DC-4B37-8D46-1A77B1E687B1}" sibTransId="{6855D4F0-F347-4545-8333-8A608ADAD736}"/>
    <dgm:cxn modelId="{E250612D-EA34-45AD-9DDC-2E7A277099EC}" srcId="{FB596E4D-A6A2-4984-92BD-0B6EB2D4FD61}" destId="{BB3A8DCC-F49D-423C-BD37-F6EC3296BDE0}" srcOrd="2" destOrd="0" parTransId="{19E9709D-0D02-4390-B402-69D9759F1155}" sibTransId="{2739097A-A726-4D98-AFE4-797E69D1A891}"/>
    <dgm:cxn modelId="{A771AF21-2281-436F-BDE5-0E8FFFC42F93}" type="presParOf" srcId="{C25F9B90-51AA-4447-993F-290FC0E1B553}" destId="{1B4FE3C6-98BE-4DE9-9F56-A5374E6C0201}" srcOrd="0" destOrd="0" presId="urn:microsoft.com/office/officeart/2018/2/layout/IconVerticalSolidList"/>
    <dgm:cxn modelId="{8CCB8B2D-6E46-4BA4-90F2-C7FEF4A58E40}" type="presParOf" srcId="{1B4FE3C6-98BE-4DE9-9F56-A5374E6C0201}" destId="{220A4916-D7A0-4B19-9D45-BC7CE340293D}" srcOrd="0" destOrd="0" presId="urn:microsoft.com/office/officeart/2018/2/layout/IconVerticalSolidList"/>
    <dgm:cxn modelId="{A333E07E-B20F-429D-B0C4-0B847A5B9AF5}" type="presParOf" srcId="{1B4FE3C6-98BE-4DE9-9F56-A5374E6C0201}" destId="{31C164B7-1052-4220-A209-13251C93575C}" srcOrd="1" destOrd="0" presId="urn:microsoft.com/office/officeart/2018/2/layout/IconVerticalSolidList"/>
    <dgm:cxn modelId="{2FF3D312-7D53-452D-AE08-8AA1E9B81E8A}" type="presParOf" srcId="{1B4FE3C6-98BE-4DE9-9F56-A5374E6C0201}" destId="{CA98B70A-6680-4DF1-B215-7C113C6DE15C}" srcOrd="2" destOrd="0" presId="urn:microsoft.com/office/officeart/2018/2/layout/IconVerticalSolidList"/>
    <dgm:cxn modelId="{6763E786-9AF9-4A4E-959D-22A938F769E5}" type="presParOf" srcId="{1B4FE3C6-98BE-4DE9-9F56-A5374E6C0201}" destId="{221468B4-B68E-4E03-8610-1464841BB144}" srcOrd="3" destOrd="0" presId="urn:microsoft.com/office/officeart/2018/2/layout/IconVerticalSolidList"/>
    <dgm:cxn modelId="{D80A18A6-1B83-465A-A8BB-2FA2015C4EC9}" type="presParOf" srcId="{C25F9B90-51AA-4447-993F-290FC0E1B553}" destId="{146C45AE-9134-4297-8B9B-3E61EB32414B}" srcOrd="1" destOrd="0" presId="urn:microsoft.com/office/officeart/2018/2/layout/IconVerticalSolidList"/>
    <dgm:cxn modelId="{75D7B86B-E357-4DDE-B0ED-0612822AB403}" type="presParOf" srcId="{C25F9B90-51AA-4447-993F-290FC0E1B553}" destId="{1C216CD6-BB26-4C86-975B-679016515CB4}" srcOrd="2" destOrd="0" presId="urn:microsoft.com/office/officeart/2018/2/layout/IconVerticalSolidList"/>
    <dgm:cxn modelId="{C07E9B71-9CA5-4F5D-BACB-7E7F0342A191}" type="presParOf" srcId="{1C216CD6-BB26-4C86-975B-679016515CB4}" destId="{4294E855-A4B2-4DB0-A916-CC9E424890AD}" srcOrd="0" destOrd="0" presId="urn:microsoft.com/office/officeart/2018/2/layout/IconVerticalSolidList"/>
    <dgm:cxn modelId="{AFFD5500-DC17-4E0D-A568-023714CA5098}" type="presParOf" srcId="{1C216CD6-BB26-4C86-975B-679016515CB4}" destId="{3AE880E7-D0D0-415B-BBE0-73050D4AF40B}" srcOrd="1" destOrd="0" presId="urn:microsoft.com/office/officeart/2018/2/layout/IconVerticalSolidList"/>
    <dgm:cxn modelId="{7CA1A0EA-AAF1-4670-829A-01A7EBADB15C}" type="presParOf" srcId="{1C216CD6-BB26-4C86-975B-679016515CB4}" destId="{6BAEAFA1-FE97-4287-9792-ABA1BC0285B9}" srcOrd="2" destOrd="0" presId="urn:microsoft.com/office/officeart/2018/2/layout/IconVerticalSolidList"/>
    <dgm:cxn modelId="{27421542-36EE-4E88-9279-D92BC659F7F5}" type="presParOf" srcId="{1C216CD6-BB26-4C86-975B-679016515CB4}" destId="{6A79CCA2-E1E3-4B9A-8D73-16258D7ED1DE}" srcOrd="3" destOrd="0" presId="urn:microsoft.com/office/officeart/2018/2/layout/IconVerticalSolidList"/>
    <dgm:cxn modelId="{B9FB1FD8-D36B-458C-8D42-73B72A872AC7}" type="presParOf" srcId="{C25F9B90-51AA-4447-993F-290FC0E1B553}" destId="{6162ECA9-D89E-4954-ABB2-88CA652511D9}" srcOrd="3" destOrd="0" presId="urn:microsoft.com/office/officeart/2018/2/layout/IconVerticalSolidList"/>
    <dgm:cxn modelId="{424DE1D2-5359-4F9E-8F00-D901C50CF0B8}" type="presParOf" srcId="{C25F9B90-51AA-4447-993F-290FC0E1B553}" destId="{A4A3099B-FBB3-4876-95DE-2DC7A679079C}" srcOrd="4" destOrd="0" presId="urn:microsoft.com/office/officeart/2018/2/layout/IconVerticalSolidList"/>
    <dgm:cxn modelId="{E7EFCB80-ACDE-47BF-86B9-41CDBD930BF3}" type="presParOf" srcId="{A4A3099B-FBB3-4876-95DE-2DC7A679079C}" destId="{2828A791-A448-43D8-AD8D-0C9445F2764C}" srcOrd="0" destOrd="0" presId="urn:microsoft.com/office/officeart/2018/2/layout/IconVerticalSolidList"/>
    <dgm:cxn modelId="{625BBA33-C173-4EFA-9101-79AA6533385E}" type="presParOf" srcId="{A4A3099B-FBB3-4876-95DE-2DC7A679079C}" destId="{6F54FC44-039D-4CD7-8A5A-B3A83688DA41}" srcOrd="1" destOrd="0" presId="urn:microsoft.com/office/officeart/2018/2/layout/IconVerticalSolidList"/>
    <dgm:cxn modelId="{1D774571-0505-491B-9323-DB152A4792D3}" type="presParOf" srcId="{A4A3099B-FBB3-4876-95DE-2DC7A679079C}" destId="{07C5DC0F-3FC3-434C-8ED8-B2D433DB392A}" srcOrd="2" destOrd="0" presId="urn:microsoft.com/office/officeart/2018/2/layout/IconVerticalSolidList"/>
    <dgm:cxn modelId="{3CEC024E-DA31-4B86-AF1C-4AF41B4C8344}" type="presParOf" srcId="{A4A3099B-FBB3-4876-95DE-2DC7A679079C}" destId="{5F7D8009-62CC-463A-BB60-924DA64DB7B0}" srcOrd="3" destOrd="0" presId="urn:microsoft.com/office/officeart/2018/2/layout/IconVerticalSolidList"/>
    <dgm:cxn modelId="{1A7AE776-D8C6-47F6-80FA-A050E4640002}" type="presParOf" srcId="{C25F9B90-51AA-4447-993F-290FC0E1B553}" destId="{C9BFC358-C0B8-4A01-B56E-C42ED6DAC67A}" srcOrd="5" destOrd="0" presId="urn:microsoft.com/office/officeart/2018/2/layout/IconVerticalSolidList"/>
    <dgm:cxn modelId="{D53380E5-9B73-4BCD-BB08-201CD0DF2A1E}" type="presParOf" srcId="{C25F9B90-51AA-4447-993F-290FC0E1B553}" destId="{10D29D22-C8F9-4540-A7AF-4F66B0D087E9}" srcOrd="6" destOrd="0" presId="urn:microsoft.com/office/officeart/2018/2/layout/IconVerticalSolidList"/>
    <dgm:cxn modelId="{586ADBF7-029E-45A0-BC9F-0697B4411E35}" type="presParOf" srcId="{10D29D22-C8F9-4540-A7AF-4F66B0D087E9}" destId="{F59B0630-563C-4D6E-B6D0-06FED33D5D5D}" srcOrd="0" destOrd="0" presId="urn:microsoft.com/office/officeart/2018/2/layout/IconVerticalSolidList"/>
    <dgm:cxn modelId="{9774FB88-FC22-4319-AD84-6272DEFA5A8D}" type="presParOf" srcId="{10D29D22-C8F9-4540-A7AF-4F66B0D087E9}" destId="{3B5E86D1-8484-4581-AC4C-8B79EA48E23C}" srcOrd="1" destOrd="0" presId="urn:microsoft.com/office/officeart/2018/2/layout/IconVerticalSolidList"/>
    <dgm:cxn modelId="{970CF4D8-FD58-4A44-BE7A-E3697B28DEFD}" type="presParOf" srcId="{10D29D22-C8F9-4540-A7AF-4F66B0D087E9}" destId="{17680595-E967-439B-AA25-1EE10D11322D}" srcOrd="2" destOrd="0" presId="urn:microsoft.com/office/officeart/2018/2/layout/IconVerticalSolidList"/>
    <dgm:cxn modelId="{7AFB0198-54E5-4707-9364-471FA345C397}" type="presParOf" srcId="{10D29D22-C8F9-4540-A7AF-4F66B0D087E9}" destId="{FB3EC5B2-5C28-430F-8DF3-529C1D38DAEF}" srcOrd="3" destOrd="0" presId="urn:microsoft.com/office/officeart/2018/2/layout/IconVerticalSolidList"/>
    <dgm:cxn modelId="{D50CD690-D234-4EFF-9C82-33447F19AA50}" type="presParOf" srcId="{C25F9B90-51AA-4447-993F-290FC0E1B553}" destId="{45AECC12-EFBC-41EF-9642-CE92407363E6}" srcOrd="7" destOrd="0" presId="urn:microsoft.com/office/officeart/2018/2/layout/IconVerticalSolidList"/>
    <dgm:cxn modelId="{C060D5E8-7492-4276-87E8-8D40537A17DE}" type="presParOf" srcId="{C25F9B90-51AA-4447-993F-290FC0E1B553}" destId="{CC6DE81B-1823-42EC-AF1C-8E6717A21CCD}" srcOrd="8" destOrd="0" presId="urn:microsoft.com/office/officeart/2018/2/layout/IconVerticalSolidList"/>
    <dgm:cxn modelId="{326062F3-E923-49D8-A462-A39F01E6F769}" type="presParOf" srcId="{CC6DE81B-1823-42EC-AF1C-8E6717A21CCD}" destId="{18CF0B8B-8451-458B-AED1-4E2E55F28B2E}" srcOrd="0" destOrd="0" presId="urn:microsoft.com/office/officeart/2018/2/layout/IconVerticalSolidList"/>
    <dgm:cxn modelId="{A3A17C94-7234-48B3-987B-5B96555C1CF8}" type="presParOf" srcId="{CC6DE81B-1823-42EC-AF1C-8E6717A21CCD}" destId="{4232670D-6917-45C2-96C3-5199E705CC8B}" srcOrd="1" destOrd="0" presId="urn:microsoft.com/office/officeart/2018/2/layout/IconVerticalSolidList"/>
    <dgm:cxn modelId="{8E16066F-7EB3-484B-B259-8C957364D179}" type="presParOf" srcId="{CC6DE81B-1823-42EC-AF1C-8E6717A21CCD}" destId="{7261EC41-038A-4636-A515-0ED3FBFF8EA3}" srcOrd="2" destOrd="0" presId="urn:microsoft.com/office/officeart/2018/2/layout/IconVerticalSolidList"/>
    <dgm:cxn modelId="{1CB3ED58-BDE3-4149-89AF-DB66E0B6454D}" type="presParOf" srcId="{CC6DE81B-1823-42EC-AF1C-8E6717A21CCD}" destId="{8658B435-FE96-424A-932F-7B19CB88DE0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AEC9746-19F8-4E5E-B27B-8CA618E00F94}"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32EFD9E3-8600-4F69-A7B2-2163031767C3}">
      <dgm:prSet/>
      <dgm:spPr/>
      <dgm:t>
        <a:bodyPr/>
        <a:lstStyle/>
        <a:p>
          <a:pPr>
            <a:lnSpc>
              <a:spcPct val="100000"/>
            </a:lnSpc>
          </a:pPr>
          <a:r>
            <a:rPr lang="it-IT"/>
            <a:t>Si può considerare l’operatore sociale come </a:t>
          </a:r>
          <a:r>
            <a:rPr lang="it-IT" i="1"/>
            <a:t>street level bureaucrat </a:t>
          </a:r>
          <a:r>
            <a:rPr lang="it-IT"/>
            <a:t>(‘’burocrati di strada’’) il loro essere ingaggiati in servizi a soglia bassa spesso inesistente; sono sollecitati quotidianamente per svolgere mansioni la cui discrezionalità non è riducibile, perché devono risolvere situazioni spesso complessi. Quindi sono a tutti gli effetti ‘’operatori di frontiera’’. Poiché agiscono sia rispetto all’utenza esterna che nei confronti delle organizzazioni.</a:t>
          </a:r>
          <a:endParaRPr lang="en-US"/>
        </a:p>
      </dgm:t>
    </dgm:pt>
    <dgm:pt modelId="{73E1892C-82F8-4EA6-96DE-E8DA5D71B0F6}" type="parTrans" cxnId="{16F3C1B7-046A-406F-BD2B-6F7D98CB3D57}">
      <dgm:prSet/>
      <dgm:spPr/>
      <dgm:t>
        <a:bodyPr/>
        <a:lstStyle/>
        <a:p>
          <a:endParaRPr lang="en-US"/>
        </a:p>
      </dgm:t>
    </dgm:pt>
    <dgm:pt modelId="{E41AD91A-A9A4-4F99-B28A-7EBF98F30E04}" type="sibTrans" cxnId="{16F3C1B7-046A-406F-BD2B-6F7D98CB3D57}">
      <dgm:prSet/>
      <dgm:spPr/>
      <dgm:t>
        <a:bodyPr/>
        <a:lstStyle/>
        <a:p>
          <a:pPr>
            <a:lnSpc>
              <a:spcPct val="100000"/>
            </a:lnSpc>
          </a:pPr>
          <a:endParaRPr lang="en-US"/>
        </a:p>
      </dgm:t>
    </dgm:pt>
    <dgm:pt modelId="{275F1394-FE25-4710-A9F0-8772DF46000D}">
      <dgm:prSet/>
      <dgm:spPr/>
      <dgm:t>
        <a:bodyPr/>
        <a:lstStyle/>
        <a:p>
          <a:pPr>
            <a:lnSpc>
              <a:spcPct val="100000"/>
            </a:lnSpc>
          </a:pPr>
          <a:r>
            <a:rPr lang="it-IT"/>
            <a:t>Gli operatori sociali possono rappresentare una risorsa riflessiva per l’organizzazione, specie se, in accordo con l’attico triforcale lavoro sociale (Gui, 2004), considera come propri riferimenti gli utenti, l’organizzazione, la comunità locale. </a:t>
          </a:r>
          <a:endParaRPr lang="en-US"/>
        </a:p>
      </dgm:t>
    </dgm:pt>
    <dgm:pt modelId="{A4C4B092-D181-4B42-8542-D716F0A18151}" type="parTrans" cxnId="{32EB8D05-3552-4FDD-9EB6-E0D1FE248DC3}">
      <dgm:prSet/>
      <dgm:spPr/>
      <dgm:t>
        <a:bodyPr/>
        <a:lstStyle/>
        <a:p>
          <a:endParaRPr lang="en-US"/>
        </a:p>
      </dgm:t>
    </dgm:pt>
    <dgm:pt modelId="{DAA9C060-6D56-45B5-AE1F-F1AF1D568DD3}" type="sibTrans" cxnId="{32EB8D05-3552-4FDD-9EB6-E0D1FE248DC3}">
      <dgm:prSet/>
      <dgm:spPr/>
      <dgm:t>
        <a:bodyPr/>
        <a:lstStyle/>
        <a:p>
          <a:pPr>
            <a:lnSpc>
              <a:spcPct val="100000"/>
            </a:lnSpc>
          </a:pPr>
          <a:endParaRPr lang="en-US"/>
        </a:p>
      </dgm:t>
    </dgm:pt>
    <dgm:pt modelId="{BDF86F2F-2D31-491C-9A36-7ED03FE68B4C}">
      <dgm:prSet/>
      <dgm:spPr/>
      <dgm:t>
        <a:bodyPr/>
        <a:lstStyle/>
        <a:p>
          <a:pPr>
            <a:lnSpc>
              <a:spcPct val="100000"/>
            </a:lnSpc>
          </a:pPr>
          <a:r>
            <a:rPr lang="it-IT"/>
            <a:t>Gli operatori sociali dei servizi pubblici sono in una sorta di schiacciamento di ruolo di tipo amministrativo, di programmazione-acquisto-controllo, mentre i cittadini gestiti dal privato sociale avrebbero sempre più come propri interlocutori diversi operatori e uno o più soggetti accreditati. </a:t>
          </a:r>
          <a:endParaRPr lang="en-US"/>
        </a:p>
      </dgm:t>
    </dgm:pt>
    <dgm:pt modelId="{BD218BD5-5655-4B24-8B50-EBF86EB6EDDC}" type="parTrans" cxnId="{26A3DAF5-F746-4BE9-A586-37DEA79888EC}">
      <dgm:prSet/>
      <dgm:spPr/>
      <dgm:t>
        <a:bodyPr/>
        <a:lstStyle/>
        <a:p>
          <a:endParaRPr lang="en-US"/>
        </a:p>
      </dgm:t>
    </dgm:pt>
    <dgm:pt modelId="{2701B238-F050-499B-829C-71937EE37079}" type="sibTrans" cxnId="{26A3DAF5-F746-4BE9-A586-37DEA79888EC}">
      <dgm:prSet/>
      <dgm:spPr/>
      <dgm:t>
        <a:bodyPr/>
        <a:lstStyle/>
        <a:p>
          <a:endParaRPr lang="en-US"/>
        </a:p>
      </dgm:t>
    </dgm:pt>
    <dgm:pt modelId="{72407DAA-AB30-43EA-94EC-EBA93785ED99}" type="pres">
      <dgm:prSet presAssocID="{BAEC9746-19F8-4E5E-B27B-8CA618E00F94}" presName="outerComposite" presStyleCnt="0">
        <dgm:presLayoutVars>
          <dgm:chMax val="5"/>
          <dgm:dir/>
          <dgm:resizeHandles val="exact"/>
        </dgm:presLayoutVars>
      </dgm:prSet>
      <dgm:spPr/>
      <dgm:t>
        <a:bodyPr/>
        <a:lstStyle/>
        <a:p>
          <a:endParaRPr lang="it-IT"/>
        </a:p>
      </dgm:t>
    </dgm:pt>
    <dgm:pt modelId="{06D785B5-3A2B-49B9-AB0C-90973988C6D7}" type="pres">
      <dgm:prSet presAssocID="{BAEC9746-19F8-4E5E-B27B-8CA618E00F94}" presName="dummyMaxCanvas" presStyleCnt="0">
        <dgm:presLayoutVars/>
      </dgm:prSet>
      <dgm:spPr/>
    </dgm:pt>
    <dgm:pt modelId="{E8FFB8D7-86AF-4336-817D-EEE1AE9F1449}" type="pres">
      <dgm:prSet presAssocID="{BAEC9746-19F8-4E5E-B27B-8CA618E00F94}" presName="ThreeNodes_1" presStyleLbl="node1" presStyleIdx="0" presStyleCnt="3">
        <dgm:presLayoutVars>
          <dgm:bulletEnabled val="1"/>
        </dgm:presLayoutVars>
      </dgm:prSet>
      <dgm:spPr/>
      <dgm:t>
        <a:bodyPr/>
        <a:lstStyle/>
        <a:p>
          <a:endParaRPr lang="it-IT"/>
        </a:p>
      </dgm:t>
    </dgm:pt>
    <dgm:pt modelId="{CEB2FBD4-3BC3-497E-8066-52A58BE5FFAB}" type="pres">
      <dgm:prSet presAssocID="{BAEC9746-19F8-4E5E-B27B-8CA618E00F94}" presName="ThreeNodes_2" presStyleLbl="node1" presStyleIdx="1" presStyleCnt="3">
        <dgm:presLayoutVars>
          <dgm:bulletEnabled val="1"/>
        </dgm:presLayoutVars>
      </dgm:prSet>
      <dgm:spPr/>
      <dgm:t>
        <a:bodyPr/>
        <a:lstStyle/>
        <a:p>
          <a:endParaRPr lang="it-IT"/>
        </a:p>
      </dgm:t>
    </dgm:pt>
    <dgm:pt modelId="{28AB4F87-11AC-4102-84E7-163A85568CBC}" type="pres">
      <dgm:prSet presAssocID="{BAEC9746-19F8-4E5E-B27B-8CA618E00F94}" presName="ThreeNodes_3" presStyleLbl="node1" presStyleIdx="2" presStyleCnt="3">
        <dgm:presLayoutVars>
          <dgm:bulletEnabled val="1"/>
        </dgm:presLayoutVars>
      </dgm:prSet>
      <dgm:spPr/>
      <dgm:t>
        <a:bodyPr/>
        <a:lstStyle/>
        <a:p>
          <a:endParaRPr lang="it-IT"/>
        </a:p>
      </dgm:t>
    </dgm:pt>
    <dgm:pt modelId="{959FE847-EA3F-45F4-A81C-9A8B312EBD35}" type="pres">
      <dgm:prSet presAssocID="{BAEC9746-19F8-4E5E-B27B-8CA618E00F94}" presName="ThreeConn_1-2" presStyleLbl="fgAccFollowNode1" presStyleIdx="0" presStyleCnt="2">
        <dgm:presLayoutVars>
          <dgm:bulletEnabled val="1"/>
        </dgm:presLayoutVars>
      </dgm:prSet>
      <dgm:spPr/>
      <dgm:t>
        <a:bodyPr/>
        <a:lstStyle/>
        <a:p>
          <a:endParaRPr lang="it-IT"/>
        </a:p>
      </dgm:t>
    </dgm:pt>
    <dgm:pt modelId="{23646F89-1065-4504-8681-780FE34D25BF}" type="pres">
      <dgm:prSet presAssocID="{BAEC9746-19F8-4E5E-B27B-8CA618E00F94}" presName="ThreeConn_2-3" presStyleLbl="fgAccFollowNode1" presStyleIdx="1" presStyleCnt="2">
        <dgm:presLayoutVars>
          <dgm:bulletEnabled val="1"/>
        </dgm:presLayoutVars>
      </dgm:prSet>
      <dgm:spPr/>
      <dgm:t>
        <a:bodyPr/>
        <a:lstStyle/>
        <a:p>
          <a:endParaRPr lang="it-IT"/>
        </a:p>
      </dgm:t>
    </dgm:pt>
    <dgm:pt modelId="{22C12280-40B0-4948-A503-DF3C495EF06B}" type="pres">
      <dgm:prSet presAssocID="{BAEC9746-19F8-4E5E-B27B-8CA618E00F94}" presName="ThreeNodes_1_text" presStyleLbl="node1" presStyleIdx="2" presStyleCnt="3">
        <dgm:presLayoutVars>
          <dgm:bulletEnabled val="1"/>
        </dgm:presLayoutVars>
      </dgm:prSet>
      <dgm:spPr/>
      <dgm:t>
        <a:bodyPr/>
        <a:lstStyle/>
        <a:p>
          <a:endParaRPr lang="it-IT"/>
        </a:p>
      </dgm:t>
    </dgm:pt>
    <dgm:pt modelId="{60B341A5-D730-410B-88EC-95CE0AEE8D71}" type="pres">
      <dgm:prSet presAssocID="{BAEC9746-19F8-4E5E-B27B-8CA618E00F94}" presName="ThreeNodes_2_text" presStyleLbl="node1" presStyleIdx="2" presStyleCnt="3">
        <dgm:presLayoutVars>
          <dgm:bulletEnabled val="1"/>
        </dgm:presLayoutVars>
      </dgm:prSet>
      <dgm:spPr/>
      <dgm:t>
        <a:bodyPr/>
        <a:lstStyle/>
        <a:p>
          <a:endParaRPr lang="it-IT"/>
        </a:p>
      </dgm:t>
    </dgm:pt>
    <dgm:pt modelId="{2E17489D-DB97-41E3-B339-11FF4A6F0717}" type="pres">
      <dgm:prSet presAssocID="{BAEC9746-19F8-4E5E-B27B-8CA618E00F94}" presName="ThreeNodes_3_text" presStyleLbl="node1" presStyleIdx="2" presStyleCnt="3">
        <dgm:presLayoutVars>
          <dgm:bulletEnabled val="1"/>
        </dgm:presLayoutVars>
      </dgm:prSet>
      <dgm:spPr/>
      <dgm:t>
        <a:bodyPr/>
        <a:lstStyle/>
        <a:p>
          <a:endParaRPr lang="it-IT"/>
        </a:p>
      </dgm:t>
    </dgm:pt>
  </dgm:ptLst>
  <dgm:cxnLst>
    <dgm:cxn modelId="{1EAC87A6-D2D6-4652-B45C-7F563DD1CD60}" type="presOf" srcId="{32EFD9E3-8600-4F69-A7B2-2163031767C3}" destId="{22C12280-40B0-4948-A503-DF3C495EF06B}" srcOrd="1" destOrd="0" presId="urn:microsoft.com/office/officeart/2005/8/layout/vProcess5"/>
    <dgm:cxn modelId="{234F9BBD-FEC2-46AB-82E0-1D4E27C873A8}" type="presOf" srcId="{BDF86F2F-2D31-491C-9A36-7ED03FE68B4C}" destId="{28AB4F87-11AC-4102-84E7-163A85568CBC}" srcOrd="0" destOrd="0" presId="urn:microsoft.com/office/officeart/2005/8/layout/vProcess5"/>
    <dgm:cxn modelId="{7323D2A9-3987-4398-BB65-CE268BCA6DC1}" type="presOf" srcId="{275F1394-FE25-4710-A9F0-8772DF46000D}" destId="{60B341A5-D730-410B-88EC-95CE0AEE8D71}" srcOrd="1" destOrd="0" presId="urn:microsoft.com/office/officeart/2005/8/layout/vProcess5"/>
    <dgm:cxn modelId="{894AFA63-DEB1-4EA2-A2C6-FB59C7DAD0C2}" type="presOf" srcId="{DAA9C060-6D56-45B5-AE1F-F1AF1D568DD3}" destId="{23646F89-1065-4504-8681-780FE34D25BF}" srcOrd="0" destOrd="0" presId="urn:microsoft.com/office/officeart/2005/8/layout/vProcess5"/>
    <dgm:cxn modelId="{32EB8D05-3552-4FDD-9EB6-E0D1FE248DC3}" srcId="{BAEC9746-19F8-4E5E-B27B-8CA618E00F94}" destId="{275F1394-FE25-4710-A9F0-8772DF46000D}" srcOrd="1" destOrd="0" parTransId="{A4C4B092-D181-4B42-8542-D716F0A18151}" sibTransId="{DAA9C060-6D56-45B5-AE1F-F1AF1D568DD3}"/>
    <dgm:cxn modelId="{F0258F57-7C06-4059-9D7C-99705B5F8833}" type="presOf" srcId="{32EFD9E3-8600-4F69-A7B2-2163031767C3}" destId="{E8FFB8D7-86AF-4336-817D-EEE1AE9F1449}" srcOrd="0" destOrd="0" presId="urn:microsoft.com/office/officeart/2005/8/layout/vProcess5"/>
    <dgm:cxn modelId="{7612404B-1869-4A66-9070-6474613E022F}" type="presOf" srcId="{275F1394-FE25-4710-A9F0-8772DF46000D}" destId="{CEB2FBD4-3BC3-497E-8066-52A58BE5FFAB}" srcOrd="0" destOrd="0" presId="urn:microsoft.com/office/officeart/2005/8/layout/vProcess5"/>
    <dgm:cxn modelId="{26A3DAF5-F746-4BE9-A586-37DEA79888EC}" srcId="{BAEC9746-19F8-4E5E-B27B-8CA618E00F94}" destId="{BDF86F2F-2D31-491C-9A36-7ED03FE68B4C}" srcOrd="2" destOrd="0" parTransId="{BD218BD5-5655-4B24-8B50-EBF86EB6EDDC}" sibTransId="{2701B238-F050-499B-829C-71937EE37079}"/>
    <dgm:cxn modelId="{16F3C1B7-046A-406F-BD2B-6F7D98CB3D57}" srcId="{BAEC9746-19F8-4E5E-B27B-8CA618E00F94}" destId="{32EFD9E3-8600-4F69-A7B2-2163031767C3}" srcOrd="0" destOrd="0" parTransId="{73E1892C-82F8-4EA6-96DE-E8DA5D71B0F6}" sibTransId="{E41AD91A-A9A4-4F99-B28A-7EBF98F30E04}"/>
    <dgm:cxn modelId="{17494F2F-DF74-4FBA-991B-BC89E45A128F}" type="presOf" srcId="{E41AD91A-A9A4-4F99-B28A-7EBF98F30E04}" destId="{959FE847-EA3F-45F4-A81C-9A8B312EBD35}" srcOrd="0" destOrd="0" presId="urn:microsoft.com/office/officeart/2005/8/layout/vProcess5"/>
    <dgm:cxn modelId="{43F92EBE-37C5-4BDB-89BD-DFC368C9231E}" type="presOf" srcId="{BAEC9746-19F8-4E5E-B27B-8CA618E00F94}" destId="{72407DAA-AB30-43EA-94EC-EBA93785ED99}" srcOrd="0" destOrd="0" presId="urn:microsoft.com/office/officeart/2005/8/layout/vProcess5"/>
    <dgm:cxn modelId="{58666BA5-B50D-4511-ABAA-3D403FAC656C}" type="presOf" srcId="{BDF86F2F-2D31-491C-9A36-7ED03FE68B4C}" destId="{2E17489D-DB97-41E3-B339-11FF4A6F0717}" srcOrd="1" destOrd="0" presId="urn:microsoft.com/office/officeart/2005/8/layout/vProcess5"/>
    <dgm:cxn modelId="{1FA15C84-0424-458D-B5BF-14FB1AFE8564}" type="presParOf" srcId="{72407DAA-AB30-43EA-94EC-EBA93785ED99}" destId="{06D785B5-3A2B-49B9-AB0C-90973988C6D7}" srcOrd="0" destOrd="0" presId="urn:microsoft.com/office/officeart/2005/8/layout/vProcess5"/>
    <dgm:cxn modelId="{3F06E432-6258-4E01-ABD5-3ED2C45C7218}" type="presParOf" srcId="{72407DAA-AB30-43EA-94EC-EBA93785ED99}" destId="{E8FFB8D7-86AF-4336-817D-EEE1AE9F1449}" srcOrd="1" destOrd="0" presId="urn:microsoft.com/office/officeart/2005/8/layout/vProcess5"/>
    <dgm:cxn modelId="{2452B034-60FD-4AA9-9FBD-2D51562BA1F9}" type="presParOf" srcId="{72407DAA-AB30-43EA-94EC-EBA93785ED99}" destId="{CEB2FBD4-3BC3-497E-8066-52A58BE5FFAB}" srcOrd="2" destOrd="0" presId="urn:microsoft.com/office/officeart/2005/8/layout/vProcess5"/>
    <dgm:cxn modelId="{42C82BEB-CCBC-49BB-BDFD-398F42C1E4C8}" type="presParOf" srcId="{72407DAA-AB30-43EA-94EC-EBA93785ED99}" destId="{28AB4F87-11AC-4102-84E7-163A85568CBC}" srcOrd="3" destOrd="0" presId="urn:microsoft.com/office/officeart/2005/8/layout/vProcess5"/>
    <dgm:cxn modelId="{E28410B6-652F-4226-BF86-1BF9600D8242}" type="presParOf" srcId="{72407DAA-AB30-43EA-94EC-EBA93785ED99}" destId="{959FE847-EA3F-45F4-A81C-9A8B312EBD35}" srcOrd="4" destOrd="0" presId="urn:microsoft.com/office/officeart/2005/8/layout/vProcess5"/>
    <dgm:cxn modelId="{BB42BF20-E760-4B23-9C25-3C7B8E2B691E}" type="presParOf" srcId="{72407DAA-AB30-43EA-94EC-EBA93785ED99}" destId="{23646F89-1065-4504-8681-780FE34D25BF}" srcOrd="5" destOrd="0" presId="urn:microsoft.com/office/officeart/2005/8/layout/vProcess5"/>
    <dgm:cxn modelId="{81462215-821D-4C74-92F1-D65B380CD5A0}" type="presParOf" srcId="{72407DAA-AB30-43EA-94EC-EBA93785ED99}" destId="{22C12280-40B0-4948-A503-DF3C495EF06B}" srcOrd="6" destOrd="0" presId="urn:microsoft.com/office/officeart/2005/8/layout/vProcess5"/>
    <dgm:cxn modelId="{86A35C6A-3E9C-4656-A978-489997A4B68A}" type="presParOf" srcId="{72407DAA-AB30-43EA-94EC-EBA93785ED99}" destId="{60B341A5-D730-410B-88EC-95CE0AEE8D71}" srcOrd="7" destOrd="0" presId="urn:microsoft.com/office/officeart/2005/8/layout/vProcess5"/>
    <dgm:cxn modelId="{80BE250C-A8A8-4D1D-AA2B-5DBEBF4C0837}" type="presParOf" srcId="{72407DAA-AB30-43EA-94EC-EBA93785ED99}" destId="{2E17489D-DB97-41E3-B339-11FF4A6F071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6F14AC1-DC28-4254-9A40-62E737CD217F}" type="doc">
      <dgm:prSet loTypeId="urn:microsoft.com/office/officeart/2005/8/layout/bProcess4" loCatId="process" qsTypeId="urn:microsoft.com/office/officeart/2005/8/quickstyle/simple1" qsCatId="simple" csTypeId="urn:microsoft.com/office/officeart/2005/8/colors/colorful5" csCatId="colorful"/>
      <dgm:spPr/>
      <dgm:t>
        <a:bodyPr/>
        <a:lstStyle/>
        <a:p>
          <a:endParaRPr lang="en-US"/>
        </a:p>
      </dgm:t>
    </dgm:pt>
    <dgm:pt modelId="{2894846E-F370-4231-A908-59ABD929BF83}">
      <dgm:prSet custT="1"/>
      <dgm:spPr/>
      <dgm:t>
        <a:bodyPr/>
        <a:lstStyle/>
        <a:p>
          <a:r>
            <a:rPr lang="it-IT" sz="1800" b="1" dirty="0"/>
            <a:t>A proposito di erbacce</a:t>
          </a:r>
          <a:endParaRPr lang="en-US" sz="1800" dirty="0"/>
        </a:p>
      </dgm:t>
    </dgm:pt>
    <dgm:pt modelId="{28FE424B-0B5E-4E94-8385-7FF8192CB0C2}" type="parTrans" cxnId="{92EA378F-4867-4C79-A67C-F951FED72713}">
      <dgm:prSet/>
      <dgm:spPr/>
      <dgm:t>
        <a:bodyPr/>
        <a:lstStyle/>
        <a:p>
          <a:endParaRPr lang="en-US"/>
        </a:p>
      </dgm:t>
    </dgm:pt>
    <dgm:pt modelId="{122C6A7C-C182-44B6-85CA-1EBA77E5636F}" type="sibTrans" cxnId="{92EA378F-4867-4C79-A67C-F951FED72713}">
      <dgm:prSet/>
      <dgm:spPr/>
      <dgm:t>
        <a:bodyPr/>
        <a:lstStyle/>
        <a:p>
          <a:endParaRPr lang="en-US"/>
        </a:p>
      </dgm:t>
    </dgm:pt>
    <dgm:pt modelId="{0C7D34AE-C720-4878-8A22-FBD3C8B813AA}">
      <dgm:prSet custT="1"/>
      <dgm:spPr/>
      <dgm:t>
        <a:bodyPr/>
        <a:lstStyle/>
        <a:p>
          <a:r>
            <a:rPr lang="it-IT" sz="1400" dirty="0"/>
            <a:t>Le trasformazioni che ci attraversano sono metaforicamente simili alle ‘’erbacce’’ (</a:t>
          </a:r>
          <a:r>
            <a:rPr lang="it-IT" sz="1400" dirty="0" err="1"/>
            <a:t>Mabey</a:t>
          </a:r>
          <a:r>
            <a:rPr lang="it-IT" sz="1400" dirty="0"/>
            <a:t>, 2011), poi i cambiamenti nascono e crescono come erbacce del giardino, non come ‘’pomodori in serra’’; in fine sappiamo che per gestirli non è necessario prevederli. </a:t>
          </a:r>
          <a:endParaRPr lang="en-US" sz="1400" dirty="0"/>
        </a:p>
      </dgm:t>
    </dgm:pt>
    <dgm:pt modelId="{23292ACC-C10B-49A5-B6C9-DBF776540B68}" type="parTrans" cxnId="{04E184D4-F416-40B9-BCF4-A200FB801F31}">
      <dgm:prSet/>
      <dgm:spPr/>
      <dgm:t>
        <a:bodyPr/>
        <a:lstStyle/>
        <a:p>
          <a:endParaRPr lang="en-US"/>
        </a:p>
      </dgm:t>
    </dgm:pt>
    <dgm:pt modelId="{F6A557C5-F0DE-400A-A683-2639B001E4DF}" type="sibTrans" cxnId="{04E184D4-F416-40B9-BCF4-A200FB801F31}">
      <dgm:prSet/>
      <dgm:spPr/>
      <dgm:t>
        <a:bodyPr/>
        <a:lstStyle/>
        <a:p>
          <a:endParaRPr lang="en-US"/>
        </a:p>
      </dgm:t>
    </dgm:pt>
    <dgm:pt modelId="{AF3B0538-6142-4E02-9508-021228CD78E0}">
      <dgm:prSet custT="1"/>
      <dgm:spPr/>
      <dgm:t>
        <a:bodyPr/>
        <a:lstStyle/>
        <a:p>
          <a:r>
            <a:rPr lang="it-IT" sz="1400" dirty="0"/>
            <a:t>Per le cosiddette nuove questioni sociali (diverse forme di vulnerabilità o per l’immigrazione) che non rappresentano esiti diretti di programmazioni razionali ma piuttosto esiti indiretti di scelte locali, nazionali. </a:t>
          </a:r>
          <a:endParaRPr lang="en-US" sz="1400" dirty="0"/>
        </a:p>
      </dgm:t>
    </dgm:pt>
    <dgm:pt modelId="{698EDEDF-E169-42A6-AED1-BE580B75841A}" type="parTrans" cxnId="{14B926ED-30C9-4FBC-9955-9912B26C8FF5}">
      <dgm:prSet/>
      <dgm:spPr/>
      <dgm:t>
        <a:bodyPr/>
        <a:lstStyle/>
        <a:p>
          <a:endParaRPr lang="en-US"/>
        </a:p>
      </dgm:t>
    </dgm:pt>
    <dgm:pt modelId="{C11A455A-2636-44E9-9539-CD514D710EF6}" type="sibTrans" cxnId="{14B926ED-30C9-4FBC-9955-9912B26C8FF5}">
      <dgm:prSet/>
      <dgm:spPr/>
      <dgm:t>
        <a:bodyPr/>
        <a:lstStyle/>
        <a:p>
          <a:endParaRPr lang="en-US"/>
        </a:p>
      </dgm:t>
    </dgm:pt>
    <dgm:pt modelId="{6B59D82D-842C-43D4-B71F-547DAAA00195}">
      <dgm:prSet custT="1"/>
      <dgm:spPr/>
      <dgm:t>
        <a:bodyPr/>
        <a:lstStyle/>
        <a:p>
          <a:r>
            <a:rPr lang="it-IT" sz="1100" dirty="0"/>
            <a:t>Nei confronti delle erbacce o degli invasori reali o presunti che siano gli abitanti dei luoghi, il </a:t>
          </a:r>
          <a:r>
            <a:rPr lang="it-IT" sz="1100" dirty="0" err="1"/>
            <a:t>lungoresidenti</a:t>
          </a:r>
          <a:r>
            <a:rPr lang="it-IT" sz="1100" dirty="0"/>
            <a:t> nutrono spesso sentimenti conflittuali che si combinano con una disaffezione nei confronti dei luoghi (‘’questo luogo non è più vivibile’’, ‘’le strade non sono sicure’’). Nel frattempo lamentano e alimentano una disaffezione che talvolta assume i contorni del rifiuto o di una identitaria difensivo-offensiva, distinguendo fra un ‘’noi’’ un, o molti, ‘’loro’’. Questa mossa comunicativa è la conseguenza di un processo di </a:t>
          </a:r>
          <a:r>
            <a:rPr lang="it-IT" sz="1100" dirty="0" err="1"/>
            <a:t>etichettamento</a:t>
          </a:r>
          <a:r>
            <a:rPr lang="it-IT" sz="1100" dirty="0"/>
            <a:t>. (Becker, 2003; </a:t>
          </a:r>
          <a:r>
            <a:rPr lang="it-IT" sz="1100" dirty="0" err="1"/>
            <a:t>Perec</a:t>
          </a:r>
          <a:r>
            <a:rPr lang="it-IT" sz="1100" dirty="0"/>
            <a:t>, 1989).  </a:t>
          </a:r>
          <a:endParaRPr lang="en-US" sz="1100" dirty="0"/>
        </a:p>
      </dgm:t>
    </dgm:pt>
    <dgm:pt modelId="{DC8EAADF-56A4-49E2-9F17-94ED0707288F}" type="parTrans" cxnId="{20717B99-BDCF-4C16-957D-D6BEACDA4CE7}">
      <dgm:prSet/>
      <dgm:spPr/>
      <dgm:t>
        <a:bodyPr/>
        <a:lstStyle/>
        <a:p>
          <a:endParaRPr lang="en-US"/>
        </a:p>
      </dgm:t>
    </dgm:pt>
    <dgm:pt modelId="{561A145F-471E-4B66-B374-069A9B1B7152}" type="sibTrans" cxnId="{20717B99-BDCF-4C16-957D-D6BEACDA4CE7}">
      <dgm:prSet/>
      <dgm:spPr/>
      <dgm:t>
        <a:bodyPr/>
        <a:lstStyle/>
        <a:p>
          <a:endParaRPr lang="en-US"/>
        </a:p>
      </dgm:t>
    </dgm:pt>
    <dgm:pt modelId="{B47220CB-A552-41D9-B7A5-30CFE6B67544}" type="pres">
      <dgm:prSet presAssocID="{96F14AC1-DC28-4254-9A40-62E737CD217F}" presName="Name0" presStyleCnt="0">
        <dgm:presLayoutVars>
          <dgm:dir/>
          <dgm:resizeHandles/>
        </dgm:presLayoutVars>
      </dgm:prSet>
      <dgm:spPr/>
      <dgm:t>
        <a:bodyPr/>
        <a:lstStyle/>
        <a:p>
          <a:endParaRPr lang="it-IT"/>
        </a:p>
      </dgm:t>
    </dgm:pt>
    <dgm:pt modelId="{53AB2F75-79F1-4CDA-8050-70ECE2B1E8C7}" type="pres">
      <dgm:prSet presAssocID="{2894846E-F370-4231-A908-59ABD929BF83}" presName="compNode" presStyleCnt="0"/>
      <dgm:spPr/>
    </dgm:pt>
    <dgm:pt modelId="{4158304B-0F8A-471B-A737-A22941CE444D}" type="pres">
      <dgm:prSet presAssocID="{2894846E-F370-4231-A908-59ABD929BF83}" presName="dummyConnPt" presStyleCnt="0"/>
      <dgm:spPr/>
    </dgm:pt>
    <dgm:pt modelId="{2FD2C1BB-1B06-40E8-861F-91B1A7A87E8C}" type="pres">
      <dgm:prSet presAssocID="{2894846E-F370-4231-A908-59ABD929BF83}" presName="node" presStyleLbl="node1" presStyleIdx="0" presStyleCnt="4" custLinFactNeighborX="3531" custLinFactNeighborY="5441">
        <dgm:presLayoutVars>
          <dgm:bulletEnabled val="1"/>
        </dgm:presLayoutVars>
      </dgm:prSet>
      <dgm:spPr/>
      <dgm:t>
        <a:bodyPr/>
        <a:lstStyle/>
        <a:p>
          <a:endParaRPr lang="it-IT"/>
        </a:p>
      </dgm:t>
    </dgm:pt>
    <dgm:pt modelId="{CE56434D-43E9-418C-9C45-EE5940FA6718}" type="pres">
      <dgm:prSet presAssocID="{122C6A7C-C182-44B6-85CA-1EBA77E5636F}" presName="sibTrans" presStyleLbl="bgSibTrans2D1" presStyleIdx="0" presStyleCnt="3"/>
      <dgm:spPr/>
      <dgm:t>
        <a:bodyPr/>
        <a:lstStyle/>
        <a:p>
          <a:endParaRPr lang="it-IT"/>
        </a:p>
      </dgm:t>
    </dgm:pt>
    <dgm:pt modelId="{3B477AA2-8CD5-44D0-9F98-F61AB74ECCCC}" type="pres">
      <dgm:prSet presAssocID="{0C7D34AE-C720-4878-8A22-FBD3C8B813AA}" presName="compNode" presStyleCnt="0"/>
      <dgm:spPr/>
    </dgm:pt>
    <dgm:pt modelId="{F3A3B7D5-E63D-43A0-916D-38F51F0421A7}" type="pres">
      <dgm:prSet presAssocID="{0C7D34AE-C720-4878-8A22-FBD3C8B813AA}" presName="dummyConnPt" presStyleCnt="0"/>
      <dgm:spPr/>
    </dgm:pt>
    <dgm:pt modelId="{1CA0D869-1202-4EEB-B728-D00E28C2A268}" type="pres">
      <dgm:prSet presAssocID="{0C7D34AE-C720-4878-8A22-FBD3C8B813AA}" presName="node" presStyleLbl="node1" presStyleIdx="1" presStyleCnt="4">
        <dgm:presLayoutVars>
          <dgm:bulletEnabled val="1"/>
        </dgm:presLayoutVars>
      </dgm:prSet>
      <dgm:spPr/>
      <dgm:t>
        <a:bodyPr/>
        <a:lstStyle/>
        <a:p>
          <a:endParaRPr lang="it-IT"/>
        </a:p>
      </dgm:t>
    </dgm:pt>
    <dgm:pt modelId="{6D5C4CDC-CEA3-459D-ABF8-20EC21779EA2}" type="pres">
      <dgm:prSet presAssocID="{F6A557C5-F0DE-400A-A683-2639B001E4DF}" presName="sibTrans" presStyleLbl="bgSibTrans2D1" presStyleIdx="1" presStyleCnt="3"/>
      <dgm:spPr/>
      <dgm:t>
        <a:bodyPr/>
        <a:lstStyle/>
        <a:p>
          <a:endParaRPr lang="it-IT"/>
        </a:p>
      </dgm:t>
    </dgm:pt>
    <dgm:pt modelId="{6E89C58F-80AA-4BF6-B463-6740D42F04A2}" type="pres">
      <dgm:prSet presAssocID="{AF3B0538-6142-4E02-9508-021228CD78E0}" presName="compNode" presStyleCnt="0"/>
      <dgm:spPr/>
    </dgm:pt>
    <dgm:pt modelId="{BDA015C5-4F34-4F98-B17F-BA86B0785149}" type="pres">
      <dgm:prSet presAssocID="{AF3B0538-6142-4E02-9508-021228CD78E0}" presName="dummyConnPt" presStyleCnt="0"/>
      <dgm:spPr/>
    </dgm:pt>
    <dgm:pt modelId="{38121390-5A20-4800-8497-FC2143E01BEF}" type="pres">
      <dgm:prSet presAssocID="{AF3B0538-6142-4E02-9508-021228CD78E0}" presName="node" presStyleLbl="node1" presStyleIdx="2" presStyleCnt="4">
        <dgm:presLayoutVars>
          <dgm:bulletEnabled val="1"/>
        </dgm:presLayoutVars>
      </dgm:prSet>
      <dgm:spPr/>
      <dgm:t>
        <a:bodyPr/>
        <a:lstStyle/>
        <a:p>
          <a:endParaRPr lang="it-IT"/>
        </a:p>
      </dgm:t>
    </dgm:pt>
    <dgm:pt modelId="{7B19761A-6B32-436E-BFD0-87E6953321C0}" type="pres">
      <dgm:prSet presAssocID="{C11A455A-2636-44E9-9539-CD514D710EF6}" presName="sibTrans" presStyleLbl="bgSibTrans2D1" presStyleIdx="2" presStyleCnt="3"/>
      <dgm:spPr/>
      <dgm:t>
        <a:bodyPr/>
        <a:lstStyle/>
        <a:p>
          <a:endParaRPr lang="it-IT"/>
        </a:p>
      </dgm:t>
    </dgm:pt>
    <dgm:pt modelId="{5F507C84-2F08-427A-A00E-CFAA300E4A47}" type="pres">
      <dgm:prSet presAssocID="{6B59D82D-842C-43D4-B71F-547DAAA00195}" presName="compNode" presStyleCnt="0"/>
      <dgm:spPr/>
    </dgm:pt>
    <dgm:pt modelId="{C5468717-F5E0-468E-B94D-92312E566353}" type="pres">
      <dgm:prSet presAssocID="{6B59D82D-842C-43D4-B71F-547DAAA00195}" presName="dummyConnPt" presStyleCnt="0"/>
      <dgm:spPr/>
    </dgm:pt>
    <dgm:pt modelId="{E2456312-6ED2-4816-AD35-44A97DDBA310}" type="pres">
      <dgm:prSet presAssocID="{6B59D82D-842C-43D4-B71F-547DAAA00195}" presName="node" presStyleLbl="node1" presStyleIdx="3" presStyleCnt="4">
        <dgm:presLayoutVars>
          <dgm:bulletEnabled val="1"/>
        </dgm:presLayoutVars>
      </dgm:prSet>
      <dgm:spPr/>
      <dgm:t>
        <a:bodyPr/>
        <a:lstStyle/>
        <a:p>
          <a:endParaRPr lang="it-IT"/>
        </a:p>
      </dgm:t>
    </dgm:pt>
  </dgm:ptLst>
  <dgm:cxnLst>
    <dgm:cxn modelId="{D6E6E253-2746-4F16-A701-18C7EC4C3643}" type="presOf" srcId="{AF3B0538-6142-4E02-9508-021228CD78E0}" destId="{38121390-5A20-4800-8497-FC2143E01BEF}" srcOrd="0" destOrd="0" presId="urn:microsoft.com/office/officeart/2005/8/layout/bProcess4"/>
    <dgm:cxn modelId="{5319A6AB-D7FA-45B8-9A23-72A1C6EEC1E6}" type="presOf" srcId="{0C7D34AE-C720-4878-8A22-FBD3C8B813AA}" destId="{1CA0D869-1202-4EEB-B728-D00E28C2A268}" srcOrd="0" destOrd="0" presId="urn:microsoft.com/office/officeart/2005/8/layout/bProcess4"/>
    <dgm:cxn modelId="{14B926ED-30C9-4FBC-9955-9912B26C8FF5}" srcId="{96F14AC1-DC28-4254-9A40-62E737CD217F}" destId="{AF3B0538-6142-4E02-9508-021228CD78E0}" srcOrd="2" destOrd="0" parTransId="{698EDEDF-E169-42A6-AED1-BE580B75841A}" sibTransId="{C11A455A-2636-44E9-9539-CD514D710EF6}"/>
    <dgm:cxn modelId="{92EA378F-4867-4C79-A67C-F951FED72713}" srcId="{96F14AC1-DC28-4254-9A40-62E737CD217F}" destId="{2894846E-F370-4231-A908-59ABD929BF83}" srcOrd="0" destOrd="0" parTransId="{28FE424B-0B5E-4E94-8385-7FF8192CB0C2}" sibTransId="{122C6A7C-C182-44B6-85CA-1EBA77E5636F}"/>
    <dgm:cxn modelId="{C86B286B-56BA-490F-A913-CD2E586A2589}" type="presOf" srcId="{96F14AC1-DC28-4254-9A40-62E737CD217F}" destId="{B47220CB-A552-41D9-B7A5-30CFE6B67544}" srcOrd="0" destOrd="0" presId="urn:microsoft.com/office/officeart/2005/8/layout/bProcess4"/>
    <dgm:cxn modelId="{20717B99-BDCF-4C16-957D-D6BEACDA4CE7}" srcId="{96F14AC1-DC28-4254-9A40-62E737CD217F}" destId="{6B59D82D-842C-43D4-B71F-547DAAA00195}" srcOrd="3" destOrd="0" parTransId="{DC8EAADF-56A4-49E2-9F17-94ED0707288F}" sibTransId="{561A145F-471E-4B66-B374-069A9B1B7152}"/>
    <dgm:cxn modelId="{BA3CD38F-3B79-44DC-89B4-609481A1CCA5}" type="presOf" srcId="{C11A455A-2636-44E9-9539-CD514D710EF6}" destId="{7B19761A-6B32-436E-BFD0-87E6953321C0}" srcOrd="0" destOrd="0" presId="urn:microsoft.com/office/officeart/2005/8/layout/bProcess4"/>
    <dgm:cxn modelId="{4E1D1C49-E778-447D-9D19-B1DB49441E60}" type="presOf" srcId="{2894846E-F370-4231-A908-59ABD929BF83}" destId="{2FD2C1BB-1B06-40E8-861F-91B1A7A87E8C}" srcOrd="0" destOrd="0" presId="urn:microsoft.com/office/officeart/2005/8/layout/bProcess4"/>
    <dgm:cxn modelId="{2D62E626-3771-4F65-A25D-B3496B5083B3}" type="presOf" srcId="{6B59D82D-842C-43D4-B71F-547DAAA00195}" destId="{E2456312-6ED2-4816-AD35-44A97DDBA310}" srcOrd="0" destOrd="0" presId="urn:microsoft.com/office/officeart/2005/8/layout/bProcess4"/>
    <dgm:cxn modelId="{A2C43690-0687-4979-868A-5445036FD0E1}" type="presOf" srcId="{122C6A7C-C182-44B6-85CA-1EBA77E5636F}" destId="{CE56434D-43E9-418C-9C45-EE5940FA6718}" srcOrd="0" destOrd="0" presId="urn:microsoft.com/office/officeart/2005/8/layout/bProcess4"/>
    <dgm:cxn modelId="{81379A00-66B5-4931-9215-371F35DF42C1}" type="presOf" srcId="{F6A557C5-F0DE-400A-A683-2639B001E4DF}" destId="{6D5C4CDC-CEA3-459D-ABF8-20EC21779EA2}" srcOrd="0" destOrd="0" presId="urn:microsoft.com/office/officeart/2005/8/layout/bProcess4"/>
    <dgm:cxn modelId="{04E184D4-F416-40B9-BCF4-A200FB801F31}" srcId="{96F14AC1-DC28-4254-9A40-62E737CD217F}" destId="{0C7D34AE-C720-4878-8A22-FBD3C8B813AA}" srcOrd="1" destOrd="0" parTransId="{23292ACC-C10B-49A5-B6C9-DBF776540B68}" sibTransId="{F6A557C5-F0DE-400A-A683-2639B001E4DF}"/>
    <dgm:cxn modelId="{792B3666-A784-49F8-9425-24D34CD6D100}" type="presParOf" srcId="{B47220CB-A552-41D9-B7A5-30CFE6B67544}" destId="{53AB2F75-79F1-4CDA-8050-70ECE2B1E8C7}" srcOrd="0" destOrd="0" presId="urn:microsoft.com/office/officeart/2005/8/layout/bProcess4"/>
    <dgm:cxn modelId="{F072556F-EF94-4189-858D-6CA551105335}" type="presParOf" srcId="{53AB2F75-79F1-4CDA-8050-70ECE2B1E8C7}" destId="{4158304B-0F8A-471B-A737-A22941CE444D}" srcOrd="0" destOrd="0" presId="urn:microsoft.com/office/officeart/2005/8/layout/bProcess4"/>
    <dgm:cxn modelId="{63A8540C-7E8D-410C-8EE7-DAAA10A36FF3}" type="presParOf" srcId="{53AB2F75-79F1-4CDA-8050-70ECE2B1E8C7}" destId="{2FD2C1BB-1B06-40E8-861F-91B1A7A87E8C}" srcOrd="1" destOrd="0" presId="urn:microsoft.com/office/officeart/2005/8/layout/bProcess4"/>
    <dgm:cxn modelId="{1A0503C6-67CD-43DD-BC42-7CE797E515FC}" type="presParOf" srcId="{B47220CB-A552-41D9-B7A5-30CFE6B67544}" destId="{CE56434D-43E9-418C-9C45-EE5940FA6718}" srcOrd="1" destOrd="0" presId="urn:microsoft.com/office/officeart/2005/8/layout/bProcess4"/>
    <dgm:cxn modelId="{161A5A80-6E06-4997-A174-41EDC70B2AFD}" type="presParOf" srcId="{B47220CB-A552-41D9-B7A5-30CFE6B67544}" destId="{3B477AA2-8CD5-44D0-9F98-F61AB74ECCCC}" srcOrd="2" destOrd="0" presId="urn:microsoft.com/office/officeart/2005/8/layout/bProcess4"/>
    <dgm:cxn modelId="{A00C1734-1DFF-4672-8BEF-1F7BCA37A256}" type="presParOf" srcId="{3B477AA2-8CD5-44D0-9F98-F61AB74ECCCC}" destId="{F3A3B7D5-E63D-43A0-916D-38F51F0421A7}" srcOrd="0" destOrd="0" presId="urn:microsoft.com/office/officeart/2005/8/layout/bProcess4"/>
    <dgm:cxn modelId="{70D6D57C-D1B9-4322-A1B1-D1A8030E9E03}" type="presParOf" srcId="{3B477AA2-8CD5-44D0-9F98-F61AB74ECCCC}" destId="{1CA0D869-1202-4EEB-B728-D00E28C2A268}" srcOrd="1" destOrd="0" presId="urn:microsoft.com/office/officeart/2005/8/layout/bProcess4"/>
    <dgm:cxn modelId="{4982BA63-B90B-47C1-B7D5-D184DB83AE63}" type="presParOf" srcId="{B47220CB-A552-41D9-B7A5-30CFE6B67544}" destId="{6D5C4CDC-CEA3-459D-ABF8-20EC21779EA2}" srcOrd="3" destOrd="0" presId="urn:microsoft.com/office/officeart/2005/8/layout/bProcess4"/>
    <dgm:cxn modelId="{41E3CC9C-DD63-4D0A-AE8C-5EE0CE972127}" type="presParOf" srcId="{B47220CB-A552-41D9-B7A5-30CFE6B67544}" destId="{6E89C58F-80AA-4BF6-B463-6740D42F04A2}" srcOrd="4" destOrd="0" presId="urn:microsoft.com/office/officeart/2005/8/layout/bProcess4"/>
    <dgm:cxn modelId="{3E784795-0CEC-4E6E-8CA7-0E8872E5B383}" type="presParOf" srcId="{6E89C58F-80AA-4BF6-B463-6740D42F04A2}" destId="{BDA015C5-4F34-4F98-B17F-BA86B0785149}" srcOrd="0" destOrd="0" presId="urn:microsoft.com/office/officeart/2005/8/layout/bProcess4"/>
    <dgm:cxn modelId="{D5E0F6EB-7394-4943-BDCB-EC4A3B0CF7B9}" type="presParOf" srcId="{6E89C58F-80AA-4BF6-B463-6740D42F04A2}" destId="{38121390-5A20-4800-8497-FC2143E01BEF}" srcOrd="1" destOrd="0" presId="urn:microsoft.com/office/officeart/2005/8/layout/bProcess4"/>
    <dgm:cxn modelId="{4A6E7260-3C60-4DB0-9A44-31405FDF12A2}" type="presParOf" srcId="{B47220CB-A552-41D9-B7A5-30CFE6B67544}" destId="{7B19761A-6B32-436E-BFD0-87E6953321C0}" srcOrd="5" destOrd="0" presId="urn:microsoft.com/office/officeart/2005/8/layout/bProcess4"/>
    <dgm:cxn modelId="{E153C706-42F3-4CB1-8059-8F75B4A73F2C}" type="presParOf" srcId="{B47220CB-A552-41D9-B7A5-30CFE6B67544}" destId="{5F507C84-2F08-427A-A00E-CFAA300E4A47}" srcOrd="6" destOrd="0" presId="urn:microsoft.com/office/officeart/2005/8/layout/bProcess4"/>
    <dgm:cxn modelId="{DA4FD585-A01D-4AF7-A627-C8246BD86B73}" type="presParOf" srcId="{5F507C84-2F08-427A-A00E-CFAA300E4A47}" destId="{C5468717-F5E0-468E-B94D-92312E566353}" srcOrd="0" destOrd="0" presId="urn:microsoft.com/office/officeart/2005/8/layout/bProcess4"/>
    <dgm:cxn modelId="{A78089E7-C196-4689-85FC-B9FC0E842203}" type="presParOf" srcId="{5F507C84-2F08-427A-A00E-CFAA300E4A47}" destId="{E2456312-6ED2-4816-AD35-44A97DDBA310}"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30A322E-83C2-40C2-ABEB-FDBE0E56047A}"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874C1D26-CF9F-427F-B5DD-35CD2A17CEE3}">
      <dgm:prSet custT="1"/>
      <dgm:spPr/>
      <dgm:t>
        <a:bodyPr/>
        <a:lstStyle/>
        <a:p>
          <a:pPr>
            <a:defRPr cap="all"/>
          </a:pPr>
          <a:r>
            <a:rPr lang="it-IT" sz="1800" b="1" dirty="0"/>
            <a:t>I relè organizzativi </a:t>
          </a:r>
          <a:endParaRPr lang="en-US" sz="1800" dirty="0"/>
        </a:p>
      </dgm:t>
    </dgm:pt>
    <dgm:pt modelId="{E7E02811-AF61-424E-ADC4-6F4CCBDD59FE}" type="parTrans" cxnId="{7F757255-AA09-4072-B547-10BE32367F80}">
      <dgm:prSet/>
      <dgm:spPr/>
      <dgm:t>
        <a:bodyPr/>
        <a:lstStyle/>
        <a:p>
          <a:endParaRPr lang="en-US"/>
        </a:p>
      </dgm:t>
    </dgm:pt>
    <dgm:pt modelId="{32F7BC4F-DAF8-416F-B69C-0B55F67A43B9}" type="sibTrans" cxnId="{7F757255-AA09-4072-B547-10BE32367F80}">
      <dgm:prSet/>
      <dgm:spPr/>
      <dgm:t>
        <a:bodyPr/>
        <a:lstStyle/>
        <a:p>
          <a:endParaRPr lang="en-US"/>
        </a:p>
      </dgm:t>
    </dgm:pt>
    <dgm:pt modelId="{BDB9F126-8F31-4E50-A3CB-9C17597C60EE}">
      <dgm:prSet custT="1"/>
      <dgm:spPr/>
      <dgm:t>
        <a:bodyPr/>
        <a:lstStyle/>
        <a:p>
          <a:pPr algn="l">
            <a:defRPr cap="all"/>
          </a:pPr>
          <a:r>
            <a:rPr lang="it-IT" sz="1200" dirty="0"/>
            <a:t>L’immagine del </a:t>
          </a:r>
          <a:r>
            <a:rPr lang="it-IT" sz="1200" dirty="0" err="1"/>
            <a:t>relé</a:t>
          </a:r>
          <a:r>
            <a:rPr lang="it-IT" sz="1200" dirty="0"/>
            <a:t> secondo </a:t>
          </a:r>
          <a:r>
            <a:rPr lang="it-IT" sz="1200" dirty="0" err="1"/>
            <a:t>Crozier</a:t>
          </a:r>
          <a:r>
            <a:rPr lang="it-IT" sz="1200" dirty="0"/>
            <a:t> e </a:t>
          </a:r>
          <a:r>
            <a:rPr lang="it-IT" sz="1200" dirty="0" err="1"/>
            <a:t>Freidberg</a:t>
          </a:r>
          <a:r>
            <a:rPr lang="it-IT" sz="1200" dirty="0"/>
            <a:t> descrive i servizi specializzati i cui compito è entrare in relazione con i segmenti di ambiente con cui sono in contatto e di trasmettere all’organizzazione informazioni sugli cambi intervenuti. Il termine ‘’relè’’ deriva dal francese </a:t>
          </a:r>
          <a:r>
            <a:rPr lang="it-IT" sz="1200" i="1" dirty="0"/>
            <a:t>relais, </a:t>
          </a:r>
          <a:r>
            <a:rPr lang="it-IT" sz="1200" dirty="0"/>
            <a:t>che indicava delle stazioni di sosta dove i messi postali, durante il loro itinerario, potevano cambiare i cavalli in modo da svolgere il loro servizio</a:t>
          </a:r>
          <a:r>
            <a:rPr lang="it-IT" sz="1100" dirty="0"/>
            <a:t>. </a:t>
          </a:r>
          <a:endParaRPr lang="en-US" sz="1100" dirty="0"/>
        </a:p>
      </dgm:t>
    </dgm:pt>
    <dgm:pt modelId="{8534BE1B-8249-4408-9A76-F02958C9F92A}" type="parTrans" cxnId="{90D24DCA-F54C-4EEB-A55D-1E73438A9DFA}">
      <dgm:prSet/>
      <dgm:spPr/>
      <dgm:t>
        <a:bodyPr/>
        <a:lstStyle/>
        <a:p>
          <a:endParaRPr lang="en-US"/>
        </a:p>
      </dgm:t>
    </dgm:pt>
    <dgm:pt modelId="{CDBDFDB9-040E-4828-93C9-72B0915A7495}" type="sibTrans" cxnId="{90D24DCA-F54C-4EEB-A55D-1E73438A9DFA}">
      <dgm:prSet/>
      <dgm:spPr/>
      <dgm:t>
        <a:bodyPr/>
        <a:lstStyle/>
        <a:p>
          <a:endParaRPr lang="en-US"/>
        </a:p>
      </dgm:t>
    </dgm:pt>
    <dgm:pt modelId="{BB5121C7-C4D3-42AA-8EBB-DB9F7004C6AB}">
      <dgm:prSet custT="1"/>
      <dgm:spPr/>
      <dgm:t>
        <a:bodyPr/>
        <a:lstStyle/>
        <a:p>
          <a:pPr>
            <a:defRPr cap="all"/>
          </a:pPr>
          <a:r>
            <a:rPr lang="it-IT" sz="1200" dirty="0"/>
            <a:t>Il loro ruolo è cruciale, poiché se è vero che dipendono dall’organizzazione, è altrettanto vero ne diventano, in quanto collocati su presidi strategici di frontiera. E questo è ovviamente un punto fondamentale che condiziona le relazioni fra centro e periferie, fra organizzazioni e operatori.</a:t>
          </a:r>
          <a:endParaRPr lang="en-US" sz="1200" dirty="0"/>
        </a:p>
      </dgm:t>
    </dgm:pt>
    <dgm:pt modelId="{E9BCCEF8-D61F-4710-ABF8-9F0E938A5EF1}" type="parTrans" cxnId="{23195C16-ECA1-434E-90FB-C570450EB453}">
      <dgm:prSet/>
      <dgm:spPr/>
      <dgm:t>
        <a:bodyPr/>
        <a:lstStyle/>
        <a:p>
          <a:endParaRPr lang="en-US"/>
        </a:p>
      </dgm:t>
    </dgm:pt>
    <dgm:pt modelId="{C47DEF85-4FAF-44A3-9E01-4D106A8B6E28}" type="sibTrans" cxnId="{23195C16-ECA1-434E-90FB-C570450EB453}">
      <dgm:prSet/>
      <dgm:spPr/>
      <dgm:t>
        <a:bodyPr/>
        <a:lstStyle/>
        <a:p>
          <a:endParaRPr lang="en-US"/>
        </a:p>
      </dgm:t>
    </dgm:pt>
    <dgm:pt modelId="{83537342-34C0-40D7-8EA7-F7D18A50551F}" type="pres">
      <dgm:prSet presAssocID="{230A322E-83C2-40C2-ABEB-FDBE0E56047A}" presName="root" presStyleCnt="0">
        <dgm:presLayoutVars>
          <dgm:dir/>
          <dgm:resizeHandles val="exact"/>
        </dgm:presLayoutVars>
      </dgm:prSet>
      <dgm:spPr/>
      <dgm:t>
        <a:bodyPr/>
        <a:lstStyle/>
        <a:p>
          <a:endParaRPr lang="it-IT"/>
        </a:p>
      </dgm:t>
    </dgm:pt>
    <dgm:pt modelId="{439928B4-66FA-4574-9C38-36CB0B88F3C8}" type="pres">
      <dgm:prSet presAssocID="{874C1D26-CF9F-427F-B5DD-35CD2A17CEE3}" presName="compNode" presStyleCnt="0"/>
      <dgm:spPr/>
    </dgm:pt>
    <dgm:pt modelId="{E79CABE1-E88E-4487-AD20-17476BFE38AB}" type="pres">
      <dgm:prSet presAssocID="{874C1D26-CF9F-427F-B5DD-35CD2A17CEE3}" presName="iconBgRect" presStyleLbl="bgShp" presStyleIdx="0" presStyleCnt="3"/>
      <dgm:spPr>
        <a:prstGeom prst="round2DiagRect">
          <a:avLst>
            <a:gd name="adj1" fmla="val 29727"/>
            <a:gd name="adj2" fmla="val 0"/>
          </a:avLst>
        </a:prstGeom>
      </dgm:spPr>
    </dgm:pt>
    <dgm:pt modelId="{C938E942-E785-4E43-81E9-BC45B77F01B5}" type="pres">
      <dgm:prSet presAssocID="{874C1D26-CF9F-427F-B5DD-35CD2A17CEE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Flask"/>
        </a:ext>
      </dgm:extLst>
    </dgm:pt>
    <dgm:pt modelId="{FF99A009-B173-40AE-A048-203FE694C136}" type="pres">
      <dgm:prSet presAssocID="{874C1D26-CF9F-427F-B5DD-35CD2A17CEE3}" presName="spaceRect" presStyleCnt="0"/>
      <dgm:spPr/>
    </dgm:pt>
    <dgm:pt modelId="{B4D16C46-5A69-4C23-879B-EC7A6ACF15C7}" type="pres">
      <dgm:prSet presAssocID="{874C1D26-CF9F-427F-B5DD-35CD2A17CEE3}" presName="textRect" presStyleLbl="revTx" presStyleIdx="0" presStyleCnt="3">
        <dgm:presLayoutVars>
          <dgm:chMax val="1"/>
          <dgm:chPref val="1"/>
        </dgm:presLayoutVars>
      </dgm:prSet>
      <dgm:spPr/>
      <dgm:t>
        <a:bodyPr/>
        <a:lstStyle/>
        <a:p>
          <a:endParaRPr lang="it-IT"/>
        </a:p>
      </dgm:t>
    </dgm:pt>
    <dgm:pt modelId="{ED045C88-5776-4A15-AFB6-25876DCCA85F}" type="pres">
      <dgm:prSet presAssocID="{32F7BC4F-DAF8-416F-B69C-0B55F67A43B9}" presName="sibTrans" presStyleCnt="0"/>
      <dgm:spPr/>
    </dgm:pt>
    <dgm:pt modelId="{D456E603-27F5-4E62-B8DD-C12124882A0B}" type="pres">
      <dgm:prSet presAssocID="{BDB9F126-8F31-4E50-A3CB-9C17597C60EE}" presName="compNode" presStyleCnt="0"/>
      <dgm:spPr/>
    </dgm:pt>
    <dgm:pt modelId="{E5F881F5-DFE3-4FC3-86D9-B31527C83330}" type="pres">
      <dgm:prSet presAssocID="{BDB9F126-8F31-4E50-A3CB-9C17597C60EE}" presName="iconBgRect" presStyleLbl="bgShp" presStyleIdx="1" presStyleCnt="3"/>
      <dgm:spPr>
        <a:prstGeom prst="round2DiagRect">
          <a:avLst>
            <a:gd name="adj1" fmla="val 29727"/>
            <a:gd name="adj2" fmla="val 0"/>
          </a:avLst>
        </a:prstGeom>
      </dgm:spPr>
    </dgm:pt>
    <dgm:pt modelId="{9169AAFC-D250-4A93-B451-B3FB4E308E62}" type="pres">
      <dgm:prSet presAssocID="{BDB9F126-8F31-4E50-A3CB-9C17597C60E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Skeleton"/>
        </a:ext>
      </dgm:extLst>
    </dgm:pt>
    <dgm:pt modelId="{E0B1090F-7DCF-4004-80F0-CBC8704FEB09}" type="pres">
      <dgm:prSet presAssocID="{BDB9F126-8F31-4E50-A3CB-9C17597C60EE}" presName="spaceRect" presStyleCnt="0"/>
      <dgm:spPr/>
    </dgm:pt>
    <dgm:pt modelId="{2C609E8F-CF95-42BE-A737-E11D0B9CB4E5}" type="pres">
      <dgm:prSet presAssocID="{BDB9F126-8F31-4E50-A3CB-9C17597C60EE}" presName="textRect" presStyleLbl="revTx" presStyleIdx="1" presStyleCnt="3">
        <dgm:presLayoutVars>
          <dgm:chMax val="1"/>
          <dgm:chPref val="1"/>
        </dgm:presLayoutVars>
      </dgm:prSet>
      <dgm:spPr/>
      <dgm:t>
        <a:bodyPr/>
        <a:lstStyle/>
        <a:p>
          <a:endParaRPr lang="it-IT"/>
        </a:p>
      </dgm:t>
    </dgm:pt>
    <dgm:pt modelId="{8C0233E4-B2D7-46E0-8543-35DA358A09AE}" type="pres">
      <dgm:prSet presAssocID="{CDBDFDB9-040E-4828-93C9-72B0915A7495}" presName="sibTrans" presStyleCnt="0"/>
      <dgm:spPr/>
    </dgm:pt>
    <dgm:pt modelId="{7EBE6061-0465-41BC-857E-81E67F70873D}" type="pres">
      <dgm:prSet presAssocID="{BB5121C7-C4D3-42AA-8EBB-DB9F7004C6AB}" presName="compNode" presStyleCnt="0"/>
      <dgm:spPr/>
    </dgm:pt>
    <dgm:pt modelId="{5CCAACA2-F521-4582-ABF4-8BE185809941}" type="pres">
      <dgm:prSet presAssocID="{BB5121C7-C4D3-42AA-8EBB-DB9F7004C6AB}" presName="iconBgRect" presStyleLbl="bgShp" presStyleIdx="2" presStyleCnt="3"/>
      <dgm:spPr>
        <a:prstGeom prst="round2DiagRect">
          <a:avLst>
            <a:gd name="adj1" fmla="val 29727"/>
            <a:gd name="adj2" fmla="val 0"/>
          </a:avLst>
        </a:prstGeom>
      </dgm:spPr>
    </dgm:pt>
    <dgm:pt modelId="{D72EB717-8C14-4980-BE62-565AF2FE4850}" type="pres">
      <dgm:prSet presAssocID="{BB5121C7-C4D3-42AA-8EBB-DB9F7004C6A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User Network"/>
        </a:ext>
      </dgm:extLst>
    </dgm:pt>
    <dgm:pt modelId="{94601856-EEE1-432E-917A-9E1DE5B6D0A9}" type="pres">
      <dgm:prSet presAssocID="{BB5121C7-C4D3-42AA-8EBB-DB9F7004C6AB}" presName="spaceRect" presStyleCnt="0"/>
      <dgm:spPr/>
    </dgm:pt>
    <dgm:pt modelId="{F3CA734F-7C4F-442D-A04D-BC65991B68D9}" type="pres">
      <dgm:prSet presAssocID="{BB5121C7-C4D3-42AA-8EBB-DB9F7004C6AB}" presName="textRect" presStyleLbl="revTx" presStyleIdx="2" presStyleCnt="3">
        <dgm:presLayoutVars>
          <dgm:chMax val="1"/>
          <dgm:chPref val="1"/>
        </dgm:presLayoutVars>
      </dgm:prSet>
      <dgm:spPr/>
      <dgm:t>
        <a:bodyPr/>
        <a:lstStyle/>
        <a:p>
          <a:endParaRPr lang="it-IT"/>
        </a:p>
      </dgm:t>
    </dgm:pt>
  </dgm:ptLst>
  <dgm:cxnLst>
    <dgm:cxn modelId="{CAE75E95-8244-4E45-94B1-7210379E2E4F}" type="presOf" srcId="{BDB9F126-8F31-4E50-A3CB-9C17597C60EE}" destId="{2C609E8F-CF95-42BE-A737-E11D0B9CB4E5}" srcOrd="0" destOrd="0" presId="urn:microsoft.com/office/officeart/2018/5/layout/IconLeafLabelList"/>
    <dgm:cxn modelId="{23195C16-ECA1-434E-90FB-C570450EB453}" srcId="{230A322E-83C2-40C2-ABEB-FDBE0E56047A}" destId="{BB5121C7-C4D3-42AA-8EBB-DB9F7004C6AB}" srcOrd="2" destOrd="0" parTransId="{E9BCCEF8-D61F-4710-ABF8-9F0E938A5EF1}" sibTransId="{C47DEF85-4FAF-44A3-9E01-4D106A8B6E28}"/>
    <dgm:cxn modelId="{EF162BE1-E6FA-41F9-9A40-ADCD4707D6AA}" type="presOf" srcId="{230A322E-83C2-40C2-ABEB-FDBE0E56047A}" destId="{83537342-34C0-40D7-8EA7-F7D18A50551F}" srcOrd="0" destOrd="0" presId="urn:microsoft.com/office/officeart/2018/5/layout/IconLeafLabelList"/>
    <dgm:cxn modelId="{90D24DCA-F54C-4EEB-A55D-1E73438A9DFA}" srcId="{230A322E-83C2-40C2-ABEB-FDBE0E56047A}" destId="{BDB9F126-8F31-4E50-A3CB-9C17597C60EE}" srcOrd="1" destOrd="0" parTransId="{8534BE1B-8249-4408-9A76-F02958C9F92A}" sibTransId="{CDBDFDB9-040E-4828-93C9-72B0915A7495}"/>
    <dgm:cxn modelId="{59A3A1CD-65E2-4065-AB5C-8A1312D7C0C6}" type="presOf" srcId="{874C1D26-CF9F-427F-B5DD-35CD2A17CEE3}" destId="{B4D16C46-5A69-4C23-879B-EC7A6ACF15C7}" srcOrd="0" destOrd="0" presId="urn:microsoft.com/office/officeart/2018/5/layout/IconLeafLabelList"/>
    <dgm:cxn modelId="{7F757255-AA09-4072-B547-10BE32367F80}" srcId="{230A322E-83C2-40C2-ABEB-FDBE0E56047A}" destId="{874C1D26-CF9F-427F-B5DD-35CD2A17CEE3}" srcOrd="0" destOrd="0" parTransId="{E7E02811-AF61-424E-ADC4-6F4CCBDD59FE}" sibTransId="{32F7BC4F-DAF8-416F-B69C-0B55F67A43B9}"/>
    <dgm:cxn modelId="{968AACAE-E935-4745-AC0E-31E8A2FC2DF2}" type="presOf" srcId="{BB5121C7-C4D3-42AA-8EBB-DB9F7004C6AB}" destId="{F3CA734F-7C4F-442D-A04D-BC65991B68D9}" srcOrd="0" destOrd="0" presId="urn:microsoft.com/office/officeart/2018/5/layout/IconLeafLabelList"/>
    <dgm:cxn modelId="{E4896C43-119B-493A-BBDB-8F94EB6210FE}" type="presParOf" srcId="{83537342-34C0-40D7-8EA7-F7D18A50551F}" destId="{439928B4-66FA-4574-9C38-36CB0B88F3C8}" srcOrd="0" destOrd="0" presId="urn:microsoft.com/office/officeart/2018/5/layout/IconLeafLabelList"/>
    <dgm:cxn modelId="{855A15DC-15FF-4871-986B-C718D2B28D71}" type="presParOf" srcId="{439928B4-66FA-4574-9C38-36CB0B88F3C8}" destId="{E79CABE1-E88E-4487-AD20-17476BFE38AB}" srcOrd="0" destOrd="0" presId="urn:microsoft.com/office/officeart/2018/5/layout/IconLeafLabelList"/>
    <dgm:cxn modelId="{2781ED91-2E31-4A1E-8FB4-A7D1297BD9EA}" type="presParOf" srcId="{439928B4-66FA-4574-9C38-36CB0B88F3C8}" destId="{C938E942-E785-4E43-81E9-BC45B77F01B5}" srcOrd="1" destOrd="0" presId="urn:microsoft.com/office/officeart/2018/5/layout/IconLeafLabelList"/>
    <dgm:cxn modelId="{57E35353-90FC-4D4E-9833-5FE35D2C6CCD}" type="presParOf" srcId="{439928B4-66FA-4574-9C38-36CB0B88F3C8}" destId="{FF99A009-B173-40AE-A048-203FE694C136}" srcOrd="2" destOrd="0" presId="urn:microsoft.com/office/officeart/2018/5/layout/IconLeafLabelList"/>
    <dgm:cxn modelId="{E3681013-F202-403C-A17B-018A2DFAC3EF}" type="presParOf" srcId="{439928B4-66FA-4574-9C38-36CB0B88F3C8}" destId="{B4D16C46-5A69-4C23-879B-EC7A6ACF15C7}" srcOrd="3" destOrd="0" presId="urn:microsoft.com/office/officeart/2018/5/layout/IconLeafLabelList"/>
    <dgm:cxn modelId="{849D45E2-AACD-4DC0-B756-03BE60C56B40}" type="presParOf" srcId="{83537342-34C0-40D7-8EA7-F7D18A50551F}" destId="{ED045C88-5776-4A15-AFB6-25876DCCA85F}" srcOrd="1" destOrd="0" presId="urn:microsoft.com/office/officeart/2018/5/layout/IconLeafLabelList"/>
    <dgm:cxn modelId="{93C7CC0B-9A07-48BB-AD5D-B2444BE00E50}" type="presParOf" srcId="{83537342-34C0-40D7-8EA7-F7D18A50551F}" destId="{D456E603-27F5-4E62-B8DD-C12124882A0B}" srcOrd="2" destOrd="0" presId="urn:microsoft.com/office/officeart/2018/5/layout/IconLeafLabelList"/>
    <dgm:cxn modelId="{4C340191-B739-4C4F-8B09-764C8794F98E}" type="presParOf" srcId="{D456E603-27F5-4E62-B8DD-C12124882A0B}" destId="{E5F881F5-DFE3-4FC3-86D9-B31527C83330}" srcOrd="0" destOrd="0" presId="urn:microsoft.com/office/officeart/2018/5/layout/IconLeafLabelList"/>
    <dgm:cxn modelId="{B5E019EA-8253-48B1-8344-F02254001EF3}" type="presParOf" srcId="{D456E603-27F5-4E62-B8DD-C12124882A0B}" destId="{9169AAFC-D250-4A93-B451-B3FB4E308E62}" srcOrd="1" destOrd="0" presId="urn:microsoft.com/office/officeart/2018/5/layout/IconLeafLabelList"/>
    <dgm:cxn modelId="{94AB2714-E47C-4304-897E-DD25D8F7FB8B}" type="presParOf" srcId="{D456E603-27F5-4E62-B8DD-C12124882A0B}" destId="{E0B1090F-7DCF-4004-80F0-CBC8704FEB09}" srcOrd="2" destOrd="0" presId="urn:microsoft.com/office/officeart/2018/5/layout/IconLeafLabelList"/>
    <dgm:cxn modelId="{06502C85-8705-4BD3-BB72-C656C0C96025}" type="presParOf" srcId="{D456E603-27F5-4E62-B8DD-C12124882A0B}" destId="{2C609E8F-CF95-42BE-A737-E11D0B9CB4E5}" srcOrd="3" destOrd="0" presId="urn:microsoft.com/office/officeart/2018/5/layout/IconLeafLabelList"/>
    <dgm:cxn modelId="{1016CDB6-B434-4F1D-929A-B7C6DBA94C26}" type="presParOf" srcId="{83537342-34C0-40D7-8EA7-F7D18A50551F}" destId="{8C0233E4-B2D7-46E0-8543-35DA358A09AE}" srcOrd="3" destOrd="0" presId="urn:microsoft.com/office/officeart/2018/5/layout/IconLeafLabelList"/>
    <dgm:cxn modelId="{FB350C81-8047-4C20-AAC4-9A4892FE4AE4}" type="presParOf" srcId="{83537342-34C0-40D7-8EA7-F7D18A50551F}" destId="{7EBE6061-0465-41BC-857E-81E67F70873D}" srcOrd="4" destOrd="0" presId="urn:microsoft.com/office/officeart/2018/5/layout/IconLeafLabelList"/>
    <dgm:cxn modelId="{B745E36C-4707-4487-BA9D-64D181A803EC}" type="presParOf" srcId="{7EBE6061-0465-41BC-857E-81E67F70873D}" destId="{5CCAACA2-F521-4582-ABF4-8BE185809941}" srcOrd="0" destOrd="0" presId="urn:microsoft.com/office/officeart/2018/5/layout/IconLeafLabelList"/>
    <dgm:cxn modelId="{3BB46323-24F1-47DE-9138-4A9886077AD2}" type="presParOf" srcId="{7EBE6061-0465-41BC-857E-81E67F70873D}" destId="{D72EB717-8C14-4980-BE62-565AF2FE4850}" srcOrd="1" destOrd="0" presId="urn:microsoft.com/office/officeart/2018/5/layout/IconLeafLabelList"/>
    <dgm:cxn modelId="{CB83DB3E-5C0E-4254-ACB0-929E95B15A11}" type="presParOf" srcId="{7EBE6061-0465-41BC-857E-81E67F70873D}" destId="{94601856-EEE1-432E-917A-9E1DE5B6D0A9}" srcOrd="2" destOrd="0" presId="urn:microsoft.com/office/officeart/2018/5/layout/IconLeafLabelList"/>
    <dgm:cxn modelId="{C13FC0E4-0978-4D26-AE92-F78B7896335A}" type="presParOf" srcId="{7EBE6061-0465-41BC-857E-81E67F70873D}" destId="{F3CA734F-7C4F-442D-A04D-BC65991B68D9}"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562E254-3E63-403E-9E2C-6204459F8788}" type="doc">
      <dgm:prSet loTypeId="urn:microsoft.com/office/officeart/2018/2/layout/IconVerticalSolidList" loCatId="icon" qsTypeId="urn:microsoft.com/office/officeart/2005/8/quickstyle/simple1" qsCatId="simple" csTypeId="urn:microsoft.com/office/officeart/2018/5/colors/Iconchunking_neutralbg_colorful2" csCatId="colorful" phldr="1"/>
      <dgm:spPr/>
      <dgm:t>
        <a:bodyPr/>
        <a:lstStyle/>
        <a:p>
          <a:endParaRPr lang="en-US"/>
        </a:p>
      </dgm:t>
    </dgm:pt>
    <dgm:pt modelId="{814D2D0F-4186-44D4-82D8-CBC68D73E8EB}">
      <dgm:prSet custT="1"/>
      <dgm:spPr/>
      <dgm:t>
        <a:bodyPr/>
        <a:lstStyle/>
        <a:p>
          <a:pPr>
            <a:lnSpc>
              <a:spcPct val="100000"/>
            </a:lnSpc>
          </a:pPr>
          <a:r>
            <a:rPr lang="it-IT" sz="2400" b="1" dirty="0"/>
            <a:t>L’importanza delle équipe e le catene rituali</a:t>
          </a:r>
          <a:endParaRPr lang="en-US" sz="2400" dirty="0"/>
        </a:p>
      </dgm:t>
    </dgm:pt>
    <dgm:pt modelId="{D83FAA77-21D6-4452-8BCB-AEC4D3A9C872}" type="parTrans" cxnId="{DA84EFC7-5E9E-40C2-8F8A-300A3147FF2E}">
      <dgm:prSet/>
      <dgm:spPr/>
      <dgm:t>
        <a:bodyPr/>
        <a:lstStyle/>
        <a:p>
          <a:endParaRPr lang="en-US"/>
        </a:p>
      </dgm:t>
    </dgm:pt>
    <dgm:pt modelId="{24BD366C-BBD9-4C19-A2CE-A78CD6D290CA}" type="sibTrans" cxnId="{DA84EFC7-5E9E-40C2-8F8A-300A3147FF2E}">
      <dgm:prSet/>
      <dgm:spPr/>
      <dgm:t>
        <a:bodyPr/>
        <a:lstStyle/>
        <a:p>
          <a:endParaRPr lang="en-US"/>
        </a:p>
      </dgm:t>
    </dgm:pt>
    <dgm:pt modelId="{03C263BA-FC53-426E-9829-FDB06E938735}">
      <dgm:prSet custT="1"/>
      <dgm:spPr/>
      <dgm:t>
        <a:bodyPr/>
        <a:lstStyle/>
        <a:p>
          <a:pPr>
            <a:lnSpc>
              <a:spcPct val="100000"/>
            </a:lnSpc>
          </a:pPr>
          <a:r>
            <a:rPr lang="it-IT" sz="1600" dirty="0"/>
            <a:t>Le équipe costituiscono incontri di lavoro a cui possono partecipare solo determinate categorie di colleghi; che l’oggetto degli incontri riguardi la messa a punto di strategie aziendali finalizzate ha incrementare le vendite di un prodotto o che si tratti di una riunione di un collegio docenti in una scuola. Le équipe si caratterizzano per essere in relazioni con gli utenti, la relazioni con i decisori politici o comunque con altri soggetti del sistema organizzativa. </a:t>
          </a:r>
          <a:endParaRPr lang="en-US" sz="1600" dirty="0"/>
        </a:p>
      </dgm:t>
    </dgm:pt>
    <dgm:pt modelId="{308B4394-8B63-42AC-9B7C-46C70241592A}" type="parTrans" cxnId="{11794090-A4B1-46E4-8083-9F6691BB43E7}">
      <dgm:prSet/>
      <dgm:spPr/>
      <dgm:t>
        <a:bodyPr/>
        <a:lstStyle/>
        <a:p>
          <a:endParaRPr lang="en-US"/>
        </a:p>
      </dgm:t>
    </dgm:pt>
    <dgm:pt modelId="{336E42B1-2BB6-4877-9680-CDAFC9D8AABB}" type="sibTrans" cxnId="{11794090-A4B1-46E4-8083-9F6691BB43E7}">
      <dgm:prSet/>
      <dgm:spPr/>
      <dgm:t>
        <a:bodyPr/>
        <a:lstStyle/>
        <a:p>
          <a:endParaRPr lang="en-US"/>
        </a:p>
      </dgm:t>
    </dgm:pt>
    <dgm:pt modelId="{F8FB0DF8-CE31-4F4C-97CE-03E565824D70}">
      <dgm:prSet custT="1"/>
      <dgm:spPr/>
      <dgm:t>
        <a:bodyPr/>
        <a:lstStyle/>
        <a:p>
          <a:pPr>
            <a:lnSpc>
              <a:spcPct val="100000"/>
            </a:lnSpc>
          </a:pPr>
          <a:r>
            <a:rPr lang="it-IT" sz="1600" dirty="0" err="1"/>
            <a:t>Goffman</a:t>
          </a:r>
          <a:r>
            <a:rPr lang="it-IT" sz="1600" dirty="0"/>
            <a:t> fa allusione a una situazione di retroscena dove l’équipe alla prima funzione di poter fermare, letteralmente, l’accesso, alzare la soglia solitamente accessibile, e rifugiarsi  tra pari per aprire un confronto e uno scambio finalmente. </a:t>
          </a:r>
          <a:r>
            <a:rPr lang="it-IT" sz="1600" dirty="0" err="1"/>
            <a:t>Goffman</a:t>
          </a:r>
          <a:r>
            <a:rPr lang="it-IT" sz="1600" dirty="0"/>
            <a:t> parla di un livello intermedio, che è una unità di organizzazione sociale in cui si verifica l’interazione focalizzata, riunione focalizzata, incontro a sistema situato di attività.</a:t>
          </a:r>
          <a:endParaRPr lang="en-US" sz="1600" dirty="0"/>
        </a:p>
      </dgm:t>
    </dgm:pt>
    <dgm:pt modelId="{43194E0B-78D1-4546-9246-A31BF9FBEF3C}" type="parTrans" cxnId="{880C3DC4-8E62-4085-8D5A-44499C5D5630}">
      <dgm:prSet/>
      <dgm:spPr/>
      <dgm:t>
        <a:bodyPr/>
        <a:lstStyle/>
        <a:p>
          <a:endParaRPr lang="en-US"/>
        </a:p>
      </dgm:t>
    </dgm:pt>
    <dgm:pt modelId="{956FD927-0049-4DBC-B196-F2B9EAAF8CB9}" type="sibTrans" cxnId="{880C3DC4-8E62-4085-8D5A-44499C5D5630}">
      <dgm:prSet/>
      <dgm:spPr/>
      <dgm:t>
        <a:bodyPr/>
        <a:lstStyle/>
        <a:p>
          <a:endParaRPr lang="en-US"/>
        </a:p>
      </dgm:t>
    </dgm:pt>
    <dgm:pt modelId="{F61853BD-813B-42FC-B82E-1F6B075D1FF5}" type="pres">
      <dgm:prSet presAssocID="{9562E254-3E63-403E-9E2C-6204459F8788}" presName="root" presStyleCnt="0">
        <dgm:presLayoutVars>
          <dgm:dir/>
          <dgm:resizeHandles val="exact"/>
        </dgm:presLayoutVars>
      </dgm:prSet>
      <dgm:spPr/>
      <dgm:t>
        <a:bodyPr/>
        <a:lstStyle/>
        <a:p>
          <a:endParaRPr lang="it-IT"/>
        </a:p>
      </dgm:t>
    </dgm:pt>
    <dgm:pt modelId="{090F48C6-86CB-4B46-9DCC-23F3261DB32D}" type="pres">
      <dgm:prSet presAssocID="{814D2D0F-4186-44D4-82D8-CBC68D73E8EB}" presName="compNode" presStyleCnt="0"/>
      <dgm:spPr/>
    </dgm:pt>
    <dgm:pt modelId="{73C8848F-6FF4-40CA-A7AC-74B878C7B737}" type="pres">
      <dgm:prSet presAssocID="{814D2D0F-4186-44D4-82D8-CBC68D73E8EB}" presName="bgRect" presStyleLbl="bgShp" presStyleIdx="0" presStyleCnt="3"/>
      <dgm:spPr/>
    </dgm:pt>
    <dgm:pt modelId="{89737C66-4C2D-4D62-8C5B-8D1DD1118787}" type="pres">
      <dgm:prSet presAssocID="{814D2D0F-4186-44D4-82D8-CBC68D73E8E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GenieBottle"/>
        </a:ext>
      </dgm:extLst>
    </dgm:pt>
    <dgm:pt modelId="{CCBB6114-C6D8-4633-B17E-8ED16D9AE4DD}" type="pres">
      <dgm:prSet presAssocID="{814D2D0F-4186-44D4-82D8-CBC68D73E8EB}" presName="spaceRect" presStyleCnt="0"/>
      <dgm:spPr/>
    </dgm:pt>
    <dgm:pt modelId="{CF3278A8-B931-429F-8B5F-8D6C56EA71C3}" type="pres">
      <dgm:prSet presAssocID="{814D2D0F-4186-44D4-82D8-CBC68D73E8EB}" presName="parTx" presStyleLbl="revTx" presStyleIdx="0" presStyleCnt="3">
        <dgm:presLayoutVars>
          <dgm:chMax val="0"/>
          <dgm:chPref val="0"/>
        </dgm:presLayoutVars>
      </dgm:prSet>
      <dgm:spPr/>
      <dgm:t>
        <a:bodyPr/>
        <a:lstStyle/>
        <a:p>
          <a:endParaRPr lang="it-IT"/>
        </a:p>
      </dgm:t>
    </dgm:pt>
    <dgm:pt modelId="{E4260578-7A67-45ED-A7AC-20954395C466}" type="pres">
      <dgm:prSet presAssocID="{24BD366C-BBD9-4C19-A2CE-A78CD6D290CA}" presName="sibTrans" presStyleCnt="0"/>
      <dgm:spPr/>
    </dgm:pt>
    <dgm:pt modelId="{9924EE3D-4F6B-4D64-92BB-46816A20D182}" type="pres">
      <dgm:prSet presAssocID="{03C263BA-FC53-426E-9829-FDB06E938735}" presName="compNode" presStyleCnt="0"/>
      <dgm:spPr/>
    </dgm:pt>
    <dgm:pt modelId="{C467945F-C4B4-4717-9ECA-251B5B16225A}" type="pres">
      <dgm:prSet presAssocID="{03C263BA-FC53-426E-9829-FDB06E938735}" presName="bgRect" presStyleLbl="bgShp" presStyleIdx="1" presStyleCnt="3"/>
      <dgm:spPr/>
    </dgm:pt>
    <dgm:pt modelId="{107FF897-2637-41CE-BC38-E345FEE2ED97}" type="pres">
      <dgm:prSet presAssocID="{03C263BA-FC53-426E-9829-FDB06E93873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User Network"/>
        </a:ext>
      </dgm:extLst>
    </dgm:pt>
    <dgm:pt modelId="{609780F6-DAC5-4512-87B1-05A9B858426C}" type="pres">
      <dgm:prSet presAssocID="{03C263BA-FC53-426E-9829-FDB06E938735}" presName="spaceRect" presStyleCnt="0"/>
      <dgm:spPr/>
    </dgm:pt>
    <dgm:pt modelId="{72B88BA4-0086-4894-AFDB-966C30A31229}" type="pres">
      <dgm:prSet presAssocID="{03C263BA-FC53-426E-9829-FDB06E938735}" presName="parTx" presStyleLbl="revTx" presStyleIdx="1" presStyleCnt="3">
        <dgm:presLayoutVars>
          <dgm:chMax val="0"/>
          <dgm:chPref val="0"/>
        </dgm:presLayoutVars>
      </dgm:prSet>
      <dgm:spPr/>
      <dgm:t>
        <a:bodyPr/>
        <a:lstStyle/>
        <a:p>
          <a:endParaRPr lang="it-IT"/>
        </a:p>
      </dgm:t>
    </dgm:pt>
    <dgm:pt modelId="{16AED627-B1D8-4F1D-8149-B09B76642CD2}" type="pres">
      <dgm:prSet presAssocID="{336E42B1-2BB6-4877-9680-CDAFC9D8AABB}" presName="sibTrans" presStyleCnt="0"/>
      <dgm:spPr/>
    </dgm:pt>
    <dgm:pt modelId="{47F01902-E150-42DD-A3DD-69BCB418C6F3}" type="pres">
      <dgm:prSet presAssocID="{F8FB0DF8-CE31-4F4C-97CE-03E565824D70}" presName="compNode" presStyleCnt="0"/>
      <dgm:spPr/>
    </dgm:pt>
    <dgm:pt modelId="{7EC1A0C0-2CD1-4FE2-A6B0-5F58B727CD7A}" type="pres">
      <dgm:prSet presAssocID="{F8FB0DF8-CE31-4F4C-97CE-03E565824D70}" presName="bgRect" presStyleLbl="bgShp" presStyleIdx="2" presStyleCnt="3"/>
      <dgm:spPr/>
    </dgm:pt>
    <dgm:pt modelId="{E8402140-5F8A-4703-A451-4E25CF0734A8}" type="pres">
      <dgm:prSet presAssocID="{F8FB0DF8-CE31-4F4C-97CE-03E565824D7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Disconnected"/>
        </a:ext>
      </dgm:extLst>
    </dgm:pt>
    <dgm:pt modelId="{1D51F48E-7433-4748-978D-2B5DC179684F}" type="pres">
      <dgm:prSet presAssocID="{F8FB0DF8-CE31-4F4C-97CE-03E565824D70}" presName="spaceRect" presStyleCnt="0"/>
      <dgm:spPr/>
    </dgm:pt>
    <dgm:pt modelId="{2E1A7FCB-DB06-4480-8A6B-A7D16D390388}" type="pres">
      <dgm:prSet presAssocID="{F8FB0DF8-CE31-4F4C-97CE-03E565824D70}" presName="parTx" presStyleLbl="revTx" presStyleIdx="2" presStyleCnt="3">
        <dgm:presLayoutVars>
          <dgm:chMax val="0"/>
          <dgm:chPref val="0"/>
        </dgm:presLayoutVars>
      </dgm:prSet>
      <dgm:spPr/>
      <dgm:t>
        <a:bodyPr/>
        <a:lstStyle/>
        <a:p>
          <a:endParaRPr lang="it-IT"/>
        </a:p>
      </dgm:t>
    </dgm:pt>
  </dgm:ptLst>
  <dgm:cxnLst>
    <dgm:cxn modelId="{876A1DA2-762A-442C-8C61-6F8C3F32478F}" type="presOf" srcId="{9562E254-3E63-403E-9E2C-6204459F8788}" destId="{F61853BD-813B-42FC-B82E-1F6B075D1FF5}" srcOrd="0" destOrd="0" presId="urn:microsoft.com/office/officeart/2018/2/layout/IconVerticalSolidList"/>
    <dgm:cxn modelId="{DA84EFC7-5E9E-40C2-8F8A-300A3147FF2E}" srcId="{9562E254-3E63-403E-9E2C-6204459F8788}" destId="{814D2D0F-4186-44D4-82D8-CBC68D73E8EB}" srcOrd="0" destOrd="0" parTransId="{D83FAA77-21D6-4452-8BCB-AEC4D3A9C872}" sibTransId="{24BD366C-BBD9-4C19-A2CE-A78CD6D290CA}"/>
    <dgm:cxn modelId="{82001492-D5B2-4F24-B8CA-EEAA36020836}" type="presOf" srcId="{F8FB0DF8-CE31-4F4C-97CE-03E565824D70}" destId="{2E1A7FCB-DB06-4480-8A6B-A7D16D390388}" srcOrd="0" destOrd="0" presId="urn:microsoft.com/office/officeart/2018/2/layout/IconVerticalSolidList"/>
    <dgm:cxn modelId="{510A7400-4C88-4545-B611-D4A65FE6CF84}" type="presOf" srcId="{03C263BA-FC53-426E-9829-FDB06E938735}" destId="{72B88BA4-0086-4894-AFDB-966C30A31229}" srcOrd="0" destOrd="0" presId="urn:microsoft.com/office/officeart/2018/2/layout/IconVerticalSolidList"/>
    <dgm:cxn modelId="{11794090-A4B1-46E4-8083-9F6691BB43E7}" srcId="{9562E254-3E63-403E-9E2C-6204459F8788}" destId="{03C263BA-FC53-426E-9829-FDB06E938735}" srcOrd="1" destOrd="0" parTransId="{308B4394-8B63-42AC-9B7C-46C70241592A}" sibTransId="{336E42B1-2BB6-4877-9680-CDAFC9D8AABB}"/>
    <dgm:cxn modelId="{880C3DC4-8E62-4085-8D5A-44499C5D5630}" srcId="{9562E254-3E63-403E-9E2C-6204459F8788}" destId="{F8FB0DF8-CE31-4F4C-97CE-03E565824D70}" srcOrd="2" destOrd="0" parTransId="{43194E0B-78D1-4546-9246-A31BF9FBEF3C}" sibTransId="{956FD927-0049-4DBC-B196-F2B9EAAF8CB9}"/>
    <dgm:cxn modelId="{1D251FDE-B85A-4F70-826A-9876A0465D78}" type="presOf" srcId="{814D2D0F-4186-44D4-82D8-CBC68D73E8EB}" destId="{CF3278A8-B931-429F-8B5F-8D6C56EA71C3}" srcOrd="0" destOrd="0" presId="urn:microsoft.com/office/officeart/2018/2/layout/IconVerticalSolidList"/>
    <dgm:cxn modelId="{85F56AE8-B227-4463-B14A-3FBA88E303F9}" type="presParOf" srcId="{F61853BD-813B-42FC-B82E-1F6B075D1FF5}" destId="{090F48C6-86CB-4B46-9DCC-23F3261DB32D}" srcOrd="0" destOrd="0" presId="urn:microsoft.com/office/officeart/2018/2/layout/IconVerticalSolidList"/>
    <dgm:cxn modelId="{D7B862BD-3902-4B4A-92D5-5777EFADE484}" type="presParOf" srcId="{090F48C6-86CB-4B46-9DCC-23F3261DB32D}" destId="{73C8848F-6FF4-40CA-A7AC-74B878C7B737}" srcOrd="0" destOrd="0" presId="urn:microsoft.com/office/officeart/2018/2/layout/IconVerticalSolidList"/>
    <dgm:cxn modelId="{3EBD12FC-36A0-4457-8314-1083B90BB257}" type="presParOf" srcId="{090F48C6-86CB-4B46-9DCC-23F3261DB32D}" destId="{89737C66-4C2D-4D62-8C5B-8D1DD1118787}" srcOrd="1" destOrd="0" presId="urn:microsoft.com/office/officeart/2018/2/layout/IconVerticalSolidList"/>
    <dgm:cxn modelId="{A54DA1F5-EA80-4229-88D0-B2897F33AE18}" type="presParOf" srcId="{090F48C6-86CB-4B46-9DCC-23F3261DB32D}" destId="{CCBB6114-C6D8-4633-B17E-8ED16D9AE4DD}" srcOrd="2" destOrd="0" presId="urn:microsoft.com/office/officeart/2018/2/layout/IconVerticalSolidList"/>
    <dgm:cxn modelId="{8BBD4A44-1EA0-4ACD-BE57-834831F32C04}" type="presParOf" srcId="{090F48C6-86CB-4B46-9DCC-23F3261DB32D}" destId="{CF3278A8-B931-429F-8B5F-8D6C56EA71C3}" srcOrd="3" destOrd="0" presId="urn:microsoft.com/office/officeart/2018/2/layout/IconVerticalSolidList"/>
    <dgm:cxn modelId="{3EB96078-B6E7-4E80-9922-31E0358CE482}" type="presParOf" srcId="{F61853BD-813B-42FC-B82E-1F6B075D1FF5}" destId="{E4260578-7A67-45ED-A7AC-20954395C466}" srcOrd="1" destOrd="0" presId="urn:microsoft.com/office/officeart/2018/2/layout/IconVerticalSolidList"/>
    <dgm:cxn modelId="{9968BEF9-52DD-42A9-9A7E-7D93FFE18290}" type="presParOf" srcId="{F61853BD-813B-42FC-B82E-1F6B075D1FF5}" destId="{9924EE3D-4F6B-4D64-92BB-46816A20D182}" srcOrd="2" destOrd="0" presId="urn:microsoft.com/office/officeart/2018/2/layout/IconVerticalSolidList"/>
    <dgm:cxn modelId="{AF850148-1A02-465A-91EF-82E75497C5C7}" type="presParOf" srcId="{9924EE3D-4F6B-4D64-92BB-46816A20D182}" destId="{C467945F-C4B4-4717-9ECA-251B5B16225A}" srcOrd="0" destOrd="0" presId="urn:microsoft.com/office/officeart/2018/2/layout/IconVerticalSolidList"/>
    <dgm:cxn modelId="{DB69E8B5-A699-4D38-8518-76DCD3147AF6}" type="presParOf" srcId="{9924EE3D-4F6B-4D64-92BB-46816A20D182}" destId="{107FF897-2637-41CE-BC38-E345FEE2ED97}" srcOrd="1" destOrd="0" presId="urn:microsoft.com/office/officeart/2018/2/layout/IconVerticalSolidList"/>
    <dgm:cxn modelId="{531DB839-1DED-4069-ACB2-C0C60187A5B6}" type="presParOf" srcId="{9924EE3D-4F6B-4D64-92BB-46816A20D182}" destId="{609780F6-DAC5-4512-87B1-05A9B858426C}" srcOrd="2" destOrd="0" presId="urn:microsoft.com/office/officeart/2018/2/layout/IconVerticalSolidList"/>
    <dgm:cxn modelId="{46AB7F6B-A34C-45B8-A1C7-9BF45A2E8D0E}" type="presParOf" srcId="{9924EE3D-4F6B-4D64-92BB-46816A20D182}" destId="{72B88BA4-0086-4894-AFDB-966C30A31229}" srcOrd="3" destOrd="0" presId="urn:microsoft.com/office/officeart/2018/2/layout/IconVerticalSolidList"/>
    <dgm:cxn modelId="{106DC9BF-8BBE-4CD3-BB0F-FC7C78B55610}" type="presParOf" srcId="{F61853BD-813B-42FC-B82E-1F6B075D1FF5}" destId="{16AED627-B1D8-4F1D-8149-B09B76642CD2}" srcOrd="3" destOrd="0" presId="urn:microsoft.com/office/officeart/2018/2/layout/IconVerticalSolidList"/>
    <dgm:cxn modelId="{CDD20026-996E-4776-933D-49684EAEDADF}" type="presParOf" srcId="{F61853BD-813B-42FC-B82E-1F6B075D1FF5}" destId="{47F01902-E150-42DD-A3DD-69BCB418C6F3}" srcOrd="4" destOrd="0" presId="urn:microsoft.com/office/officeart/2018/2/layout/IconVerticalSolidList"/>
    <dgm:cxn modelId="{A620B2C2-C731-41F1-B985-8084EB160F5D}" type="presParOf" srcId="{47F01902-E150-42DD-A3DD-69BCB418C6F3}" destId="{7EC1A0C0-2CD1-4FE2-A6B0-5F58B727CD7A}" srcOrd="0" destOrd="0" presId="urn:microsoft.com/office/officeart/2018/2/layout/IconVerticalSolidList"/>
    <dgm:cxn modelId="{B480F6BB-4DBE-41F4-83BB-0B117680ACE4}" type="presParOf" srcId="{47F01902-E150-42DD-A3DD-69BCB418C6F3}" destId="{E8402140-5F8A-4703-A451-4E25CF0734A8}" srcOrd="1" destOrd="0" presId="urn:microsoft.com/office/officeart/2018/2/layout/IconVerticalSolidList"/>
    <dgm:cxn modelId="{6C409038-DAA9-4E92-B50A-A553FF3E83FA}" type="presParOf" srcId="{47F01902-E150-42DD-A3DD-69BCB418C6F3}" destId="{1D51F48E-7433-4748-978D-2B5DC179684F}" srcOrd="2" destOrd="0" presId="urn:microsoft.com/office/officeart/2018/2/layout/IconVerticalSolidList"/>
    <dgm:cxn modelId="{7CFF3062-6078-4263-B6DD-CD4D33B6C326}" type="presParOf" srcId="{47F01902-E150-42DD-A3DD-69BCB418C6F3}" destId="{2E1A7FCB-DB06-4480-8A6B-A7D16D39038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5A57B41-E2AA-4ED1-BE47-A840555CAED6}" type="doc">
      <dgm:prSet loTypeId="urn:microsoft.com/office/officeart/2005/8/layout/cycle5" loCatId="cycle" qsTypeId="urn:microsoft.com/office/officeart/2005/8/quickstyle/simple1" qsCatId="simple" csTypeId="urn:microsoft.com/office/officeart/2005/8/colors/colorful1" csCatId="colorful" phldr="1"/>
      <dgm:spPr/>
      <dgm:t>
        <a:bodyPr/>
        <a:lstStyle/>
        <a:p>
          <a:endParaRPr lang="en-US"/>
        </a:p>
      </dgm:t>
    </dgm:pt>
    <dgm:pt modelId="{B4C325A4-949D-4E8A-AF96-B270870E9C67}">
      <dgm:prSet custT="1"/>
      <dgm:spPr/>
      <dgm:t>
        <a:bodyPr/>
        <a:lstStyle/>
        <a:p>
          <a:r>
            <a:rPr lang="it-IT" sz="1400" dirty="0" smtClean="0"/>
            <a:t>Secondo </a:t>
          </a:r>
          <a:r>
            <a:rPr lang="it-IT" sz="1400" dirty="0"/>
            <a:t>l’approccio di Collins 2005, si può delineare le caratteristiche di un idealtipo di équipe come ‘’batteria sociale’’ ovvero come luogo di ricarica, di generazione reciproco di energia.   </a:t>
          </a:r>
          <a:endParaRPr lang="en-US" sz="1400" dirty="0"/>
        </a:p>
      </dgm:t>
    </dgm:pt>
    <dgm:pt modelId="{A016406A-220D-4339-9608-BAB755279751}" type="parTrans" cxnId="{1EE3912C-31C1-4C08-9A1E-2A7B5D643F92}">
      <dgm:prSet/>
      <dgm:spPr/>
      <dgm:t>
        <a:bodyPr/>
        <a:lstStyle/>
        <a:p>
          <a:endParaRPr lang="en-US"/>
        </a:p>
      </dgm:t>
    </dgm:pt>
    <dgm:pt modelId="{D8E566BA-FDAB-459A-946A-CE37B2A97894}" type="sibTrans" cxnId="{1EE3912C-31C1-4C08-9A1E-2A7B5D643F92}">
      <dgm:prSet/>
      <dgm:spPr/>
      <dgm:t>
        <a:bodyPr/>
        <a:lstStyle/>
        <a:p>
          <a:endParaRPr lang="en-US"/>
        </a:p>
      </dgm:t>
    </dgm:pt>
    <dgm:pt modelId="{A32D2429-E842-4423-9912-FE0D16A8E596}">
      <dgm:prSet custT="1"/>
      <dgm:spPr/>
      <dgm:t>
        <a:bodyPr/>
        <a:lstStyle/>
        <a:p>
          <a:r>
            <a:rPr lang="it-IT" sz="1400" dirty="0"/>
            <a:t>I due primi ingredienti del copione sono fisici: </a:t>
          </a:r>
          <a:endParaRPr lang="en-US" sz="1400" dirty="0"/>
        </a:p>
      </dgm:t>
    </dgm:pt>
    <dgm:pt modelId="{DB5CDFC2-CF54-4821-9EE6-A9A2C8015F98}" type="parTrans" cxnId="{5E9BB755-79CC-46F7-903D-2329A4A11FC1}">
      <dgm:prSet/>
      <dgm:spPr/>
      <dgm:t>
        <a:bodyPr/>
        <a:lstStyle/>
        <a:p>
          <a:endParaRPr lang="en-US"/>
        </a:p>
      </dgm:t>
    </dgm:pt>
    <dgm:pt modelId="{51138874-2FC5-4147-B98C-523B2E681DA6}" type="sibTrans" cxnId="{5E9BB755-79CC-46F7-903D-2329A4A11FC1}">
      <dgm:prSet/>
      <dgm:spPr/>
      <dgm:t>
        <a:bodyPr/>
        <a:lstStyle/>
        <a:p>
          <a:endParaRPr lang="en-US"/>
        </a:p>
      </dgm:t>
    </dgm:pt>
    <dgm:pt modelId="{B98EC9CB-6A9E-4AA0-A13A-D2E025DD996D}">
      <dgm:prSet custT="1"/>
      <dgm:spPr/>
      <dgm:t>
        <a:bodyPr/>
        <a:lstStyle/>
        <a:p>
          <a:r>
            <a:rPr lang="it-IT" sz="1400"/>
            <a:t>due o più persone fisicamente riuniti nello stesso spazio, grazie alla presenza corporea si possono influenzare reciprocamente.</a:t>
          </a:r>
          <a:endParaRPr lang="en-US" sz="1400" dirty="0"/>
        </a:p>
      </dgm:t>
    </dgm:pt>
    <dgm:pt modelId="{14B52F89-3A27-43C2-8563-E09C98F19983}" type="parTrans" cxnId="{4812F3F7-933E-4567-9019-C967683DEA72}">
      <dgm:prSet/>
      <dgm:spPr/>
      <dgm:t>
        <a:bodyPr/>
        <a:lstStyle/>
        <a:p>
          <a:endParaRPr lang="en-US"/>
        </a:p>
      </dgm:t>
    </dgm:pt>
    <dgm:pt modelId="{09263A49-C2BB-477D-9B1E-A1F513D40F2C}" type="sibTrans" cxnId="{4812F3F7-933E-4567-9019-C967683DEA72}">
      <dgm:prSet/>
      <dgm:spPr/>
      <dgm:t>
        <a:bodyPr/>
        <a:lstStyle/>
        <a:p>
          <a:endParaRPr lang="en-US"/>
        </a:p>
      </dgm:t>
    </dgm:pt>
    <dgm:pt modelId="{388651A9-8DB4-4B4C-8566-656D61DB9C65}">
      <dgm:prSet custT="1"/>
      <dgm:spPr/>
      <dgm:t>
        <a:bodyPr/>
        <a:lstStyle/>
        <a:p>
          <a:r>
            <a:rPr lang="it-IT" sz="1400" dirty="0"/>
            <a:t>Ci sono confine rispetto agli estranea; quindi i partecipanti hanno il senso di chi sia prendendo parte e di chi sia escluso. </a:t>
          </a:r>
          <a:endParaRPr lang="en-US" sz="1400" dirty="0"/>
        </a:p>
      </dgm:t>
    </dgm:pt>
    <dgm:pt modelId="{90CC28B5-9541-4C4B-861D-61553F67DBE7}" type="parTrans" cxnId="{60F3D15C-E77C-4B98-B321-E242975C2224}">
      <dgm:prSet/>
      <dgm:spPr/>
      <dgm:t>
        <a:bodyPr/>
        <a:lstStyle/>
        <a:p>
          <a:endParaRPr lang="en-US"/>
        </a:p>
      </dgm:t>
    </dgm:pt>
    <dgm:pt modelId="{39373331-52E1-423A-B2BF-0B09ABDA8FFC}" type="sibTrans" cxnId="{60F3D15C-E77C-4B98-B321-E242975C2224}">
      <dgm:prSet/>
      <dgm:spPr/>
      <dgm:t>
        <a:bodyPr/>
        <a:lstStyle/>
        <a:p>
          <a:endParaRPr lang="en-US"/>
        </a:p>
      </dgm:t>
    </dgm:pt>
    <dgm:pt modelId="{98E36C54-E549-423A-B74B-10EC96B7B79D}">
      <dgm:prSet custT="1"/>
      <dgm:spPr/>
      <dgm:t>
        <a:bodyPr/>
        <a:lstStyle/>
        <a:p>
          <a:r>
            <a:rPr lang="it-IT" sz="1200" dirty="0"/>
            <a:t>Gli altri due ingredienti di base sono invece  immateriali, che </a:t>
          </a:r>
          <a:r>
            <a:rPr lang="it-IT" sz="1200" dirty="0" smtClean="0"/>
            <a:t>hanno </a:t>
          </a:r>
          <a:r>
            <a:rPr lang="it-IT" sz="1200" dirty="0"/>
            <a:t>a che fare col  </a:t>
          </a:r>
          <a:r>
            <a:rPr lang="it-IT" sz="1200" i="1" dirty="0"/>
            <a:t>mood</a:t>
          </a:r>
          <a:r>
            <a:rPr lang="it-IT" sz="1200" dirty="0"/>
            <a:t> in qui si svolge l’incontro.</a:t>
          </a:r>
          <a:endParaRPr lang="en-US" sz="1200" dirty="0"/>
        </a:p>
      </dgm:t>
    </dgm:pt>
    <dgm:pt modelId="{0DDF28E9-82EC-48B1-B7B6-2B3547F024D3}" type="parTrans" cxnId="{3309B24A-9328-4234-987C-71BBF840FD84}">
      <dgm:prSet/>
      <dgm:spPr/>
      <dgm:t>
        <a:bodyPr/>
        <a:lstStyle/>
        <a:p>
          <a:endParaRPr lang="en-US"/>
        </a:p>
      </dgm:t>
    </dgm:pt>
    <dgm:pt modelId="{E3CB1E12-62DD-4803-A6E9-A54E781DE8DC}" type="sibTrans" cxnId="{3309B24A-9328-4234-987C-71BBF840FD84}">
      <dgm:prSet/>
      <dgm:spPr/>
      <dgm:t>
        <a:bodyPr/>
        <a:lstStyle/>
        <a:p>
          <a:endParaRPr lang="en-US"/>
        </a:p>
      </dgm:t>
    </dgm:pt>
    <dgm:pt modelId="{E971FE84-92C5-4DB5-9649-093E6BA5425E}">
      <dgm:prSet custT="1"/>
      <dgm:spPr/>
      <dgm:t>
        <a:bodyPr/>
        <a:lstStyle/>
        <a:p>
          <a:r>
            <a:rPr lang="it-IT" sz="1200"/>
            <a:t>L’attenzione dei membri è un oggetto o un’attività comune.</a:t>
          </a:r>
          <a:endParaRPr lang="en-US" sz="1200" dirty="0"/>
        </a:p>
      </dgm:t>
    </dgm:pt>
    <dgm:pt modelId="{EB3E0250-F1F3-4246-AA32-DD352D35A7E3}" type="parTrans" cxnId="{A743A7CA-89B1-4216-96C3-DD866EB8697B}">
      <dgm:prSet/>
      <dgm:spPr/>
      <dgm:t>
        <a:bodyPr/>
        <a:lstStyle/>
        <a:p>
          <a:endParaRPr lang="en-US"/>
        </a:p>
      </dgm:t>
    </dgm:pt>
    <dgm:pt modelId="{3B78411B-5868-47D1-A0A7-7EF60DF9C7EC}" type="sibTrans" cxnId="{A743A7CA-89B1-4216-96C3-DD866EB8697B}">
      <dgm:prSet/>
      <dgm:spPr/>
      <dgm:t>
        <a:bodyPr/>
        <a:lstStyle/>
        <a:p>
          <a:endParaRPr lang="en-US"/>
        </a:p>
      </dgm:t>
    </dgm:pt>
    <dgm:pt modelId="{3C560E39-ADBD-459B-B1E2-33D2E216691C}">
      <dgm:prSet custT="1"/>
      <dgm:spPr/>
      <dgm:t>
        <a:bodyPr/>
        <a:lstStyle/>
        <a:p>
          <a:r>
            <a:rPr lang="it-IT" sz="1200" dirty="0"/>
            <a:t>I membri dell’équipe contribuiscono a creare una catena significativa di rituali di interazione.</a:t>
          </a:r>
          <a:endParaRPr lang="en-US" sz="1200" dirty="0"/>
        </a:p>
      </dgm:t>
    </dgm:pt>
    <dgm:pt modelId="{1CFF1B26-3F77-4AE5-AC9B-B22A41382349}" type="parTrans" cxnId="{4EE58266-0A31-4FB4-8DDB-6895EA3CEEFF}">
      <dgm:prSet/>
      <dgm:spPr/>
      <dgm:t>
        <a:bodyPr/>
        <a:lstStyle/>
        <a:p>
          <a:endParaRPr lang="en-US"/>
        </a:p>
      </dgm:t>
    </dgm:pt>
    <dgm:pt modelId="{C1E03E4F-0829-4013-881D-361A1A9C18C3}" type="sibTrans" cxnId="{4EE58266-0A31-4FB4-8DDB-6895EA3CEEFF}">
      <dgm:prSet/>
      <dgm:spPr/>
      <dgm:t>
        <a:bodyPr/>
        <a:lstStyle/>
        <a:p>
          <a:endParaRPr lang="en-US"/>
        </a:p>
      </dgm:t>
    </dgm:pt>
    <dgm:pt modelId="{5835970F-3DF6-4BBA-916C-1BB64B55715F}">
      <dgm:prSet custT="1"/>
      <dgm:spPr/>
      <dgm:t>
        <a:bodyPr/>
        <a:lstStyle/>
        <a:p>
          <a:r>
            <a:rPr lang="it-IT" sz="1200"/>
            <a:t>Un’équipe che funzione genera energia nei singoli, e di riflesso nelle organizzazioni; produce capitale sociale, conoscenze, rafforza legami di fiducia improntati alla reciprocità. </a:t>
          </a:r>
          <a:endParaRPr lang="en-US" sz="1200" dirty="0"/>
        </a:p>
      </dgm:t>
    </dgm:pt>
    <dgm:pt modelId="{D302F26B-0DE8-40A6-B345-17AF5E970AC3}" type="parTrans" cxnId="{511B46DB-35B3-4FC3-8835-9E2AE854F503}">
      <dgm:prSet/>
      <dgm:spPr/>
      <dgm:t>
        <a:bodyPr/>
        <a:lstStyle/>
        <a:p>
          <a:endParaRPr lang="en-US"/>
        </a:p>
      </dgm:t>
    </dgm:pt>
    <dgm:pt modelId="{F872BC61-3503-44B0-9473-C593E0C0A850}" type="sibTrans" cxnId="{511B46DB-35B3-4FC3-8835-9E2AE854F503}">
      <dgm:prSet/>
      <dgm:spPr/>
      <dgm:t>
        <a:bodyPr/>
        <a:lstStyle/>
        <a:p>
          <a:endParaRPr lang="en-US"/>
        </a:p>
      </dgm:t>
    </dgm:pt>
    <dgm:pt modelId="{08B37148-CF4C-4A41-8B46-505DF9790908}" type="pres">
      <dgm:prSet presAssocID="{C5A57B41-E2AA-4ED1-BE47-A840555CAED6}" presName="cycle" presStyleCnt="0">
        <dgm:presLayoutVars>
          <dgm:dir/>
          <dgm:resizeHandles val="exact"/>
        </dgm:presLayoutVars>
      </dgm:prSet>
      <dgm:spPr/>
      <dgm:t>
        <a:bodyPr/>
        <a:lstStyle/>
        <a:p>
          <a:endParaRPr lang="it-IT"/>
        </a:p>
      </dgm:t>
    </dgm:pt>
    <dgm:pt modelId="{7121473A-BAC5-4611-957E-855723160BAC}" type="pres">
      <dgm:prSet presAssocID="{B4C325A4-949D-4E8A-AF96-B270870E9C67}" presName="node" presStyleLbl="node1" presStyleIdx="0" presStyleCnt="3" custScaleX="164201" custScaleY="122180">
        <dgm:presLayoutVars>
          <dgm:bulletEnabled val="1"/>
        </dgm:presLayoutVars>
      </dgm:prSet>
      <dgm:spPr/>
      <dgm:t>
        <a:bodyPr/>
        <a:lstStyle/>
        <a:p>
          <a:endParaRPr lang="it-IT"/>
        </a:p>
      </dgm:t>
    </dgm:pt>
    <dgm:pt modelId="{A7F3FC9C-94A5-481D-A835-0F3C0E00C5A7}" type="pres">
      <dgm:prSet presAssocID="{B4C325A4-949D-4E8A-AF96-B270870E9C67}" presName="spNode" presStyleCnt="0"/>
      <dgm:spPr/>
    </dgm:pt>
    <dgm:pt modelId="{26BA8818-9B1A-4F4A-A775-FA0C905D2F77}" type="pres">
      <dgm:prSet presAssocID="{D8E566BA-FDAB-459A-946A-CE37B2A97894}" presName="sibTrans" presStyleLbl="sibTrans1D1" presStyleIdx="0" presStyleCnt="3"/>
      <dgm:spPr/>
      <dgm:t>
        <a:bodyPr/>
        <a:lstStyle/>
        <a:p>
          <a:endParaRPr lang="it-IT"/>
        </a:p>
      </dgm:t>
    </dgm:pt>
    <dgm:pt modelId="{0C81135F-E6E9-4B8B-89AA-577FCB2165C0}" type="pres">
      <dgm:prSet presAssocID="{A32D2429-E842-4423-9912-FE0D16A8E596}" presName="node" presStyleLbl="node1" presStyleIdx="1" presStyleCnt="3" custScaleX="139036" custScaleY="197013">
        <dgm:presLayoutVars>
          <dgm:bulletEnabled val="1"/>
        </dgm:presLayoutVars>
      </dgm:prSet>
      <dgm:spPr/>
      <dgm:t>
        <a:bodyPr/>
        <a:lstStyle/>
        <a:p>
          <a:endParaRPr lang="it-IT"/>
        </a:p>
      </dgm:t>
    </dgm:pt>
    <dgm:pt modelId="{AD16D047-39BE-4A04-B260-5D490ABAE32D}" type="pres">
      <dgm:prSet presAssocID="{A32D2429-E842-4423-9912-FE0D16A8E596}" presName="spNode" presStyleCnt="0"/>
      <dgm:spPr/>
    </dgm:pt>
    <dgm:pt modelId="{F68D3E94-36E0-4AD8-A272-85A7F19EAF1A}" type="pres">
      <dgm:prSet presAssocID="{51138874-2FC5-4147-B98C-523B2E681DA6}" presName="sibTrans" presStyleLbl="sibTrans1D1" presStyleIdx="1" presStyleCnt="3"/>
      <dgm:spPr/>
      <dgm:t>
        <a:bodyPr/>
        <a:lstStyle/>
        <a:p>
          <a:endParaRPr lang="it-IT"/>
        </a:p>
      </dgm:t>
    </dgm:pt>
    <dgm:pt modelId="{2C316C7C-E9AC-4703-9C1A-9397D3D9EEBF}" type="pres">
      <dgm:prSet presAssocID="{98E36C54-E549-423A-B74B-10EC96B7B79D}" presName="node" presStyleLbl="node1" presStyleIdx="2" presStyleCnt="3" custScaleX="143256" custScaleY="193142">
        <dgm:presLayoutVars>
          <dgm:bulletEnabled val="1"/>
        </dgm:presLayoutVars>
      </dgm:prSet>
      <dgm:spPr/>
      <dgm:t>
        <a:bodyPr/>
        <a:lstStyle/>
        <a:p>
          <a:endParaRPr lang="it-IT"/>
        </a:p>
      </dgm:t>
    </dgm:pt>
    <dgm:pt modelId="{E8F1351F-4C74-4478-8FB6-6C2ECAB7E2D1}" type="pres">
      <dgm:prSet presAssocID="{98E36C54-E549-423A-B74B-10EC96B7B79D}" presName="spNode" presStyleCnt="0"/>
      <dgm:spPr/>
    </dgm:pt>
    <dgm:pt modelId="{67418F59-6DE4-4636-A4AD-321CD385AACA}" type="pres">
      <dgm:prSet presAssocID="{E3CB1E12-62DD-4803-A6E9-A54E781DE8DC}" presName="sibTrans" presStyleLbl="sibTrans1D1" presStyleIdx="2" presStyleCnt="3"/>
      <dgm:spPr/>
      <dgm:t>
        <a:bodyPr/>
        <a:lstStyle/>
        <a:p>
          <a:endParaRPr lang="it-IT"/>
        </a:p>
      </dgm:t>
    </dgm:pt>
  </dgm:ptLst>
  <dgm:cxnLst>
    <dgm:cxn modelId="{C6BFEC59-1D27-4C9F-BC38-9E995161F582}" type="presOf" srcId="{C5A57B41-E2AA-4ED1-BE47-A840555CAED6}" destId="{08B37148-CF4C-4A41-8B46-505DF9790908}" srcOrd="0" destOrd="0" presId="urn:microsoft.com/office/officeart/2005/8/layout/cycle5"/>
    <dgm:cxn modelId="{A743A7CA-89B1-4216-96C3-DD866EB8697B}" srcId="{98E36C54-E549-423A-B74B-10EC96B7B79D}" destId="{E971FE84-92C5-4DB5-9649-093E6BA5425E}" srcOrd="0" destOrd="0" parTransId="{EB3E0250-F1F3-4246-AA32-DD352D35A7E3}" sibTransId="{3B78411B-5868-47D1-A0A7-7EF60DF9C7EC}"/>
    <dgm:cxn modelId="{4EE58266-0A31-4FB4-8DDB-6895EA3CEEFF}" srcId="{98E36C54-E549-423A-B74B-10EC96B7B79D}" destId="{3C560E39-ADBD-459B-B1E2-33D2E216691C}" srcOrd="1" destOrd="0" parTransId="{1CFF1B26-3F77-4AE5-AC9B-B22A41382349}" sibTransId="{C1E03E4F-0829-4013-881D-361A1A9C18C3}"/>
    <dgm:cxn modelId="{60F3D15C-E77C-4B98-B321-E242975C2224}" srcId="{A32D2429-E842-4423-9912-FE0D16A8E596}" destId="{388651A9-8DB4-4B4C-8566-656D61DB9C65}" srcOrd="1" destOrd="0" parTransId="{90CC28B5-9541-4C4B-861D-61553F67DBE7}" sibTransId="{39373331-52E1-423A-B2BF-0B09ABDA8FFC}"/>
    <dgm:cxn modelId="{4623F4BB-8FF3-489B-9470-28EB1E75F248}" type="presOf" srcId="{E3CB1E12-62DD-4803-A6E9-A54E781DE8DC}" destId="{67418F59-6DE4-4636-A4AD-321CD385AACA}" srcOrd="0" destOrd="0" presId="urn:microsoft.com/office/officeart/2005/8/layout/cycle5"/>
    <dgm:cxn modelId="{7608E9BA-492A-49C1-8906-2F1264A099CB}" type="presOf" srcId="{3C560E39-ADBD-459B-B1E2-33D2E216691C}" destId="{2C316C7C-E9AC-4703-9C1A-9397D3D9EEBF}" srcOrd="0" destOrd="2" presId="urn:microsoft.com/office/officeart/2005/8/layout/cycle5"/>
    <dgm:cxn modelId="{511B46DB-35B3-4FC3-8835-9E2AE854F503}" srcId="{98E36C54-E549-423A-B74B-10EC96B7B79D}" destId="{5835970F-3DF6-4BBA-916C-1BB64B55715F}" srcOrd="2" destOrd="0" parTransId="{D302F26B-0DE8-40A6-B345-17AF5E970AC3}" sibTransId="{F872BC61-3503-44B0-9473-C593E0C0A850}"/>
    <dgm:cxn modelId="{834FF348-F7E7-462F-A56D-52076037C83F}" type="presOf" srcId="{5835970F-3DF6-4BBA-916C-1BB64B55715F}" destId="{2C316C7C-E9AC-4703-9C1A-9397D3D9EEBF}" srcOrd="0" destOrd="3" presId="urn:microsoft.com/office/officeart/2005/8/layout/cycle5"/>
    <dgm:cxn modelId="{52B6DA24-C67E-46F3-943A-E38E1AB66513}" type="presOf" srcId="{D8E566BA-FDAB-459A-946A-CE37B2A97894}" destId="{26BA8818-9B1A-4F4A-A775-FA0C905D2F77}" srcOrd="0" destOrd="0" presId="urn:microsoft.com/office/officeart/2005/8/layout/cycle5"/>
    <dgm:cxn modelId="{5E9BB755-79CC-46F7-903D-2329A4A11FC1}" srcId="{C5A57B41-E2AA-4ED1-BE47-A840555CAED6}" destId="{A32D2429-E842-4423-9912-FE0D16A8E596}" srcOrd="1" destOrd="0" parTransId="{DB5CDFC2-CF54-4821-9EE6-A9A2C8015F98}" sibTransId="{51138874-2FC5-4147-B98C-523B2E681DA6}"/>
    <dgm:cxn modelId="{141ADBD4-9DDC-47A2-9E0A-0275769D0CBC}" type="presOf" srcId="{B98EC9CB-6A9E-4AA0-A13A-D2E025DD996D}" destId="{0C81135F-E6E9-4B8B-89AA-577FCB2165C0}" srcOrd="0" destOrd="1" presId="urn:microsoft.com/office/officeart/2005/8/layout/cycle5"/>
    <dgm:cxn modelId="{0B1E1DD9-DD3D-4327-AB8B-4816D2DA1977}" type="presOf" srcId="{E971FE84-92C5-4DB5-9649-093E6BA5425E}" destId="{2C316C7C-E9AC-4703-9C1A-9397D3D9EEBF}" srcOrd="0" destOrd="1" presId="urn:microsoft.com/office/officeart/2005/8/layout/cycle5"/>
    <dgm:cxn modelId="{06987FE6-CA76-4D6D-BC5F-0CE15D4FC18B}" type="presOf" srcId="{51138874-2FC5-4147-B98C-523B2E681DA6}" destId="{F68D3E94-36E0-4AD8-A272-85A7F19EAF1A}" srcOrd="0" destOrd="0" presId="urn:microsoft.com/office/officeart/2005/8/layout/cycle5"/>
    <dgm:cxn modelId="{3364F07C-5441-477B-9752-DABEB5582BE3}" type="presOf" srcId="{388651A9-8DB4-4B4C-8566-656D61DB9C65}" destId="{0C81135F-E6E9-4B8B-89AA-577FCB2165C0}" srcOrd="0" destOrd="2" presId="urn:microsoft.com/office/officeart/2005/8/layout/cycle5"/>
    <dgm:cxn modelId="{CCC26E74-F37A-4622-9896-B6ADC32D5BFE}" type="presOf" srcId="{B4C325A4-949D-4E8A-AF96-B270870E9C67}" destId="{7121473A-BAC5-4611-957E-855723160BAC}" srcOrd="0" destOrd="0" presId="urn:microsoft.com/office/officeart/2005/8/layout/cycle5"/>
    <dgm:cxn modelId="{7B9A6C38-6851-40A1-B474-978C2BF2675E}" type="presOf" srcId="{A32D2429-E842-4423-9912-FE0D16A8E596}" destId="{0C81135F-E6E9-4B8B-89AA-577FCB2165C0}" srcOrd="0" destOrd="0" presId="urn:microsoft.com/office/officeart/2005/8/layout/cycle5"/>
    <dgm:cxn modelId="{4812F3F7-933E-4567-9019-C967683DEA72}" srcId="{A32D2429-E842-4423-9912-FE0D16A8E596}" destId="{B98EC9CB-6A9E-4AA0-A13A-D2E025DD996D}" srcOrd="0" destOrd="0" parTransId="{14B52F89-3A27-43C2-8563-E09C98F19983}" sibTransId="{09263A49-C2BB-477D-9B1E-A1F513D40F2C}"/>
    <dgm:cxn modelId="{3309B24A-9328-4234-987C-71BBF840FD84}" srcId="{C5A57B41-E2AA-4ED1-BE47-A840555CAED6}" destId="{98E36C54-E549-423A-B74B-10EC96B7B79D}" srcOrd="2" destOrd="0" parTransId="{0DDF28E9-82EC-48B1-B7B6-2B3547F024D3}" sibTransId="{E3CB1E12-62DD-4803-A6E9-A54E781DE8DC}"/>
    <dgm:cxn modelId="{1EE3912C-31C1-4C08-9A1E-2A7B5D643F92}" srcId="{C5A57B41-E2AA-4ED1-BE47-A840555CAED6}" destId="{B4C325A4-949D-4E8A-AF96-B270870E9C67}" srcOrd="0" destOrd="0" parTransId="{A016406A-220D-4339-9608-BAB755279751}" sibTransId="{D8E566BA-FDAB-459A-946A-CE37B2A97894}"/>
    <dgm:cxn modelId="{3F70EC88-45E5-4B2A-A88E-3BF0DEC29ED3}" type="presOf" srcId="{98E36C54-E549-423A-B74B-10EC96B7B79D}" destId="{2C316C7C-E9AC-4703-9C1A-9397D3D9EEBF}" srcOrd="0" destOrd="0" presId="urn:microsoft.com/office/officeart/2005/8/layout/cycle5"/>
    <dgm:cxn modelId="{ED26038A-FA99-4267-9179-117093FAA39F}" type="presParOf" srcId="{08B37148-CF4C-4A41-8B46-505DF9790908}" destId="{7121473A-BAC5-4611-957E-855723160BAC}" srcOrd="0" destOrd="0" presId="urn:microsoft.com/office/officeart/2005/8/layout/cycle5"/>
    <dgm:cxn modelId="{1A8BCC89-F0FA-40EE-91BE-5537432711CC}" type="presParOf" srcId="{08B37148-CF4C-4A41-8B46-505DF9790908}" destId="{A7F3FC9C-94A5-481D-A835-0F3C0E00C5A7}" srcOrd="1" destOrd="0" presId="urn:microsoft.com/office/officeart/2005/8/layout/cycle5"/>
    <dgm:cxn modelId="{BE744035-F41D-4AC7-9779-39C28D3A3549}" type="presParOf" srcId="{08B37148-CF4C-4A41-8B46-505DF9790908}" destId="{26BA8818-9B1A-4F4A-A775-FA0C905D2F77}" srcOrd="2" destOrd="0" presId="urn:microsoft.com/office/officeart/2005/8/layout/cycle5"/>
    <dgm:cxn modelId="{5BBB5628-2528-4F15-9514-389758CC207A}" type="presParOf" srcId="{08B37148-CF4C-4A41-8B46-505DF9790908}" destId="{0C81135F-E6E9-4B8B-89AA-577FCB2165C0}" srcOrd="3" destOrd="0" presId="urn:microsoft.com/office/officeart/2005/8/layout/cycle5"/>
    <dgm:cxn modelId="{0D8F90ED-9654-4FE5-9751-70BA7B95CEC7}" type="presParOf" srcId="{08B37148-CF4C-4A41-8B46-505DF9790908}" destId="{AD16D047-39BE-4A04-B260-5D490ABAE32D}" srcOrd="4" destOrd="0" presId="urn:microsoft.com/office/officeart/2005/8/layout/cycle5"/>
    <dgm:cxn modelId="{94E31E94-346E-40C6-B3E8-06D9EB007DCE}" type="presParOf" srcId="{08B37148-CF4C-4A41-8B46-505DF9790908}" destId="{F68D3E94-36E0-4AD8-A272-85A7F19EAF1A}" srcOrd="5" destOrd="0" presId="urn:microsoft.com/office/officeart/2005/8/layout/cycle5"/>
    <dgm:cxn modelId="{ED654235-FCB4-475D-88DB-BD17A140C665}" type="presParOf" srcId="{08B37148-CF4C-4A41-8B46-505DF9790908}" destId="{2C316C7C-E9AC-4703-9C1A-9397D3D9EEBF}" srcOrd="6" destOrd="0" presId="urn:microsoft.com/office/officeart/2005/8/layout/cycle5"/>
    <dgm:cxn modelId="{E117AF02-92E6-4019-A3A9-074FF4240D28}" type="presParOf" srcId="{08B37148-CF4C-4A41-8B46-505DF9790908}" destId="{E8F1351F-4C74-4478-8FB6-6C2ECAB7E2D1}" srcOrd="7" destOrd="0" presId="urn:microsoft.com/office/officeart/2005/8/layout/cycle5"/>
    <dgm:cxn modelId="{D01A7062-A335-402D-9ED0-272D96A2B598}" type="presParOf" srcId="{08B37148-CF4C-4A41-8B46-505DF9790908}" destId="{67418F59-6DE4-4636-A4AD-321CD385AACA}" srcOrd="8"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9BF63CB-7A62-4382-BC4E-823A1A0EA1FE}"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A8B1B6F2-E039-4FA2-A2BA-1288D2855EB2}">
      <dgm:prSet custT="1"/>
      <dgm:spPr/>
      <dgm:t>
        <a:bodyPr/>
        <a:lstStyle/>
        <a:p>
          <a:r>
            <a:rPr lang="it-IT" sz="2000" b="1" dirty="0"/>
            <a:t>La </a:t>
          </a:r>
          <a:r>
            <a:rPr lang="it-IT" sz="2000" b="1" dirty="0" err="1"/>
            <a:t>ledership</a:t>
          </a:r>
          <a:endParaRPr lang="en-US" sz="2000" dirty="0"/>
        </a:p>
      </dgm:t>
    </dgm:pt>
    <dgm:pt modelId="{B2455AA1-77A7-40E2-8DAC-9C0048B9010A}" type="parTrans" cxnId="{983337E4-E30D-4DA1-B369-753D39B999E9}">
      <dgm:prSet/>
      <dgm:spPr/>
      <dgm:t>
        <a:bodyPr/>
        <a:lstStyle/>
        <a:p>
          <a:endParaRPr lang="en-US"/>
        </a:p>
      </dgm:t>
    </dgm:pt>
    <dgm:pt modelId="{CBFC76FD-FB70-4A45-8C51-17BFC1520F8E}" type="sibTrans" cxnId="{983337E4-E30D-4DA1-B369-753D39B999E9}">
      <dgm:prSet/>
      <dgm:spPr/>
      <dgm:t>
        <a:bodyPr/>
        <a:lstStyle/>
        <a:p>
          <a:endParaRPr lang="en-US"/>
        </a:p>
      </dgm:t>
    </dgm:pt>
    <dgm:pt modelId="{E503B1C8-1306-448C-928E-0EFD19B38063}">
      <dgm:prSet custT="1"/>
      <dgm:spPr/>
      <dgm:t>
        <a:bodyPr/>
        <a:lstStyle/>
        <a:p>
          <a:r>
            <a:rPr lang="it-IT" sz="1200" dirty="0" err="1"/>
            <a:t>Goffman</a:t>
          </a:r>
          <a:r>
            <a:rPr lang="it-IT" sz="1200" dirty="0"/>
            <a:t> parla di ‘’mediatore dell’organizzazione ‘’ perché il tema delle équipe rimanda direttamente al ruolo e alla funzione della leadership. La figura del leader è quella del regista o dell’allenatore cui può essere affidato il compito di ‘’rimettere al suo </a:t>
          </a:r>
          <a:r>
            <a:rPr lang="it-IT" sz="1200" dirty="0" err="1"/>
            <a:t>posto’</a:t>
          </a:r>
          <a:r>
            <a:rPr lang="it-IT" sz="1200" dirty="0"/>
            <a:t>’ qualsiasi membro dell’équipe la cui rappresentazione diventa sconveniente. In definitiva spetta al leader restituire l’ordire; o, secondo </a:t>
          </a:r>
          <a:r>
            <a:rPr lang="it-IT" sz="1200" dirty="0" err="1"/>
            <a:t>Czarniawaska</a:t>
          </a:r>
          <a:r>
            <a:rPr lang="it-IT" sz="1200" dirty="0"/>
            <a:t>, il suo compito è presidiare dal pericolo del disordine. Disordine che questo caso riguarda quindi soprattutto le relazioni interne (l’armonia fra i membri di un gruppo di lavoro).  </a:t>
          </a:r>
          <a:endParaRPr lang="en-US" sz="1200" dirty="0"/>
        </a:p>
      </dgm:t>
    </dgm:pt>
    <dgm:pt modelId="{DEDBA255-F883-4F06-A595-78FAD80617D6}" type="parTrans" cxnId="{D0DE5167-CFDA-42BF-8787-C8BDAF25D143}">
      <dgm:prSet/>
      <dgm:spPr/>
      <dgm:t>
        <a:bodyPr/>
        <a:lstStyle/>
        <a:p>
          <a:endParaRPr lang="en-US"/>
        </a:p>
      </dgm:t>
    </dgm:pt>
    <dgm:pt modelId="{F7A7A456-A361-4F52-B2B3-A383C46FBB54}" type="sibTrans" cxnId="{D0DE5167-CFDA-42BF-8787-C8BDAF25D143}">
      <dgm:prSet/>
      <dgm:spPr/>
      <dgm:t>
        <a:bodyPr/>
        <a:lstStyle/>
        <a:p>
          <a:endParaRPr lang="en-US"/>
        </a:p>
      </dgm:t>
    </dgm:pt>
    <dgm:pt modelId="{4B7311AD-36AE-4BEA-8A74-F3536538F5F3}">
      <dgm:prSet custT="1"/>
      <dgm:spPr/>
      <dgm:t>
        <a:bodyPr/>
        <a:lstStyle/>
        <a:p>
          <a:r>
            <a:rPr lang="it-IT" sz="1400" dirty="0"/>
            <a:t>Ci sono tre funzioni da non dimenticare attribuite al leader: </a:t>
          </a:r>
          <a:endParaRPr lang="en-US" sz="1400" dirty="0"/>
        </a:p>
      </dgm:t>
    </dgm:pt>
    <dgm:pt modelId="{F82C6F0A-6680-4A48-9EFF-70172D85C0E3}" type="parTrans" cxnId="{1E29FACF-51A1-4EB2-AFF2-DEB51B555458}">
      <dgm:prSet/>
      <dgm:spPr/>
      <dgm:t>
        <a:bodyPr/>
        <a:lstStyle/>
        <a:p>
          <a:endParaRPr lang="en-US"/>
        </a:p>
      </dgm:t>
    </dgm:pt>
    <dgm:pt modelId="{77D531B6-BBF6-428A-B3ED-9D4E42B0AF2B}" type="sibTrans" cxnId="{1E29FACF-51A1-4EB2-AFF2-DEB51B555458}">
      <dgm:prSet/>
      <dgm:spPr/>
      <dgm:t>
        <a:bodyPr/>
        <a:lstStyle/>
        <a:p>
          <a:endParaRPr lang="en-US"/>
        </a:p>
      </dgm:t>
    </dgm:pt>
    <dgm:pt modelId="{6D099D2B-29DA-498B-A899-6177B5A89F63}">
      <dgm:prSet custT="1"/>
      <dgm:spPr/>
      <dgm:t>
        <a:bodyPr/>
        <a:lstStyle/>
        <a:p>
          <a:r>
            <a:rPr lang="it-IT" sz="1400" dirty="0"/>
            <a:t>Quella del controllo che può essere esercitato in via autoritaria,  mediante ricompense simboliche o materiale</a:t>
          </a:r>
          <a:endParaRPr lang="en-US" sz="1400" dirty="0"/>
        </a:p>
      </dgm:t>
    </dgm:pt>
    <dgm:pt modelId="{F0D5D2BF-D200-436A-BA5E-04C2D6CE2FF0}" type="parTrans" cxnId="{6518DDB2-73E7-452B-A2BC-512EDF820F10}">
      <dgm:prSet/>
      <dgm:spPr/>
      <dgm:t>
        <a:bodyPr/>
        <a:lstStyle/>
        <a:p>
          <a:endParaRPr lang="en-US"/>
        </a:p>
      </dgm:t>
    </dgm:pt>
    <dgm:pt modelId="{2EF56089-7CC0-4B65-82C5-759AFDAFBED8}" type="sibTrans" cxnId="{6518DDB2-73E7-452B-A2BC-512EDF820F10}">
      <dgm:prSet/>
      <dgm:spPr/>
      <dgm:t>
        <a:bodyPr/>
        <a:lstStyle/>
        <a:p>
          <a:endParaRPr lang="en-US"/>
        </a:p>
      </dgm:t>
    </dgm:pt>
    <dgm:pt modelId="{19F2F5D5-CDE8-416E-8372-5A5919DC34BA}">
      <dgm:prSet custT="1"/>
      <dgm:spPr/>
      <dgm:t>
        <a:bodyPr/>
        <a:lstStyle/>
        <a:p>
          <a:r>
            <a:rPr lang="it-IT" sz="1400" dirty="0"/>
            <a:t>Quella dell’reclutamento, cioè l’inclusione dei nuovi soggetti all’interno della cornice organizzativa.</a:t>
          </a:r>
          <a:endParaRPr lang="en-US" sz="1400" dirty="0"/>
        </a:p>
      </dgm:t>
    </dgm:pt>
    <dgm:pt modelId="{30E8C934-3020-4CBC-A915-A846AFA67A62}" type="parTrans" cxnId="{98EC7769-E34C-40B2-8D30-ED263244574E}">
      <dgm:prSet/>
      <dgm:spPr/>
      <dgm:t>
        <a:bodyPr/>
        <a:lstStyle/>
        <a:p>
          <a:endParaRPr lang="en-US"/>
        </a:p>
      </dgm:t>
    </dgm:pt>
    <dgm:pt modelId="{F4D8348C-F56B-4F48-8E4C-58C4C644CBCD}" type="sibTrans" cxnId="{98EC7769-E34C-40B2-8D30-ED263244574E}">
      <dgm:prSet/>
      <dgm:spPr/>
      <dgm:t>
        <a:bodyPr/>
        <a:lstStyle/>
        <a:p>
          <a:endParaRPr lang="en-US"/>
        </a:p>
      </dgm:t>
    </dgm:pt>
    <dgm:pt modelId="{B15EACCE-925F-404A-8A70-2F0CE7A215D1}">
      <dgm:prSet custT="1"/>
      <dgm:spPr/>
      <dgm:t>
        <a:bodyPr/>
        <a:lstStyle/>
        <a:p>
          <a:r>
            <a:rPr lang="it-IT" sz="1400" dirty="0"/>
            <a:t>Il compito della ‘’manutenzione della ribalta’’. Presenziare direttamente, a tutti quei momenti che rappresentano l’organizzazione verso l’esterno. </a:t>
          </a:r>
          <a:endParaRPr lang="en-US" sz="1400" dirty="0"/>
        </a:p>
      </dgm:t>
    </dgm:pt>
    <dgm:pt modelId="{82979BE5-A183-4AA8-8B4D-4D204760B17F}" type="parTrans" cxnId="{E4E400B8-EF89-4125-8404-8B334B52BDC8}">
      <dgm:prSet/>
      <dgm:spPr/>
      <dgm:t>
        <a:bodyPr/>
        <a:lstStyle/>
        <a:p>
          <a:endParaRPr lang="en-US"/>
        </a:p>
      </dgm:t>
    </dgm:pt>
    <dgm:pt modelId="{211903E5-97AB-492A-9701-05358699493F}" type="sibTrans" cxnId="{E4E400B8-EF89-4125-8404-8B334B52BDC8}">
      <dgm:prSet/>
      <dgm:spPr/>
      <dgm:t>
        <a:bodyPr/>
        <a:lstStyle/>
        <a:p>
          <a:endParaRPr lang="en-US"/>
        </a:p>
      </dgm:t>
    </dgm:pt>
    <dgm:pt modelId="{5FA724AC-1D28-480C-A664-AE2C10DDDDE1}" type="pres">
      <dgm:prSet presAssocID="{49BF63CB-7A62-4382-BC4E-823A1A0EA1FE}" presName="Name0" presStyleCnt="0">
        <dgm:presLayoutVars>
          <dgm:dir/>
          <dgm:resizeHandles val="exact"/>
        </dgm:presLayoutVars>
      </dgm:prSet>
      <dgm:spPr/>
      <dgm:t>
        <a:bodyPr/>
        <a:lstStyle/>
        <a:p>
          <a:endParaRPr lang="it-IT"/>
        </a:p>
      </dgm:t>
    </dgm:pt>
    <dgm:pt modelId="{044C86B3-5BB1-4978-B660-7949AFF503FD}" type="pres">
      <dgm:prSet presAssocID="{A8B1B6F2-E039-4FA2-A2BA-1288D2855EB2}" presName="node" presStyleLbl="node1" presStyleIdx="0" presStyleCnt="3" custScaleX="119794" custScaleY="152275">
        <dgm:presLayoutVars>
          <dgm:bulletEnabled val="1"/>
        </dgm:presLayoutVars>
      </dgm:prSet>
      <dgm:spPr/>
      <dgm:t>
        <a:bodyPr/>
        <a:lstStyle/>
        <a:p>
          <a:endParaRPr lang="it-IT"/>
        </a:p>
      </dgm:t>
    </dgm:pt>
    <dgm:pt modelId="{17508FB7-C6DD-4F67-978B-F090DF5682B3}" type="pres">
      <dgm:prSet presAssocID="{CBFC76FD-FB70-4A45-8C51-17BFC1520F8E}" presName="sibTrans" presStyleLbl="sibTrans1D1" presStyleIdx="0" presStyleCnt="2"/>
      <dgm:spPr/>
      <dgm:t>
        <a:bodyPr/>
        <a:lstStyle/>
        <a:p>
          <a:endParaRPr lang="it-IT"/>
        </a:p>
      </dgm:t>
    </dgm:pt>
    <dgm:pt modelId="{1B787B45-A7D5-4B82-9E6C-A10C4BAECC31}" type="pres">
      <dgm:prSet presAssocID="{CBFC76FD-FB70-4A45-8C51-17BFC1520F8E}" presName="connectorText" presStyleLbl="sibTrans1D1" presStyleIdx="0" presStyleCnt="2"/>
      <dgm:spPr/>
      <dgm:t>
        <a:bodyPr/>
        <a:lstStyle/>
        <a:p>
          <a:endParaRPr lang="it-IT"/>
        </a:p>
      </dgm:t>
    </dgm:pt>
    <dgm:pt modelId="{701ABCA2-F18C-4231-B483-F792D5291E3D}" type="pres">
      <dgm:prSet presAssocID="{E503B1C8-1306-448C-928E-0EFD19B38063}" presName="node" presStyleLbl="node1" presStyleIdx="1" presStyleCnt="3" custScaleX="139420" custScaleY="199696">
        <dgm:presLayoutVars>
          <dgm:bulletEnabled val="1"/>
        </dgm:presLayoutVars>
      </dgm:prSet>
      <dgm:spPr/>
      <dgm:t>
        <a:bodyPr/>
        <a:lstStyle/>
        <a:p>
          <a:endParaRPr lang="it-IT"/>
        </a:p>
      </dgm:t>
    </dgm:pt>
    <dgm:pt modelId="{C8ACF7E9-D97C-431D-876E-0DBE55325840}" type="pres">
      <dgm:prSet presAssocID="{F7A7A456-A361-4F52-B2B3-A383C46FBB54}" presName="sibTrans" presStyleLbl="sibTrans1D1" presStyleIdx="1" presStyleCnt="2"/>
      <dgm:spPr/>
      <dgm:t>
        <a:bodyPr/>
        <a:lstStyle/>
        <a:p>
          <a:endParaRPr lang="it-IT"/>
        </a:p>
      </dgm:t>
    </dgm:pt>
    <dgm:pt modelId="{3266EB80-4495-4814-9264-CABFB4CBE901}" type="pres">
      <dgm:prSet presAssocID="{F7A7A456-A361-4F52-B2B3-A383C46FBB54}" presName="connectorText" presStyleLbl="sibTrans1D1" presStyleIdx="1" presStyleCnt="2"/>
      <dgm:spPr/>
      <dgm:t>
        <a:bodyPr/>
        <a:lstStyle/>
        <a:p>
          <a:endParaRPr lang="it-IT"/>
        </a:p>
      </dgm:t>
    </dgm:pt>
    <dgm:pt modelId="{733F2905-7B5B-492E-BBC2-CB21302A819E}" type="pres">
      <dgm:prSet presAssocID="{4B7311AD-36AE-4BEA-8A74-F3536538F5F3}" presName="node" presStyleLbl="node1" presStyleIdx="2" presStyleCnt="3" custScaleX="150441" custScaleY="202099">
        <dgm:presLayoutVars>
          <dgm:bulletEnabled val="1"/>
        </dgm:presLayoutVars>
      </dgm:prSet>
      <dgm:spPr/>
      <dgm:t>
        <a:bodyPr/>
        <a:lstStyle/>
        <a:p>
          <a:endParaRPr lang="it-IT"/>
        </a:p>
      </dgm:t>
    </dgm:pt>
  </dgm:ptLst>
  <dgm:cxnLst>
    <dgm:cxn modelId="{0B46E01A-24E2-49DE-9FEF-BC1A4DB8DE46}" type="presOf" srcId="{B15EACCE-925F-404A-8A70-2F0CE7A215D1}" destId="{733F2905-7B5B-492E-BBC2-CB21302A819E}" srcOrd="0" destOrd="3" presId="urn:microsoft.com/office/officeart/2016/7/layout/RepeatingBendingProcessNew"/>
    <dgm:cxn modelId="{983337E4-E30D-4DA1-B369-753D39B999E9}" srcId="{49BF63CB-7A62-4382-BC4E-823A1A0EA1FE}" destId="{A8B1B6F2-E039-4FA2-A2BA-1288D2855EB2}" srcOrd="0" destOrd="0" parTransId="{B2455AA1-77A7-40E2-8DAC-9C0048B9010A}" sibTransId="{CBFC76FD-FB70-4A45-8C51-17BFC1520F8E}"/>
    <dgm:cxn modelId="{6518DDB2-73E7-452B-A2BC-512EDF820F10}" srcId="{4B7311AD-36AE-4BEA-8A74-F3536538F5F3}" destId="{6D099D2B-29DA-498B-A899-6177B5A89F63}" srcOrd="0" destOrd="0" parTransId="{F0D5D2BF-D200-436A-BA5E-04C2D6CE2FF0}" sibTransId="{2EF56089-7CC0-4B65-82C5-759AFDAFBED8}"/>
    <dgm:cxn modelId="{930C13DB-6E79-4341-ADAC-A0508B10455A}" type="presOf" srcId="{CBFC76FD-FB70-4A45-8C51-17BFC1520F8E}" destId="{17508FB7-C6DD-4F67-978B-F090DF5682B3}" srcOrd="0" destOrd="0" presId="urn:microsoft.com/office/officeart/2016/7/layout/RepeatingBendingProcessNew"/>
    <dgm:cxn modelId="{3E56D66A-2E92-4018-9FAE-040642866443}" type="presOf" srcId="{F7A7A456-A361-4F52-B2B3-A383C46FBB54}" destId="{3266EB80-4495-4814-9264-CABFB4CBE901}" srcOrd="1" destOrd="0" presId="urn:microsoft.com/office/officeart/2016/7/layout/RepeatingBendingProcessNew"/>
    <dgm:cxn modelId="{FD934DFB-9BF3-4ED5-A3E0-3482FB9C5C10}" type="presOf" srcId="{CBFC76FD-FB70-4A45-8C51-17BFC1520F8E}" destId="{1B787B45-A7D5-4B82-9E6C-A10C4BAECC31}" srcOrd="1" destOrd="0" presId="urn:microsoft.com/office/officeart/2016/7/layout/RepeatingBendingProcessNew"/>
    <dgm:cxn modelId="{27F7BD18-FBAB-483A-8642-3EE88E09C3E6}" type="presOf" srcId="{4B7311AD-36AE-4BEA-8A74-F3536538F5F3}" destId="{733F2905-7B5B-492E-BBC2-CB21302A819E}" srcOrd="0" destOrd="0" presId="urn:microsoft.com/office/officeart/2016/7/layout/RepeatingBendingProcessNew"/>
    <dgm:cxn modelId="{1E29FACF-51A1-4EB2-AFF2-DEB51B555458}" srcId="{49BF63CB-7A62-4382-BC4E-823A1A0EA1FE}" destId="{4B7311AD-36AE-4BEA-8A74-F3536538F5F3}" srcOrd="2" destOrd="0" parTransId="{F82C6F0A-6680-4A48-9EFF-70172D85C0E3}" sibTransId="{77D531B6-BBF6-428A-B3ED-9D4E42B0AF2B}"/>
    <dgm:cxn modelId="{EDCD39C6-D9E8-4181-8501-9F473673D24B}" type="presOf" srcId="{A8B1B6F2-E039-4FA2-A2BA-1288D2855EB2}" destId="{044C86B3-5BB1-4978-B660-7949AFF503FD}" srcOrd="0" destOrd="0" presId="urn:microsoft.com/office/officeart/2016/7/layout/RepeatingBendingProcessNew"/>
    <dgm:cxn modelId="{A5A0662B-5BE9-43FA-8EAB-3FECAFE5B001}" type="presOf" srcId="{49BF63CB-7A62-4382-BC4E-823A1A0EA1FE}" destId="{5FA724AC-1D28-480C-A664-AE2C10DDDDE1}" srcOrd="0" destOrd="0" presId="urn:microsoft.com/office/officeart/2016/7/layout/RepeatingBendingProcessNew"/>
    <dgm:cxn modelId="{D0DE5167-CFDA-42BF-8787-C8BDAF25D143}" srcId="{49BF63CB-7A62-4382-BC4E-823A1A0EA1FE}" destId="{E503B1C8-1306-448C-928E-0EFD19B38063}" srcOrd="1" destOrd="0" parTransId="{DEDBA255-F883-4F06-A595-78FAD80617D6}" sibTransId="{F7A7A456-A361-4F52-B2B3-A383C46FBB54}"/>
    <dgm:cxn modelId="{E8043797-0C65-492F-8119-88EA35951273}" type="presOf" srcId="{E503B1C8-1306-448C-928E-0EFD19B38063}" destId="{701ABCA2-F18C-4231-B483-F792D5291E3D}" srcOrd="0" destOrd="0" presId="urn:microsoft.com/office/officeart/2016/7/layout/RepeatingBendingProcessNew"/>
    <dgm:cxn modelId="{CFF804BD-D5CC-4315-9AEA-F8917A5A98F9}" type="presOf" srcId="{19F2F5D5-CDE8-416E-8372-5A5919DC34BA}" destId="{733F2905-7B5B-492E-BBC2-CB21302A819E}" srcOrd="0" destOrd="2" presId="urn:microsoft.com/office/officeart/2016/7/layout/RepeatingBendingProcessNew"/>
    <dgm:cxn modelId="{98EC7769-E34C-40B2-8D30-ED263244574E}" srcId="{4B7311AD-36AE-4BEA-8A74-F3536538F5F3}" destId="{19F2F5D5-CDE8-416E-8372-5A5919DC34BA}" srcOrd="1" destOrd="0" parTransId="{30E8C934-3020-4CBC-A915-A846AFA67A62}" sibTransId="{F4D8348C-F56B-4F48-8E4C-58C4C644CBCD}"/>
    <dgm:cxn modelId="{A65A81EC-69D7-48B5-BA5D-3E24341C84FD}" type="presOf" srcId="{F7A7A456-A361-4F52-B2B3-A383C46FBB54}" destId="{C8ACF7E9-D97C-431D-876E-0DBE55325840}" srcOrd="0" destOrd="0" presId="urn:microsoft.com/office/officeart/2016/7/layout/RepeatingBendingProcessNew"/>
    <dgm:cxn modelId="{E4E400B8-EF89-4125-8404-8B334B52BDC8}" srcId="{4B7311AD-36AE-4BEA-8A74-F3536538F5F3}" destId="{B15EACCE-925F-404A-8A70-2F0CE7A215D1}" srcOrd="2" destOrd="0" parTransId="{82979BE5-A183-4AA8-8B4D-4D204760B17F}" sibTransId="{211903E5-97AB-492A-9701-05358699493F}"/>
    <dgm:cxn modelId="{0B07584C-5B7B-4147-9884-CE40159E6CEC}" type="presOf" srcId="{6D099D2B-29DA-498B-A899-6177B5A89F63}" destId="{733F2905-7B5B-492E-BBC2-CB21302A819E}" srcOrd="0" destOrd="1" presId="urn:microsoft.com/office/officeart/2016/7/layout/RepeatingBendingProcessNew"/>
    <dgm:cxn modelId="{DF8F9A65-AD61-4789-8DC2-AA3065EDDC9E}" type="presParOf" srcId="{5FA724AC-1D28-480C-A664-AE2C10DDDDE1}" destId="{044C86B3-5BB1-4978-B660-7949AFF503FD}" srcOrd="0" destOrd="0" presId="urn:microsoft.com/office/officeart/2016/7/layout/RepeatingBendingProcessNew"/>
    <dgm:cxn modelId="{D1843FFD-641E-45D7-B5A9-F88EAEFBBDBB}" type="presParOf" srcId="{5FA724AC-1D28-480C-A664-AE2C10DDDDE1}" destId="{17508FB7-C6DD-4F67-978B-F090DF5682B3}" srcOrd="1" destOrd="0" presId="urn:microsoft.com/office/officeart/2016/7/layout/RepeatingBendingProcessNew"/>
    <dgm:cxn modelId="{A5AEE7AC-CC52-47BB-9134-19FD25C159E2}" type="presParOf" srcId="{17508FB7-C6DD-4F67-978B-F090DF5682B3}" destId="{1B787B45-A7D5-4B82-9E6C-A10C4BAECC31}" srcOrd="0" destOrd="0" presId="urn:microsoft.com/office/officeart/2016/7/layout/RepeatingBendingProcessNew"/>
    <dgm:cxn modelId="{448F18C7-22C6-46DA-A33D-FD04A26C18AF}" type="presParOf" srcId="{5FA724AC-1D28-480C-A664-AE2C10DDDDE1}" destId="{701ABCA2-F18C-4231-B483-F792D5291E3D}" srcOrd="2" destOrd="0" presId="urn:microsoft.com/office/officeart/2016/7/layout/RepeatingBendingProcessNew"/>
    <dgm:cxn modelId="{7B2A7B32-991C-4CBB-BF29-E14449145B07}" type="presParOf" srcId="{5FA724AC-1D28-480C-A664-AE2C10DDDDE1}" destId="{C8ACF7E9-D97C-431D-876E-0DBE55325840}" srcOrd="3" destOrd="0" presId="urn:microsoft.com/office/officeart/2016/7/layout/RepeatingBendingProcessNew"/>
    <dgm:cxn modelId="{42791411-C97C-4677-BD1F-65535E2746C5}" type="presParOf" srcId="{C8ACF7E9-D97C-431D-876E-0DBE55325840}" destId="{3266EB80-4495-4814-9264-CABFB4CBE901}" srcOrd="0" destOrd="0" presId="urn:microsoft.com/office/officeart/2016/7/layout/RepeatingBendingProcessNew"/>
    <dgm:cxn modelId="{16BD44FF-16C1-4C44-9BE6-EDFC833DE00A}" type="presParOf" srcId="{5FA724AC-1D28-480C-A664-AE2C10DDDDE1}" destId="{733F2905-7B5B-492E-BBC2-CB21302A819E}" srcOrd="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841E987-46DB-4EE4-BD43-8E119B3BFCAD}" type="doc">
      <dgm:prSet loTypeId="urn:microsoft.com/office/officeart/2018/5/layout/IconLeafLabelList" loCatId="icon" qsTypeId="urn:microsoft.com/office/officeart/2005/8/quickstyle/simple1" qsCatId="simple" csTypeId="urn:microsoft.com/office/officeart/2018/5/colors/Iconchunking_coloredtext_colorful2" csCatId="colorful" phldr="1"/>
      <dgm:spPr/>
      <dgm:t>
        <a:bodyPr/>
        <a:lstStyle/>
        <a:p>
          <a:endParaRPr lang="en-US"/>
        </a:p>
      </dgm:t>
    </dgm:pt>
    <dgm:pt modelId="{AA18C575-45C1-4043-8BD1-B14C5056B77B}">
      <dgm:prSet custT="1"/>
      <dgm:spPr/>
      <dgm:t>
        <a:bodyPr/>
        <a:lstStyle/>
        <a:p>
          <a:pPr>
            <a:defRPr cap="all"/>
          </a:pPr>
          <a:r>
            <a:rPr lang="it-IT" sz="1600" b="1" dirty="0"/>
            <a:t>Pratiche di Sconfinamenti</a:t>
          </a:r>
          <a:endParaRPr lang="en-US" sz="1600" dirty="0"/>
        </a:p>
      </dgm:t>
    </dgm:pt>
    <dgm:pt modelId="{153EF6FB-28E6-4116-B29E-C35668261CDF}" type="parTrans" cxnId="{A157F502-1303-428E-8D4E-1A4EAFAE9596}">
      <dgm:prSet/>
      <dgm:spPr/>
      <dgm:t>
        <a:bodyPr/>
        <a:lstStyle/>
        <a:p>
          <a:endParaRPr lang="en-US"/>
        </a:p>
      </dgm:t>
    </dgm:pt>
    <dgm:pt modelId="{55B00FC5-2EBC-4932-93FA-E7D057893AF2}" type="sibTrans" cxnId="{A157F502-1303-428E-8D4E-1A4EAFAE9596}">
      <dgm:prSet/>
      <dgm:spPr/>
      <dgm:t>
        <a:bodyPr/>
        <a:lstStyle/>
        <a:p>
          <a:endParaRPr lang="en-US"/>
        </a:p>
      </dgm:t>
    </dgm:pt>
    <dgm:pt modelId="{C4DB3C15-F942-40DD-9C5C-3B285737E3B6}">
      <dgm:prSet custT="1"/>
      <dgm:spPr/>
      <dgm:t>
        <a:bodyPr/>
        <a:lstStyle/>
        <a:p>
          <a:pPr>
            <a:defRPr cap="all"/>
          </a:pPr>
          <a:r>
            <a:rPr lang="it-IT" sz="1400"/>
            <a:t>Che cosa </a:t>
          </a:r>
          <a:r>
            <a:rPr lang="it-IT" sz="1400" dirty="0"/>
            <a:t>significano, che conseguenze hanno e, soprattutto quali forme assumano queste diverse pratiche di sconfinamento? </a:t>
          </a:r>
          <a:endParaRPr lang="en-US" sz="1400" dirty="0"/>
        </a:p>
      </dgm:t>
    </dgm:pt>
    <dgm:pt modelId="{59ADE262-090E-4931-8DA6-492A796CE937}" type="parTrans" cxnId="{D4ED0C2F-A6EA-4E2F-9F65-FE5283F00AFA}">
      <dgm:prSet/>
      <dgm:spPr/>
      <dgm:t>
        <a:bodyPr/>
        <a:lstStyle/>
        <a:p>
          <a:endParaRPr lang="en-US"/>
        </a:p>
      </dgm:t>
    </dgm:pt>
    <dgm:pt modelId="{52FED817-92B4-470B-BAE0-0F3C9831E65E}" type="sibTrans" cxnId="{D4ED0C2F-A6EA-4E2F-9F65-FE5283F00AFA}">
      <dgm:prSet/>
      <dgm:spPr/>
      <dgm:t>
        <a:bodyPr/>
        <a:lstStyle/>
        <a:p>
          <a:endParaRPr lang="en-US"/>
        </a:p>
      </dgm:t>
    </dgm:pt>
    <dgm:pt modelId="{762EF2EB-D6D7-4F21-BEAC-6203322388B3}">
      <dgm:prSet custT="1"/>
      <dgm:spPr/>
      <dgm:t>
        <a:bodyPr/>
        <a:lstStyle/>
        <a:p>
          <a:pPr>
            <a:defRPr cap="all"/>
          </a:pPr>
          <a:r>
            <a:rPr lang="it-IT" sz="1600" dirty="0"/>
            <a:t>Le prime due coppie si riferiscono alle opzioni maggiormente disponibili agli operatori che così si muovono .</a:t>
          </a:r>
          <a:endParaRPr lang="en-US" sz="1600" dirty="0"/>
        </a:p>
      </dgm:t>
    </dgm:pt>
    <dgm:pt modelId="{7514F499-FA42-45FD-95D5-02804A114E0B}" type="parTrans" cxnId="{87FA1E56-5329-401E-A705-D6B236E6CE13}">
      <dgm:prSet/>
      <dgm:spPr/>
      <dgm:t>
        <a:bodyPr/>
        <a:lstStyle/>
        <a:p>
          <a:endParaRPr lang="en-US"/>
        </a:p>
      </dgm:t>
    </dgm:pt>
    <dgm:pt modelId="{62108ED5-FD37-4043-9E8F-83D01A51D5CA}" type="sibTrans" cxnId="{87FA1E56-5329-401E-A705-D6B236E6CE13}">
      <dgm:prSet/>
      <dgm:spPr/>
      <dgm:t>
        <a:bodyPr/>
        <a:lstStyle/>
        <a:p>
          <a:endParaRPr lang="en-US"/>
        </a:p>
      </dgm:t>
    </dgm:pt>
    <dgm:pt modelId="{A6FDDA80-BD5C-4A33-A6F0-B985D5BD9F58}">
      <dgm:prSet custT="1"/>
      <dgm:spPr/>
      <dgm:t>
        <a:bodyPr/>
        <a:lstStyle/>
        <a:p>
          <a:pPr>
            <a:defRPr cap="all"/>
          </a:pPr>
          <a:r>
            <a:rPr lang="it-IT" sz="1200" i="1" dirty="0"/>
            <a:t>. Fra inciampi e consapevolezze</a:t>
          </a:r>
          <a:r>
            <a:rPr lang="it-IT" sz="1200" dirty="0"/>
            <a:t>. Gli attori sociali che scelgono di esporsi, di mandare verso i propri interlocutori senza averlo scelto si accorgono, vengono informati di qualcosa che accade in contesti non lavorativi. (‘’L’ho incontrato al bar’’, ‘’Giocava ai giardinetti con mio </a:t>
          </a:r>
          <a:r>
            <a:rPr lang="it-IT" sz="1200" dirty="0" err="1"/>
            <a:t>figlio’</a:t>
          </a:r>
          <a:r>
            <a:rPr lang="it-IT" sz="1200" dirty="0"/>
            <a:t>’).</a:t>
          </a:r>
          <a:endParaRPr lang="en-US" sz="1200" dirty="0"/>
        </a:p>
      </dgm:t>
    </dgm:pt>
    <dgm:pt modelId="{20DA2EB3-F1CA-4445-83C1-C19714E47A2A}" type="parTrans" cxnId="{2AC2C4B5-C26B-4005-93A9-75128B65FD96}">
      <dgm:prSet/>
      <dgm:spPr/>
      <dgm:t>
        <a:bodyPr/>
        <a:lstStyle/>
        <a:p>
          <a:endParaRPr lang="en-US"/>
        </a:p>
      </dgm:t>
    </dgm:pt>
    <dgm:pt modelId="{F8FEDAC4-BABE-4E12-97D0-AFE4C85DB614}" type="sibTrans" cxnId="{2AC2C4B5-C26B-4005-93A9-75128B65FD96}">
      <dgm:prSet/>
      <dgm:spPr/>
      <dgm:t>
        <a:bodyPr/>
        <a:lstStyle/>
        <a:p>
          <a:endParaRPr lang="en-US"/>
        </a:p>
      </dgm:t>
    </dgm:pt>
    <dgm:pt modelId="{5BB6305C-5291-4318-A870-E41EFE977763}">
      <dgm:prSet custT="1"/>
      <dgm:spPr/>
      <dgm:t>
        <a:bodyPr/>
        <a:lstStyle/>
        <a:p>
          <a:pPr>
            <a:defRPr cap="all"/>
          </a:pPr>
          <a:r>
            <a:rPr lang="it-IT" sz="1400" dirty="0"/>
            <a:t>. </a:t>
          </a:r>
          <a:r>
            <a:rPr lang="it-IT" sz="1400" i="1" dirty="0"/>
            <a:t>Fra disponibilità riluttanza. </a:t>
          </a:r>
          <a:r>
            <a:rPr lang="it-IT" sz="1400" dirty="0"/>
            <a:t>Qualcuno cerca di mettersi al riparo, relegando queste esperienze come relativo a un arco di tempo legato all’inesperienza, altri praticano forme di fluidità fra tempo lavorativo e </a:t>
          </a:r>
          <a:r>
            <a:rPr lang="it-IT" sz="1400" dirty="0" err="1"/>
            <a:t>extralavorativo</a:t>
          </a:r>
          <a:r>
            <a:rPr lang="it-IT" sz="1400" dirty="0"/>
            <a:t>.</a:t>
          </a:r>
          <a:endParaRPr lang="en-US" sz="1400" dirty="0"/>
        </a:p>
      </dgm:t>
    </dgm:pt>
    <dgm:pt modelId="{4EE01730-018B-4BC7-84D0-9C80C356EE5F}" type="parTrans" cxnId="{F9D3F27D-6476-4B4E-95C0-89DD9C846275}">
      <dgm:prSet/>
      <dgm:spPr/>
      <dgm:t>
        <a:bodyPr/>
        <a:lstStyle/>
        <a:p>
          <a:endParaRPr lang="en-US"/>
        </a:p>
      </dgm:t>
    </dgm:pt>
    <dgm:pt modelId="{5BACA9E6-1861-43E0-B5A3-1EED9AFB109A}" type="sibTrans" cxnId="{F9D3F27D-6476-4B4E-95C0-89DD9C846275}">
      <dgm:prSet/>
      <dgm:spPr/>
      <dgm:t>
        <a:bodyPr/>
        <a:lstStyle/>
        <a:p>
          <a:endParaRPr lang="en-US"/>
        </a:p>
      </dgm:t>
    </dgm:pt>
    <dgm:pt modelId="{619CE1F8-8E28-4EDF-AE7B-F2C3BD21A72A}" type="pres">
      <dgm:prSet presAssocID="{0841E987-46DB-4EE4-BD43-8E119B3BFCAD}" presName="root" presStyleCnt="0">
        <dgm:presLayoutVars>
          <dgm:dir/>
          <dgm:resizeHandles val="exact"/>
        </dgm:presLayoutVars>
      </dgm:prSet>
      <dgm:spPr/>
      <dgm:t>
        <a:bodyPr/>
        <a:lstStyle/>
        <a:p>
          <a:endParaRPr lang="it-IT"/>
        </a:p>
      </dgm:t>
    </dgm:pt>
    <dgm:pt modelId="{7EE5A4A3-6BCA-4125-93DF-A08A65D4918A}" type="pres">
      <dgm:prSet presAssocID="{AA18C575-45C1-4043-8BD1-B14C5056B77B}" presName="compNode" presStyleCnt="0"/>
      <dgm:spPr/>
    </dgm:pt>
    <dgm:pt modelId="{7E538195-0FD5-4EBF-B188-B3016BDB1BD1}" type="pres">
      <dgm:prSet presAssocID="{AA18C575-45C1-4043-8BD1-B14C5056B77B}" presName="iconBgRect" presStyleLbl="bgShp" presStyleIdx="0" presStyleCnt="5"/>
      <dgm:spPr>
        <a:prstGeom prst="round2DiagRect">
          <a:avLst>
            <a:gd name="adj1" fmla="val 29727"/>
            <a:gd name="adj2" fmla="val 0"/>
          </a:avLst>
        </a:prstGeom>
      </dgm:spPr>
    </dgm:pt>
    <dgm:pt modelId="{DBEEE649-51EB-4329-9CD0-94162ED65B70}" type="pres">
      <dgm:prSet presAssocID="{AA18C575-45C1-4043-8BD1-B14C5056B77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Office Worker"/>
        </a:ext>
      </dgm:extLst>
    </dgm:pt>
    <dgm:pt modelId="{45E82B0E-E108-4990-9D04-DB5DE61289F4}" type="pres">
      <dgm:prSet presAssocID="{AA18C575-45C1-4043-8BD1-B14C5056B77B}" presName="spaceRect" presStyleCnt="0"/>
      <dgm:spPr/>
    </dgm:pt>
    <dgm:pt modelId="{D25C6762-D91F-4118-A1C9-BFAC3841047C}" type="pres">
      <dgm:prSet presAssocID="{AA18C575-45C1-4043-8BD1-B14C5056B77B}" presName="textRect" presStyleLbl="revTx" presStyleIdx="0" presStyleCnt="5">
        <dgm:presLayoutVars>
          <dgm:chMax val="1"/>
          <dgm:chPref val="1"/>
        </dgm:presLayoutVars>
      </dgm:prSet>
      <dgm:spPr/>
      <dgm:t>
        <a:bodyPr/>
        <a:lstStyle/>
        <a:p>
          <a:endParaRPr lang="it-IT"/>
        </a:p>
      </dgm:t>
    </dgm:pt>
    <dgm:pt modelId="{3FC1ECB8-6039-411A-B722-45828CDD6819}" type="pres">
      <dgm:prSet presAssocID="{55B00FC5-2EBC-4932-93FA-E7D057893AF2}" presName="sibTrans" presStyleCnt="0"/>
      <dgm:spPr/>
    </dgm:pt>
    <dgm:pt modelId="{EEE68CBD-C614-4450-B0EA-0A0CAB655B90}" type="pres">
      <dgm:prSet presAssocID="{C4DB3C15-F942-40DD-9C5C-3B285737E3B6}" presName="compNode" presStyleCnt="0"/>
      <dgm:spPr/>
    </dgm:pt>
    <dgm:pt modelId="{02E4C889-793C-43CC-84A5-4BCA926B9A10}" type="pres">
      <dgm:prSet presAssocID="{C4DB3C15-F942-40DD-9C5C-3B285737E3B6}" presName="iconBgRect" presStyleLbl="bgShp" presStyleIdx="1" presStyleCnt="5"/>
      <dgm:spPr>
        <a:prstGeom prst="round2DiagRect">
          <a:avLst>
            <a:gd name="adj1" fmla="val 29727"/>
            <a:gd name="adj2" fmla="val 0"/>
          </a:avLst>
        </a:prstGeom>
      </dgm:spPr>
    </dgm:pt>
    <dgm:pt modelId="{53ABD7BC-D471-4729-9BE6-606C6E98ECD0}" type="pres">
      <dgm:prSet presAssocID="{C4DB3C15-F942-40DD-9C5C-3B285737E3B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Skeleton"/>
        </a:ext>
      </dgm:extLst>
    </dgm:pt>
    <dgm:pt modelId="{D095A2C4-7238-429B-9B5C-56692B05FFED}" type="pres">
      <dgm:prSet presAssocID="{C4DB3C15-F942-40DD-9C5C-3B285737E3B6}" presName="spaceRect" presStyleCnt="0"/>
      <dgm:spPr/>
    </dgm:pt>
    <dgm:pt modelId="{1B560087-D659-4639-BF8E-02E82A08868A}" type="pres">
      <dgm:prSet presAssocID="{C4DB3C15-F942-40DD-9C5C-3B285737E3B6}" presName="textRect" presStyleLbl="revTx" presStyleIdx="1" presStyleCnt="5">
        <dgm:presLayoutVars>
          <dgm:chMax val="1"/>
          <dgm:chPref val="1"/>
        </dgm:presLayoutVars>
      </dgm:prSet>
      <dgm:spPr/>
      <dgm:t>
        <a:bodyPr/>
        <a:lstStyle/>
        <a:p>
          <a:endParaRPr lang="it-IT"/>
        </a:p>
      </dgm:t>
    </dgm:pt>
    <dgm:pt modelId="{B7967A7B-F8C1-4BEA-801A-93A1CA01A719}" type="pres">
      <dgm:prSet presAssocID="{52FED817-92B4-470B-BAE0-0F3C9831E65E}" presName="sibTrans" presStyleCnt="0"/>
      <dgm:spPr/>
    </dgm:pt>
    <dgm:pt modelId="{7EA8CD82-0E20-4396-A642-B068A0E21D4C}" type="pres">
      <dgm:prSet presAssocID="{762EF2EB-D6D7-4F21-BEAC-6203322388B3}" presName="compNode" presStyleCnt="0"/>
      <dgm:spPr/>
    </dgm:pt>
    <dgm:pt modelId="{C0F157E3-954A-4A1B-8523-0522F62931C2}" type="pres">
      <dgm:prSet presAssocID="{762EF2EB-D6D7-4F21-BEAC-6203322388B3}" presName="iconBgRect" presStyleLbl="bgShp" presStyleIdx="2" presStyleCnt="5"/>
      <dgm:spPr>
        <a:prstGeom prst="round2DiagRect">
          <a:avLst>
            <a:gd name="adj1" fmla="val 29727"/>
            <a:gd name="adj2" fmla="val 0"/>
          </a:avLst>
        </a:prstGeom>
      </dgm:spPr>
    </dgm:pt>
    <dgm:pt modelId="{8FBBD8B8-EBFB-4DB6-A0B1-8312B75EB891}" type="pres">
      <dgm:prSet presAssocID="{762EF2EB-D6D7-4F21-BEAC-6203322388B3}"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983246B4-1317-4E9A-A17B-AF808BEDCD02}" type="pres">
      <dgm:prSet presAssocID="{762EF2EB-D6D7-4F21-BEAC-6203322388B3}" presName="spaceRect" presStyleCnt="0"/>
      <dgm:spPr/>
    </dgm:pt>
    <dgm:pt modelId="{3F96CDE7-409E-440B-89FD-2C79AE8FE8A1}" type="pres">
      <dgm:prSet presAssocID="{762EF2EB-D6D7-4F21-BEAC-6203322388B3}" presName="textRect" presStyleLbl="revTx" presStyleIdx="2" presStyleCnt="5">
        <dgm:presLayoutVars>
          <dgm:chMax val="1"/>
          <dgm:chPref val="1"/>
        </dgm:presLayoutVars>
      </dgm:prSet>
      <dgm:spPr/>
      <dgm:t>
        <a:bodyPr/>
        <a:lstStyle/>
        <a:p>
          <a:endParaRPr lang="it-IT"/>
        </a:p>
      </dgm:t>
    </dgm:pt>
    <dgm:pt modelId="{C9B5A17D-6D37-4DDC-B5F6-CDECB5E50484}" type="pres">
      <dgm:prSet presAssocID="{62108ED5-FD37-4043-9E8F-83D01A51D5CA}" presName="sibTrans" presStyleCnt="0"/>
      <dgm:spPr/>
    </dgm:pt>
    <dgm:pt modelId="{917E040D-8415-4248-9AFC-CE48D0C65312}" type="pres">
      <dgm:prSet presAssocID="{A6FDDA80-BD5C-4A33-A6F0-B985D5BD9F58}" presName="compNode" presStyleCnt="0"/>
      <dgm:spPr/>
    </dgm:pt>
    <dgm:pt modelId="{7511C9C9-85F0-4319-9662-886D6DD47F64}" type="pres">
      <dgm:prSet presAssocID="{A6FDDA80-BD5C-4A33-A6F0-B985D5BD9F58}" presName="iconBgRect" presStyleLbl="bgShp" presStyleIdx="3" presStyleCnt="5"/>
      <dgm:spPr>
        <a:prstGeom prst="round2DiagRect">
          <a:avLst>
            <a:gd name="adj1" fmla="val 29727"/>
            <a:gd name="adj2" fmla="val 0"/>
          </a:avLst>
        </a:prstGeom>
      </dgm:spPr>
    </dgm:pt>
    <dgm:pt modelId="{C1C7986E-A30D-4871-86D0-60BD5AB80DA3}" type="pres">
      <dgm:prSet presAssocID="{A6FDDA80-BD5C-4A33-A6F0-B985D5BD9F58}"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Drum Set"/>
        </a:ext>
      </dgm:extLst>
    </dgm:pt>
    <dgm:pt modelId="{A1D72BD3-F27E-431E-A780-97169429D868}" type="pres">
      <dgm:prSet presAssocID="{A6FDDA80-BD5C-4A33-A6F0-B985D5BD9F58}" presName="spaceRect" presStyleCnt="0"/>
      <dgm:spPr/>
    </dgm:pt>
    <dgm:pt modelId="{2FB9A60F-9570-430E-9EB6-D98158E155C5}" type="pres">
      <dgm:prSet presAssocID="{A6FDDA80-BD5C-4A33-A6F0-B985D5BD9F58}" presName="textRect" presStyleLbl="revTx" presStyleIdx="3" presStyleCnt="5">
        <dgm:presLayoutVars>
          <dgm:chMax val="1"/>
          <dgm:chPref val="1"/>
        </dgm:presLayoutVars>
      </dgm:prSet>
      <dgm:spPr/>
      <dgm:t>
        <a:bodyPr/>
        <a:lstStyle/>
        <a:p>
          <a:endParaRPr lang="it-IT"/>
        </a:p>
      </dgm:t>
    </dgm:pt>
    <dgm:pt modelId="{C09E5E7A-A7DE-4822-A7F8-C9A6E74E088B}" type="pres">
      <dgm:prSet presAssocID="{F8FEDAC4-BABE-4E12-97D0-AFE4C85DB614}" presName="sibTrans" presStyleCnt="0"/>
      <dgm:spPr/>
    </dgm:pt>
    <dgm:pt modelId="{23AE8261-12A4-4625-925F-5A596BDCC411}" type="pres">
      <dgm:prSet presAssocID="{5BB6305C-5291-4318-A870-E41EFE977763}" presName="compNode" presStyleCnt="0"/>
      <dgm:spPr/>
    </dgm:pt>
    <dgm:pt modelId="{DCEBE0E7-4243-4FED-B886-E2D7443EDF3F}" type="pres">
      <dgm:prSet presAssocID="{5BB6305C-5291-4318-A870-E41EFE977763}" presName="iconBgRect" presStyleLbl="bgShp" presStyleIdx="4" presStyleCnt="5"/>
      <dgm:spPr>
        <a:prstGeom prst="round2DiagRect">
          <a:avLst>
            <a:gd name="adj1" fmla="val 29727"/>
            <a:gd name="adj2" fmla="val 0"/>
          </a:avLst>
        </a:prstGeom>
      </dgm:spPr>
    </dgm:pt>
    <dgm:pt modelId="{62391CDF-0227-42BC-9706-57BD6EB38E35}" type="pres">
      <dgm:prSet presAssocID="{5BB6305C-5291-4318-A870-E41EFE977763}"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Leprechaun Hat"/>
        </a:ext>
      </dgm:extLst>
    </dgm:pt>
    <dgm:pt modelId="{BFD28573-4891-48D6-BE17-F42BAF27729F}" type="pres">
      <dgm:prSet presAssocID="{5BB6305C-5291-4318-A870-E41EFE977763}" presName="spaceRect" presStyleCnt="0"/>
      <dgm:spPr/>
    </dgm:pt>
    <dgm:pt modelId="{9F2686AA-FAC3-44C9-990B-B2556EA03AEF}" type="pres">
      <dgm:prSet presAssocID="{5BB6305C-5291-4318-A870-E41EFE977763}" presName="textRect" presStyleLbl="revTx" presStyleIdx="4" presStyleCnt="5">
        <dgm:presLayoutVars>
          <dgm:chMax val="1"/>
          <dgm:chPref val="1"/>
        </dgm:presLayoutVars>
      </dgm:prSet>
      <dgm:spPr/>
      <dgm:t>
        <a:bodyPr/>
        <a:lstStyle/>
        <a:p>
          <a:endParaRPr lang="it-IT"/>
        </a:p>
      </dgm:t>
    </dgm:pt>
  </dgm:ptLst>
  <dgm:cxnLst>
    <dgm:cxn modelId="{3FCAC861-76E5-48F4-A11B-AEB27FA6723F}" type="presOf" srcId="{AA18C575-45C1-4043-8BD1-B14C5056B77B}" destId="{D25C6762-D91F-4118-A1C9-BFAC3841047C}" srcOrd="0" destOrd="0" presId="urn:microsoft.com/office/officeart/2018/5/layout/IconLeafLabelList"/>
    <dgm:cxn modelId="{D4ED0C2F-A6EA-4E2F-9F65-FE5283F00AFA}" srcId="{0841E987-46DB-4EE4-BD43-8E119B3BFCAD}" destId="{C4DB3C15-F942-40DD-9C5C-3B285737E3B6}" srcOrd="1" destOrd="0" parTransId="{59ADE262-090E-4931-8DA6-492A796CE937}" sibTransId="{52FED817-92B4-470B-BAE0-0F3C9831E65E}"/>
    <dgm:cxn modelId="{2AC2C4B5-C26B-4005-93A9-75128B65FD96}" srcId="{0841E987-46DB-4EE4-BD43-8E119B3BFCAD}" destId="{A6FDDA80-BD5C-4A33-A6F0-B985D5BD9F58}" srcOrd="3" destOrd="0" parTransId="{20DA2EB3-F1CA-4445-83C1-C19714E47A2A}" sibTransId="{F8FEDAC4-BABE-4E12-97D0-AFE4C85DB614}"/>
    <dgm:cxn modelId="{7828D01B-6C93-4109-A869-BF0E60AAF310}" type="presOf" srcId="{A6FDDA80-BD5C-4A33-A6F0-B985D5BD9F58}" destId="{2FB9A60F-9570-430E-9EB6-D98158E155C5}" srcOrd="0" destOrd="0" presId="urn:microsoft.com/office/officeart/2018/5/layout/IconLeafLabelList"/>
    <dgm:cxn modelId="{20AA3D9C-C327-43FB-9BBB-7CDE5B95A82D}" type="presOf" srcId="{5BB6305C-5291-4318-A870-E41EFE977763}" destId="{9F2686AA-FAC3-44C9-990B-B2556EA03AEF}" srcOrd="0" destOrd="0" presId="urn:microsoft.com/office/officeart/2018/5/layout/IconLeafLabelList"/>
    <dgm:cxn modelId="{345F4521-63CF-4F52-BA72-1006C98425B2}" type="presOf" srcId="{762EF2EB-D6D7-4F21-BEAC-6203322388B3}" destId="{3F96CDE7-409E-440B-89FD-2C79AE8FE8A1}" srcOrd="0" destOrd="0" presId="urn:microsoft.com/office/officeart/2018/5/layout/IconLeafLabelList"/>
    <dgm:cxn modelId="{87FA1E56-5329-401E-A705-D6B236E6CE13}" srcId="{0841E987-46DB-4EE4-BD43-8E119B3BFCAD}" destId="{762EF2EB-D6D7-4F21-BEAC-6203322388B3}" srcOrd="2" destOrd="0" parTransId="{7514F499-FA42-45FD-95D5-02804A114E0B}" sibTransId="{62108ED5-FD37-4043-9E8F-83D01A51D5CA}"/>
    <dgm:cxn modelId="{15EE26E4-D812-4E64-A98A-DD28D6CBA015}" type="presOf" srcId="{0841E987-46DB-4EE4-BD43-8E119B3BFCAD}" destId="{619CE1F8-8E28-4EDF-AE7B-F2C3BD21A72A}" srcOrd="0" destOrd="0" presId="urn:microsoft.com/office/officeart/2018/5/layout/IconLeafLabelList"/>
    <dgm:cxn modelId="{A157F502-1303-428E-8D4E-1A4EAFAE9596}" srcId="{0841E987-46DB-4EE4-BD43-8E119B3BFCAD}" destId="{AA18C575-45C1-4043-8BD1-B14C5056B77B}" srcOrd="0" destOrd="0" parTransId="{153EF6FB-28E6-4116-B29E-C35668261CDF}" sibTransId="{55B00FC5-2EBC-4932-93FA-E7D057893AF2}"/>
    <dgm:cxn modelId="{4DFECF5E-A06A-4943-AD36-FAC94C2094F0}" type="presOf" srcId="{C4DB3C15-F942-40DD-9C5C-3B285737E3B6}" destId="{1B560087-D659-4639-BF8E-02E82A08868A}" srcOrd="0" destOrd="0" presId="urn:microsoft.com/office/officeart/2018/5/layout/IconLeafLabelList"/>
    <dgm:cxn modelId="{F9D3F27D-6476-4B4E-95C0-89DD9C846275}" srcId="{0841E987-46DB-4EE4-BD43-8E119B3BFCAD}" destId="{5BB6305C-5291-4318-A870-E41EFE977763}" srcOrd="4" destOrd="0" parTransId="{4EE01730-018B-4BC7-84D0-9C80C356EE5F}" sibTransId="{5BACA9E6-1861-43E0-B5A3-1EED9AFB109A}"/>
    <dgm:cxn modelId="{F06133DE-2A59-4F90-8B3F-AEAD4F9A6C47}" type="presParOf" srcId="{619CE1F8-8E28-4EDF-AE7B-F2C3BD21A72A}" destId="{7EE5A4A3-6BCA-4125-93DF-A08A65D4918A}" srcOrd="0" destOrd="0" presId="urn:microsoft.com/office/officeart/2018/5/layout/IconLeafLabelList"/>
    <dgm:cxn modelId="{5132B250-C67F-490F-B49D-F2A275CC838D}" type="presParOf" srcId="{7EE5A4A3-6BCA-4125-93DF-A08A65D4918A}" destId="{7E538195-0FD5-4EBF-B188-B3016BDB1BD1}" srcOrd="0" destOrd="0" presId="urn:microsoft.com/office/officeart/2018/5/layout/IconLeafLabelList"/>
    <dgm:cxn modelId="{7C4B66F2-AFD6-4788-8A9F-50984985DB35}" type="presParOf" srcId="{7EE5A4A3-6BCA-4125-93DF-A08A65D4918A}" destId="{DBEEE649-51EB-4329-9CD0-94162ED65B70}" srcOrd="1" destOrd="0" presId="urn:microsoft.com/office/officeart/2018/5/layout/IconLeafLabelList"/>
    <dgm:cxn modelId="{D13D52A5-5A37-4F02-A912-0EBA09A54882}" type="presParOf" srcId="{7EE5A4A3-6BCA-4125-93DF-A08A65D4918A}" destId="{45E82B0E-E108-4990-9D04-DB5DE61289F4}" srcOrd="2" destOrd="0" presId="urn:microsoft.com/office/officeart/2018/5/layout/IconLeafLabelList"/>
    <dgm:cxn modelId="{96B3AFF2-8D27-4E1C-AD2F-E493038AFC74}" type="presParOf" srcId="{7EE5A4A3-6BCA-4125-93DF-A08A65D4918A}" destId="{D25C6762-D91F-4118-A1C9-BFAC3841047C}" srcOrd="3" destOrd="0" presId="urn:microsoft.com/office/officeart/2018/5/layout/IconLeafLabelList"/>
    <dgm:cxn modelId="{46137BCA-C0B4-43A5-B990-D6F0BEA8120C}" type="presParOf" srcId="{619CE1F8-8E28-4EDF-AE7B-F2C3BD21A72A}" destId="{3FC1ECB8-6039-411A-B722-45828CDD6819}" srcOrd="1" destOrd="0" presId="urn:microsoft.com/office/officeart/2018/5/layout/IconLeafLabelList"/>
    <dgm:cxn modelId="{E4C7D4B2-AAFC-43D1-A35D-CC876A6B047C}" type="presParOf" srcId="{619CE1F8-8E28-4EDF-AE7B-F2C3BD21A72A}" destId="{EEE68CBD-C614-4450-B0EA-0A0CAB655B90}" srcOrd="2" destOrd="0" presId="urn:microsoft.com/office/officeart/2018/5/layout/IconLeafLabelList"/>
    <dgm:cxn modelId="{0F63225D-5B1A-47E5-8CC6-CBE909170912}" type="presParOf" srcId="{EEE68CBD-C614-4450-B0EA-0A0CAB655B90}" destId="{02E4C889-793C-43CC-84A5-4BCA926B9A10}" srcOrd="0" destOrd="0" presId="urn:microsoft.com/office/officeart/2018/5/layout/IconLeafLabelList"/>
    <dgm:cxn modelId="{DB7A9357-108A-4125-8250-2B42BED8D628}" type="presParOf" srcId="{EEE68CBD-C614-4450-B0EA-0A0CAB655B90}" destId="{53ABD7BC-D471-4729-9BE6-606C6E98ECD0}" srcOrd="1" destOrd="0" presId="urn:microsoft.com/office/officeart/2018/5/layout/IconLeafLabelList"/>
    <dgm:cxn modelId="{1E302877-1D0C-4C01-BDC0-C77E2ABBB753}" type="presParOf" srcId="{EEE68CBD-C614-4450-B0EA-0A0CAB655B90}" destId="{D095A2C4-7238-429B-9B5C-56692B05FFED}" srcOrd="2" destOrd="0" presId="urn:microsoft.com/office/officeart/2018/5/layout/IconLeafLabelList"/>
    <dgm:cxn modelId="{DAECF0E5-3135-4BF0-A855-D6CD73EEC5B6}" type="presParOf" srcId="{EEE68CBD-C614-4450-B0EA-0A0CAB655B90}" destId="{1B560087-D659-4639-BF8E-02E82A08868A}" srcOrd="3" destOrd="0" presId="urn:microsoft.com/office/officeart/2018/5/layout/IconLeafLabelList"/>
    <dgm:cxn modelId="{EADD8630-68C4-4C61-BB32-F1E4790375E6}" type="presParOf" srcId="{619CE1F8-8E28-4EDF-AE7B-F2C3BD21A72A}" destId="{B7967A7B-F8C1-4BEA-801A-93A1CA01A719}" srcOrd="3" destOrd="0" presId="urn:microsoft.com/office/officeart/2018/5/layout/IconLeafLabelList"/>
    <dgm:cxn modelId="{459F5147-0787-4B26-B82E-8F6356D4FF43}" type="presParOf" srcId="{619CE1F8-8E28-4EDF-AE7B-F2C3BD21A72A}" destId="{7EA8CD82-0E20-4396-A642-B068A0E21D4C}" srcOrd="4" destOrd="0" presId="urn:microsoft.com/office/officeart/2018/5/layout/IconLeafLabelList"/>
    <dgm:cxn modelId="{054CF734-3B3A-45E2-99B8-5AF99727BB8D}" type="presParOf" srcId="{7EA8CD82-0E20-4396-A642-B068A0E21D4C}" destId="{C0F157E3-954A-4A1B-8523-0522F62931C2}" srcOrd="0" destOrd="0" presId="urn:microsoft.com/office/officeart/2018/5/layout/IconLeafLabelList"/>
    <dgm:cxn modelId="{214F40C0-0D91-4C26-8DA7-36BA1B8DAB84}" type="presParOf" srcId="{7EA8CD82-0E20-4396-A642-B068A0E21D4C}" destId="{8FBBD8B8-EBFB-4DB6-A0B1-8312B75EB891}" srcOrd="1" destOrd="0" presId="urn:microsoft.com/office/officeart/2018/5/layout/IconLeafLabelList"/>
    <dgm:cxn modelId="{901806BB-307D-4D67-AE28-8ECC756AC4E5}" type="presParOf" srcId="{7EA8CD82-0E20-4396-A642-B068A0E21D4C}" destId="{983246B4-1317-4E9A-A17B-AF808BEDCD02}" srcOrd="2" destOrd="0" presId="urn:microsoft.com/office/officeart/2018/5/layout/IconLeafLabelList"/>
    <dgm:cxn modelId="{A3658A53-EDF5-483C-A124-F0322BC9A63B}" type="presParOf" srcId="{7EA8CD82-0E20-4396-A642-B068A0E21D4C}" destId="{3F96CDE7-409E-440B-89FD-2C79AE8FE8A1}" srcOrd="3" destOrd="0" presId="urn:microsoft.com/office/officeart/2018/5/layout/IconLeafLabelList"/>
    <dgm:cxn modelId="{7B388B38-5CDE-462B-A0E4-CAF4740D2A37}" type="presParOf" srcId="{619CE1F8-8E28-4EDF-AE7B-F2C3BD21A72A}" destId="{C9B5A17D-6D37-4DDC-B5F6-CDECB5E50484}" srcOrd="5" destOrd="0" presId="urn:microsoft.com/office/officeart/2018/5/layout/IconLeafLabelList"/>
    <dgm:cxn modelId="{03CCF060-447C-49FA-A9F3-508DC8C74AF8}" type="presParOf" srcId="{619CE1F8-8E28-4EDF-AE7B-F2C3BD21A72A}" destId="{917E040D-8415-4248-9AFC-CE48D0C65312}" srcOrd="6" destOrd="0" presId="urn:microsoft.com/office/officeart/2018/5/layout/IconLeafLabelList"/>
    <dgm:cxn modelId="{7D5B529F-5C7F-419C-B6C7-B61021B28748}" type="presParOf" srcId="{917E040D-8415-4248-9AFC-CE48D0C65312}" destId="{7511C9C9-85F0-4319-9662-886D6DD47F64}" srcOrd="0" destOrd="0" presId="urn:microsoft.com/office/officeart/2018/5/layout/IconLeafLabelList"/>
    <dgm:cxn modelId="{0B170BE8-94E3-4118-A7CE-E3B8999B5464}" type="presParOf" srcId="{917E040D-8415-4248-9AFC-CE48D0C65312}" destId="{C1C7986E-A30D-4871-86D0-60BD5AB80DA3}" srcOrd="1" destOrd="0" presId="urn:microsoft.com/office/officeart/2018/5/layout/IconLeafLabelList"/>
    <dgm:cxn modelId="{1286E612-4797-4F54-97AC-8606B32A3CE8}" type="presParOf" srcId="{917E040D-8415-4248-9AFC-CE48D0C65312}" destId="{A1D72BD3-F27E-431E-A780-97169429D868}" srcOrd="2" destOrd="0" presId="urn:microsoft.com/office/officeart/2018/5/layout/IconLeafLabelList"/>
    <dgm:cxn modelId="{8CD6F8B5-F5E9-4BD9-9118-E93A4952CDF1}" type="presParOf" srcId="{917E040D-8415-4248-9AFC-CE48D0C65312}" destId="{2FB9A60F-9570-430E-9EB6-D98158E155C5}" srcOrd="3" destOrd="0" presId="urn:microsoft.com/office/officeart/2018/5/layout/IconLeafLabelList"/>
    <dgm:cxn modelId="{01211070-B183-4E4E-A206-89D4F01465FE}" type="presParOf" srcId="{619CE1F8-8E28-4EDF-AE7B-F2C3BD21A72A}" destId="{C09E5E7A-A7DE-4822-A7F8-C9A6E74E088B}" srcOrd="7" destOrd="0" presId="urn:microsoft.com/office/officeart/2018/5/layout/IconLeafLabelList"/>
    <dgm:cxn modelId="{7B291E71-F55A-4D0F-9B9E-701DA8DEF357}" type="presParOf" srcId="{619CE1F8-8E28-4EDF-AE7B-F2C3BD21A72A}" destId="{23AE8261-12A4-4625-925F-5A596BDCC411}" srcOrd="8" destOrd="0" presId="urn:microsoft.com/office/officeart/2018/5/layout/IconLeafLabelList"/>
    <dgm:cxn modelId="{9652A9CB-9983-43AB-99EE-9412CA994948}" type="presParOf" srcId="{23AE8261-12A4-4625-925F-5A596BDCC411}" destId="{DCEBE0E7-4243-4FED-B886-E2D7443EDF3F}" srcOrd="0" destOrd="0" presId="urn:microsoft.com/office/officeart/2018/5/layout/IconLeafLabelList"/>
    <dgm:cxn modelId="{3F40E5F4-ED30-4462-B341-146371A85CE9}" type="presParOf" srcId="{23AE8261-12A4-4625-925F-5A596BDCC411}" destId="{62391CDF-0227-42BC-9706-57BD6EB38E35}" srcOrd="1" destOrd="0" presId="urn:microsoft.com/office/officeart/2018/5/layout/IconLeafLabelList"/>
    <dgm:cxn modelId="{F4AD73BB-4C4F-4655-AEE4-BC29F20302C3}" type="presParOf" srcId="{23AE8261-12A4-4625-925F-5A596BDCC411}" destId="{BFD28573-4891-48D6-BE17-F42BAF27729F}" srcOrd="2" destOrd="0" presId="urn:microsoft.com/office/officeart/2018/5/layout/IconLeafLabelList"/>
    <dgm:cxn modelId="{460F4C20-7A26-4A26-BADF-C1E526E9474B}" type="presParOf" srcId="{23AE8261-12A4-4625-925F-5A596BDCC411}" destId="{9F2686AA-FAC3-44C9-990B-B2556EA03AEF}"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42615BA-EE2E-4AEC-8F7C-32D38B7BE122}"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D3190063-A664-4FEE-847B-0C04D693B1EB}">
      <dgm:prSet/>
      <dgm:spPr/>
      <dgm:t>
        <a:bodyPr/>
        <a:lstStyle/>
        <a:p>
          <a:pPr>
            <a:defRPr cap="all"/>
          </a:pPr>
          <a:r>
            <a:rPr lang="it-IT"/>
            <a:t>A proposito di sconfinamenti</a:t>
          </a:r>
          <a:endParaRPr lang="en-US"/>
        </a:p>
      </dgm:t>
    </dgm:pt>
    <dgm:pt modelId="{3CFCE2A7-B9EB-449C-84E2-2EDADCF9C8D9}" type="parTrans" cxnId="{4B41D2E3-BB2D-4E09-8083-02F679928003}">
      <dgm:prSet/>
      <dgm:spPr/>
      <dgm:t>
        <a:bodyPr/>
        <a:lstStyle/>
        <a:p>
          <a:endParaRPr lang="en-US"/>
        </a:p>
      </dgm:t>
    </dgm:pt>
    <dgm:pt modelId="{537ECDFB-B91C-4633-B676-D6F6A14F8CCD}" type="sibTrans" cxnId="{4B41D2E3-BB2D-4E09-8083-02F679928003}">
      <dgm:prSet/>
      <dgm:spPr/>
      <dgm:t>
        <a:bodyPr/>
        <a:lstStyle/>
        <a:p>
          <a:endParaRPr lang="en-US"/>
        </a:p>
      </dgm:t>
    </dgm:pt>
    <dgm:pt modelId="{B43AA4B9-8F46-45B1-954B-65925967F923}">
      <dgm:prSet/>
      <dgm:spPr/>
      <dgm:t>
        <a:bodyPr/>
        <a:lstStyle/>
        <a:p>
          <a:pPr>
            <a:defRPr cap="all"/>
          </a:pPr>
          <a:r>
            <a:rPr lang="it-IT"/>
            <a:t>Gli operatori sociali che sono stati incontrarti sconfinano per rispondere a quelle che ritengono essere richieste legittime, utilizzando le risorse disponibili (proprie, dei colleghi, dell’ambiente, tempo, attrezzature, procedure).</a:t>
          </a:r>
          <a:endParaRPr lang="en-US"/>
        </a:p>
      </dgm:t>
    </dgm:pt>
    <dgm:pt modelId="{7B8F01DE-228B-490D-8CEC-E2617C7D8A88}" type="parTrans" cxnId="{E250A26C-F2C4-4758-A74F-53D19CC54477}">
      <dgm:prSet/>
      <dgm:spPr/>
      <dgm:t>
        <a:bodyPr/>
        <a:lstStyle/>
        <a:p>
          <a:endParaRPr lang="en-US"/>
        </a:p>
      </dgm:t>
    </dgm:pt>
    <dgm:pt modelId="{012906BF-39EC-4359-86E8-02E9C070D9AD}" type="sibTrans" cxnId="{E250A26C-F2C4-4758-A74F-53D19CC54477}">
      <dgm:prSet/>
      <dgm:spPr/>
      <dgm:t>
        <a:bodyPr/>
        <a:lstStyle/>
        <a:p>
          <a:endParaRPr lang="en-US"/>
        </a:p>
      </dgm:t>
    </dgm:pt>
    <dgm:pt modelId="{F4EF0E87-4977-4A75-AFAF-E2E6849EFE67}">
      <dgm:prSet/>
      <dgm:spPr/>
      <dgm:t>
        <a:bodyPr/>
        <a:lstStyle/>
        <a:p>
          <a:pPr>
            <a:defRPr cap="all"/>
          </a:pPr>
          <a:r>
            <a:rPr lang="it-IT"/>
            <a:t>SI tratta di azioni capaci di restituire e ricostruire senso alla dimensione del lavoro sociale in un contesto sempre più instabile e individualizzato, e in particolare a quel segmento del mondo del lavoro che riguarda il lavoro sociale.    </a:t>
          </a:r>
          <a:endParaRPr lang="en-US"/>
        </a:p>
      </dgm:t>
    </dgm:pt>
    <dgm:pt modelId="{92B043A5-7927-45E6-8B15-B8CC10D13525}" type="parTrans" cxnId="{20CDF554-2A51-46A1-A252-D3EC41405D01}">
      <dgm:prSet/>
      <dgm:spPr/>
      <dgm:t>
        <a:bodyPr/>
        <a:lstStyle/>
        <a:p>
          <a:endParaRPr lang="en-US"/>
        </a:p>
      </dgm:t>
    </dgm:pt>
    <dgm:pt modelId="{94BB8E0A-024B-4B08-9B10-C4EE637CD223}" type="sibTrans" cxnId="{20CDF554-2A51-46A1-A252-D3EC41405D01}">
      <dgm:prSet/>
      <dgm:spPr/>
      <dgm:t>
        <a:bodyPr/>
        <a:lstStyle/>
        <a:p>
          <a:endParaRPr lang="en-US"/>
        </a:p>
      </dgm:t>
    </dgm:pt>
    <dgm:pt modelId="{40DB3DDC-847E-4045-B906-90E78AE41D12}">
      <dgm:prSet/>
      <dgm:spPr/>
      <dgm:t>
        <a:bodyPr/>
        <a:lstStyle/>
        <a:p>
          <a:pPr>
            <a:defRPr cap="all"/>
          </a:pPr>
          <a:r>
            <a:rPr lang="it-IT"/>
            <a:t>Sono mosse comunicative e pratiche che accadono già oggi, negli avamposti del welfare locale, proprio mentre sembrano prevalere considerazioni sterili legate ad una crisi che, in tutta evidenza, non appartiene soltanto alla dimensione economica, ma che è anche una crisi di senso e di incapacità di valorizzazione di competenze ed esperienze. </a:t>
          </a:r>
          <a:endParaRPr lang="en-US"/>
        </a:p>
      </dgm:t>
    </dgm:pt>
    <dgm:pt modelId="{81CB5B49-9944-47CE-A67C-B4D4B6A39E48}" type="parTrans" cxnId="{1FE117E4-B8AA-48AA-9375-52C06BCDE7CA}">
      <dgm:prSet/>
      <dgm:spPr/>
      <dgm:t>
        <a:bodyPr/>
        <a:lstStyle/>
        <a:p>
          <a:endParaRPr lang="en-US"/>
        </a:p>
      </dgm:t>
    </dgm:pt>
    <dgm:pt modelId="{E58C65E2-7982-435A-BED5-F616A53C79EC}" type="sibTrans" cxnId="{1FE117E4-B8AA-48AA-9375-52C06BCDE7CA}">
      <dgm:prSet/>
      <dgm:spPr/>
      <dgm:t>
        <a:bodyPr/>
        <a:lstStyle/>
        <a:p>
          <a:endParaRPr lang="en-US"/>
        </a:p>
      </dgm:t>
    </dgm:pt>
    <dgm:pt modelId="{732D7638-AFF3-4EC1-9F43-8EA5FDF3230F}" type="pres">
      <dgm:prSet presAssocID="{F42615BA-EE2E-4AEC-8F7C-32D38B7BE122}" presName="root" presStyleCnt="0">
        <dgm:presLayoutVars>
          <dgm:dir/>
          <dgm:resizeHandles val="exact"/>
        </dgm:presLayoutVars>
      </dgm:prSet>
      <dgm:spPr/>
      <dgm:t>
        <a:bodyPr/>
        <a:lstStyle/>
        <a:p>
          <a:endParaRPr lang="it-IT"/>
        </a:p>
      </dgm:t>
    </dgm:pt>
    <dgm:pt modelId="{E3D93405-C673-4F66-A124-CFC5891591D2}" type="pres">
      <dgm:prSet presAssocID="{D3190063-A664-4FEE-847B-0C04D693B1EB}" presName="compNode" presStyleCnt="0"/>
      <dgm:spPr/>
    </dgm:pt>
    <dgm:pt modelId="{F5527B56-5347-41E8-99DD-DA3334E6787C}" type="pres">
      <dgm:prSet presAssocID="{D3190063-A664-4FEE-847B-0C04D693B1EB}" presName="iconBgRect" presStyleLbl="bgShp" presStyleIdx="0" presStyleCnt="4"/>
      <dgm:spPr/>
    </dgm:pt>
    <dgm:pt modelId="{34546F4B-4C82-4222-9865-0EFA5BD5421A}" type="pres">
      <dgm:prSet presAssocID="{D3190063-A664-4FEE-847B-0C04D693B1E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Skeleton"/>
        </a:ext>
      </dgm:extLst>
    </dgm:pt>
    <dgm:pt modelId="{0F680EE2-034A-4330-8F65-A7E9BA9CE8D8}" type="pres">
      <dgm:prSet presAssocID="{D3190063-A664-4FEE-847B-0C04D693B1EB}" presName="spaceRect" presStyleCnt="0"/>
      <dgm:spPr/>
    </dgm:pt>
    <dgm:pt modelId="{64CB685A-CD26-4620-B80E-FAE0731BCA89}" type="pres">
      <dgm:prSet presAssocID="{D3190063-A664-4FEE-847B-0C04D693B1EB}" presName="textRect" presStyleLbl="revTx" presStyleIdx="0" presStyleCnt="4">
        <dgm:presLayoutVars>
          <dgm:chMax val="1"/>
          <dgm:chPref val="1"/>
        </dgm:presLayoutVars>
      </dgm:prSet>
      <dgm:spPr/>
      <dgm:t>
        <a:bodyPr/>
        <a:lstStyle/>
        <a:p>
          <a:endParaRPr lang="it-IT"/>
        </a:p>
      </dgm:t>
    </dgm:pt>
    <dgm:pt modelId="{6435B820-A1E1-451C-BC35-02A96C6C700F}" type="pres">
      <dgm:prSet presAssocID="{537ECDFB-B91C-4633-B676-D6F6A14F8CCD}" presName="sibTrans" presStyleCnt="0"/>
      <dgm:spPr/>
    </dgm:pt>
    <dgm:pt modelId="{6960E844-C5B0-41F6-A97A-AEB474C4A7A2}" type="pres">
      <dgm:prSet presAssocID="{B43AA4B9-8F46-45B1-954B-65925967F923}" presName="compNode" presStyleCnt="0"/>
      <dgm:spPr/>
    </dgm:pt>
    <dgm:pt modelId="{181ACB38-6995-4416-939B-C3933ED7EFCA}" type="pres">
      <dgm:prSet presAssocID="{B43AA4B9-8F46-45B1-954B-65925967F923}" presName="iconBgRect" presStyleLbl="bgShp" presStyleIdx="1" presStyleCnt="4"/>
      <dgm:spPr/>
    </dgm:pt>
    <dgm:pt modelId="{F8B9F8B0-1D3C-4289-8393-B033109F5ED5}" type="pres">
      <dgm:prSet presAssocID="{B43AA4B9-8F46-45B1-954B-65925967F92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Office Worker"/>
        </a:ext>
      </dgm:extLst>
    </dgm:pt>
    <dgm:pt modelId="{3F0DA6FA-E570-4594-84CE-55AE8EF93854}" type="pres">
      <dgm:prSet presAssocID="{B43AA4B9-8F46-45B1-954B-65925967F923}" presName="spaceRect" presStyleCnt="0"/>
      <dgm:spPr/>
    </dgm:pt>
    <dgm:pt modelId="{B068DA30-5070-4198-868D-4CF421B48B35}" type="pres">
      <dgm:prSet presAssocID="{B43AA4B9-8F46-45B1-954B-65925967F923}" presName="textRect" presStyleLbl="revTx" presStyleIdx="1" presStyleCnt="4">
        <dgm:presLayoutVars>
          <dgm:chMax val="1"/>
          <dgm:chPref val="1"/>
        </dgm:presLayoutVars>
      </dgm:prSet>
      <dgm:spPr/>
      <dgm:t>
        <a:bodyPr/>
        <a:lstStyle/>
        <a:p>
          <a:endParaRPr lang="it-IT"/>
        </a:p>
      </dgm:t>
    </dgm:pt>
    <dgm:pt modelId="{4885A5AA-E8A7-464A-9142-C1CF47F9246F}" type="pres">
      <dgm:prSet presAssocID="{012906BF-39EC-4359-86E8-02E9C070D9AD}" presName="sibTrans" presStyleCnt="0"/>
      <dgm:spPr/>
    </dgm:pt>
    <dgm:pt modelId="{B4107E94-9B15-4A74-BCE4-1AFAB225198B}" type="pres">
      <dgm:prSet presAssocID="{F4EF0E87-4977-4A75-AFAF-E2E6849EFE67}" presName="compNode" presStyleCnt="0"/>
      <dgm:spPr/>
    </dgm:pt>
    <dgm:pt modelId="{FDDC332E-4A37-44A9-911B-32DF8D7F4223}" type="pres">
      <dgm:prSet presAssocID="{F4EF0E87-4977-4A75-AFAF-E2E6849EFE67}" presName="iconBgRect" presStyleLbl="bgShp" presStyleIdx="2" presStyleCnt="4"/>
      <dgm:spPr/>
    </dgm:pt>
    <dgm:pt modelId="{CA92DEF2-F3AB-4D23-8135-304ECB728C50}" type="pres">
      <dgm:prSet presAssocID="{F4EF0E87-4977-4A75-AFAF-E2E6849EFE6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Welder"/>
        </a:ext>
      </dgm:extLst>
    </dgm:pt>
    <dgm:pt modelId="{DE7BB932-A76C-41DA-A08E-20284859B512}" type="pres">
      <dgm:prSet presAssocID="{F4EF0E87-4977-4A75-AFAF-E2E6849EFE67}" presName="spaceRect" presStyleCnt="0"/>
      <dgm:spPr/>
    </dgm:pt>
    <dgm:pt modelId="{52AF6ABD-C517-4425-9D45-24AC0BD58C76}" type="pres">
      <dgm:prSet presAssocID="{F4EF0E87-4977-4A75-AFAF-E2E6849EFE67}" presName="textRect" presStyleLbl="revTx" presStyleIdx="2" presStyleCnt="4">
        <dgm:presLayoutVars>
          <dgm:chMax val="1"/>
          <dgm:chPref val="1"/>
        </dgm:presLayoutVars>
      </dgm:prSet>
      <dgm:spPr/>
      <dgm:t>
        <a:bodyPr/>
        <a:lstStyle/>
        <a:p>
          <a:endParaRPr lang="it-IT"/>
        </a:p>
      </dgm:t>
    </dgm:pt>
    <dgm:pt modelId="{64727944-A5FE-4A89-ABE3-37DA7C7B00BA}" type="pres">
      <dgm:prSet presAssocID="{94BB8E0A-024B-4B08-9B10-C4EE637CD223}" presName="sibTrans" presStyleCnt="0"/>
      <dgm:spPr/>
    </dgm:pt>
    <dgm:pt modelId="{A5FE6B35-5940-48FA-AB73-1D70361A3097}" type="pres">
      <dgm:prSet presAssocID="{40DB3DDC-847E-4045-B906-90E78AE41D12}" presName="compNode" presStyleCnt="0"/>
      <dgm:spPr/>
    </dgm:pt>
    <dgm:pt modelId="{B26AEFFB-1E6B-4386-A0E6-219FC57489BF}" type="pres">
      <dgm:prSet presAssocID="{40DB3DDC-847E-4045-B906-90E78AE41D12}" presName="iconBgRect" presStyleLbl="bgShp" presStyleIdx="3" presStyleCnt="4"/>
      <dgm:spPr/>
    </dgm:pt>
    <dgm:pt modelId="{D2B12AEB-A33B-4416-A5CD-0EF70206F90E}" type="pres">
      <dgm:prSet presAssocID="{40DB3DDC-847E-4045-B906-90E78AE41D1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Disconnected"/>
        </a:ext>
      </dgm:extLst>
    </dgm:pt>
    <dgm:pt modelId="{7B906FD2-C7F0-4146-BBAA-7CF4D035867B}" type="pres">
      <dgm:prSet presAssocID="{40DB3DDC-847E-4045-B906-90E78AE41D12}" presName="spaceRect" presStyleCnt="0"/>
      <dgm:spPr/>
    </dgm:pt>
    <dgm:pt modelId="{2CA1D6F9-616B-4A8F-B59A-F15A0DD623C9}" type="pres">
      <dgm:prSet presAssocID="{40DB3DDC-847E-4045-B906-90E78AE41D12}" presName="textRect" presStyleLbl="revTx" presStyleIdx="3" presStyleCnt="4">
        <dgm:presLayoutVars>
          <dgm:chMax val="1"/>
          <dgm:chPref val="1"/>
        </dgm:presLayoutVars>
      </dgm:prSet>
      <dgm:spPr/>
      <dgm:t>
        <a:bodyPr/>
        <a:lstStyle/>
        <a:p>
          <a:endParaRPr lang="it-IT"/>
        </a:p>
      </dgm:t>
    </dgm:pt>
  </dgm:ptLst>
  <dgm:cxnLst>
    <dgm:cxn modelId="{34AE2690-E519-45E6-82B7-7A4D7314F96A}" type="presOf" srcId="{40DB3DDC-847E-4045-B906-90E78AE41D12}" destId="{2CA1D6F9-616B-4A8F-B59A-F15A0DD623C9}" srcOrd="0" destOrd="0" presId="urn:microsoft.com/office/officeart/2018/5/layout/IconCircleLabelList"/>
    <dgm:cxn modelId="{E250A26C-F2C4-4758-A74F-53D19CC54477}" srcId="{F42615BA-EE2E-4AEC-8F7C-32D38B7BE122}" destId="{B43AA4B9-8F46-45B1-954B-65925967F923}" srcOrd="1" destOrd="0" parTransId="{7B8F01DE-228B-490D-8CEC-E2617C7D8A88}" sibTransId="{012906BF-39EC-4359-86E8-02E9C070D9AD}"/>
    <dgm:cxn modelId="{1FE117E4-B8AA-48AA-9375-52C06BCDE7CA}" srcId="{F42615BA-EE2E-4AEC-8F7C-32D38B7BE122}" destId="{40DB3DDC-847E-4045-B906-90E78AE41D12}" srcOrd="3" destOrd="0" parTransId="{81CB5B49-9944-47CE-A67C-B4D4B6A39E48}" sibTransId="{E58C65E2-7982-435A-BED5-F616A53C79EC}"/>
    <dgm:cxn modelId="{A54E249B-C200-4F4D-9D90-E5FDFE942703}" type="presOf" srcId="{F4EF0E87-4977-4A75-AFAF-E2E6849EFE67}" destId="{52AF6ABD-C517-4425-9D45-24AC0BD58C76}" srcOrd="0" destOrd="0" presId="urn:microsoft.com/office/officeart/2018/5/layout/IconCircleLabelList"/>
    <dgm:cxn modelId="{4B41D2E3-BB2D-4E09-8083-02F679928003}" srcId="{F42615BA-EE2E-4AEC-8F7C-32D38B7BE122}" destId="{D3190063-A664-4FEE-847B-0C04D693B1EB}" srcOrd="0" destOrd="0" parTransId="{3CFCE2A7-B9EB-449C-84E2-2EDADCF9C8D9}" sibTransId="{537ECDFB-B91C-4633-B676-D6F6A14F8CCD}"/>
    <dgm:cxn modelId="{495CB0A5-1DA5-4949-BB82-1979CBCA13C3}" type="presOf" srcId="{D3190063-A664-4FEE-847B-0C04D693B1EB}" destId="{64CB685A-CD26-4620-B80E-FAE0731BCA89}" srcOrd="0" destOrd="0" presId="urn:microsoft.com/office/officeart/2018/5/layout/IconCircleLabelList"/>
    <dgm:cxn modelId="{20CDF554-2A51-46A1-A252-D3EC41405D01}" srcId="{F42615BA-EE2E-4AEC-8F7C-32D38B7BE122}" destId="{F4EF0E87-4977-4A75-AFAF-E2E6849EFE67}" srcOrd="2" destOrd="0" parTransId="{92B043A5-7927-45E6-8B15-B8CC10D13525}" sibTransId="{94BB8E0A-024B-4B08-9B10-C4EE637CD223}"/>
    <dgm:cxn modelId="{2A73E971-6989-4B9E-98D4-541BD110C4C5}" type="presOf" srcId="{B43AA4B9-8F46-45B1-954B-65925967F923}" destId="{B068DA30-5070-4198-868D-4CF421B48B35}" srcOrd="0" destOrd="0" presId="urn:microsoft.com/office/officeart/2018/5/layout/IconCircleLabelList"/>
    <dgm:cxn modelId="{00A21548-5BC6-4768-B001-CC16E416A036}" type="presOf" srcId="{F42615BA-EE2E-4AEC-8F7C-32D38B7BE122}" destId="{732D7638-AFF3-4EC1-9F43-8EA5FDF3230F}" srcOrd="0" destOrd="0" presId="urn:microsoft.com/office/officeart/2018/5/layout/IconCircleLabelList"/>
    <dgm:cxn modelId="{7E89BB1B-0E7E-4C31-ACC4-4A64B48D339C}" type="presParOf" srcId="{732D7638-AFF3-4EC1-9F43-8EA5FDF3230F}" destId="{E3D93405-C673-4F66-A124-CFC5891591D2}" srcOrd="0" destOrd="0" presId="urn:microsoft.com/office/officeart/2018/5/layout/IconCircleLabelList"/>
    <dgm:cxn modelId="{C26BC080-E8F5-42AA-9B50-CF78161171F5}" type="presParOf" srcId="{E3D93405-C673-4F66-A124-CFC5891591D2}" destId="{F5527B56-5347-41E8-99DD-DA3334E6787C}" srcOrd="0" destOrd="0" presId="urn:microsoft.com/office/officeart/2018/5/layout/IconCircleLabelList"/>
    <dgm:cxn modelId="{FC91E2A2-C1D5-42DF-AC91-54B24E7B10D7}" type="presParOf" srcId="{E3D93405-C673-4F66-A124-CFC5891591D2}" destId="{34546F4B-4C82-4222-9865-0EFA5BD5421A}" srcOrd="1" destOrd="0" presId="urn:microsoft.com/office/officeart/2018/5/layout/IconCircleLabelList"/>
    <dgm:cxn modelId="{5A39FAF2-73F4-4BB6-994B-A97BC2BF37C0}" type="presParOf" srcId="{E3D93405-C673-4F66-A124-CFC5891591D2}" destId="{0F680EE2-034A-4330-8F65-A7E9BA9CE8D8}" srcOrd="2" destOrd="0" presId="urn:microsoft.com/office/officeart/2018/5/layout/IconCircleLabelList"/>
    <dgm:cxn modelId="{2D547AF0-8456-41E7-8A01-2CBE995BD21B}" type="presParOf" srcId="{E3D93405-C673-4F66-A124-CFC5891591D2}" destId="{64CB685A-CD26-4620-B80E-FAE0731BCA89}" srcOrd="3" destOrd="0" presId="urn:microsoft.com/office/officeart/2018/5/layout/IconCircleLabelList"/>
    <dgm:cxn modelId="{86F417AF-2F23-4C26-B787-9C17DFBCA081}" type="presParOf" srcId="{732D7638-AFF3-4EC1-9F43-8EA5FDF3230F}" destId="{6435B820-A1E1-451C-BC35-02A96C6C700F}" srcOrd="1" destOrd="0" presId="urn:microsoft.com/office/officeart/2018/5/layout/IconCircleLabelList"/>
    <dgm:cxn modelId="{B269591E-AA11-4822-8DBE-13002BF59C85}" type="presParOf" srcId="{732D7638-AFF3-4EC1-9F43-8EA5FDF3230F}" destId="{6960E844-C5B0-41F6-A97A-AEB474C4A7A2}" srcOrd="2" destOrd="0" presId="urn:microsoft.com/office/officeart/2018/5/layout/IconCircleLabelList"/>
    <dgm:cxn modelId="{1C3EF1C9-078F-4CAA-A5C0-535740B988FE}" type="presParOf" srcId="{6960E844-C5B0-41F6-A97A-AEB474C4A7A2}" destId="{181ACB38-6995-4416-939B-C3933ED7EFCA}" srcOrd="0" destOrd="0" presId="urn:microsoft.com/office/officeart/2018/5/layout/IconCircleLabelList"/>
    <dgm:cxn modelId="{2C97254D-C030-4124-80EC-A9FD84BBF85F}" type="presParOf" srcId="{6960E844-C5B0-41F6-A97A-AEB474C4A7A2}" destId="{F8B9F8B0-1D3C-4289-8393-B033109F5ED5}" srcOrd="1" destOrd="0" presId="urn:microsoft.com/office/officeart/2018/5/layout/IconCircleLabelList"/>
    <dgm:cxn modelId="{1995A112-A5F5-446D-A801-02EE45FF37FB}" type="presParOf" srcId="{6960E844-C5B0-41F6-A97A-AEB474C4A7A2}" destId="{3F0DA6FA-E570-4594-84CE-55AE8EF93854}" srcOrd="2" destOrd="0" presId="urn:microsoft.com/office/officeart/2018/5/layout/IconCircleLabelList"/>
    <dgm:cxn modelId="{606FF49D-93F2-4047-975C-206122CD4608}" type="presParOf" srcId="{6960E844-C5B0-41F6-A97A-AEB474C4A7A2}" destId="{B068DA30-5070-4198-868D-4CF421B48B35}" srcOrd="3" destOrd="0" presId="urn:microsoft.com/office/officeart/2018/5/layout/IconCircleLabelList"/>
    <dgm:cxn modelId="{12CC0361-D1C8-466C-AEBF-3BB0BBD9D1DC}" type="presParOf" srcId="{732D7638-AFF3-4EC1-9F43-8EA5FDF3230F}" destId="{4885A5AA-E8A7-464A-9142-C1CF47F9246F}" srcOrd="3" destOrd="0" presId="urn:microsoft.com/office/officeart/2018/5/layout/IconCircleLabelList"/>
    <dgm:cxn modelId="{99ED41C5-132C-4A8E-A108-0FE5BA66942F}" type="presParOf" srcId="{732D7638-AFF3-4EC1-9F43-8EA5FDF3230F}" destId="{B4107E94-9B15-4A74-BCE4-1AFAB225198B}" srcOrd="4" destOrd="0" presId="urn:microsoft.com/office/officeart/2018/5/layout/IconCircleLabelList"/>
    <dgm:cxn modelId="{2B84A999-2E5D-4067-8614-1D83D4344B19}" type="presParOf" srcId="{B4107E94-9B15-4A74-BCE4-1AFAB225198B}" destId="{FDDC332E-4A37-44A9-911B-32DF8D7F4223}" srcOrd="0" destOrd="0" presId="urn:microsoft.com/office/officeart/2018/5/layout/IconCircleLabelList"/>
    <dgm:cxn modelId="{2430325A-4BD3-4F95-B4A5-D60F3A245191}" type="presParOf" srcId="{B4107E94-9B15-4A74-BCE4-1AFAB225198B}" destId="{CA92DEF2-F3AB-4D23-8135-304ECB728C50}" srcOrd="1" destOrd="0" presId="urn:microsoft.com/office/officeart/2018/5/layout/IconCircleLabelList"/>
    <dgm:cxn modelId="{E6FD9876-D195-464D-AA76-8BA8AFAFB39E}" type="presParOf" srcId="{B4107E94-9B15-4A74-BCE4-1AFAB225198B}" destId="{DE7BB932-A76C-41DA-A08E-20284859B512}" srcOrd="2" destOrd="0" presId="urn:microsoft.com/office/officeart/2018/5/layout/IconCircleLabelList"/>
    <dgm:cxn modelId="{6FEA9C47-440F-40A9-8039-E20DC9733730}" type="presParOf" srcId="{B4107E94-9B15-4A74-BCE4-1AFAB225198B}" destId="{52AF6ABD-C517-4425-9D45-24AC0BD58C76}" srcOrd="3" destOrd="0" presId="urn:microsoft.com/office/officeart/2018/5/layout/IconCircleLabelList"/>
    <dgm:cxn modelId="{B94014D3-F56B-4A53-9170-74B67B8E36A5}" type="presParOf" srcId="{732D7638-AFF3-4EC1-9F43-8EA5FDF3230F}" destId="{64727944-A5FE-4A89-ABE3-37DA7C7B00BA}" srcOrd="5" destOrd="0" presId="urn:microsoft.com/office/officeart/2018/5/layout/IconCircleLabelList"/>
    <dgm:cxn modelId="{65346F7E-1D32-43F3-AEA2-06F120235CE7}" type="presParOf" srcId="{732D7638-AFF3-4EC1-9F43-8EA5FDF3230F}" destId="{A5FE6B35-5940-48FA-AB73-1D70361A3097}" srcOrd="6" destOrd="0" presId="urn:microsoft.com/office/officeart/2018/5/layout/IconCircleLabelList"/>
    <dgm:cxn modelId="{694CDEF3-77E1-4D39-AD58-230E07F7579E}" type="presParOf" srcId="{A5FE6B35-5940-48FA-AB73-1D70361A3097}" destId="{B26AEFFB-1E6B-4386-A0E6-219FC57489BF}" srcOrd="0" destOrd="0" presId="urn:microsoft.com/office/officeart/2018/5/layout/IconCircleLabelList"/>
    <dgm:cxn modelId="{276A4EBD-1230-4609-A47E-CAA9E56120B0}" type="presParOf" srcId="{A5FE6B35-5940-48FA-AB73-1D70361A3097}" destId="{D2B12AEB-A33B-4416-A5CD-0EF70206F90E}" srcOrd="1" destOrd="0" presId="urn:microsoft.com/office/officeart/2018/5/layout/IconCircleLabelList"/>
    <dgm:cxn modelId="{DA9B3E30-0968-4CF6-91D6-BB7FA38EE807}" type="presParOf" srcId="{A5FE6B35-5940-48FA-AB73-1D70361A3097}" destId="{7B906FD2-C7F0-4146-BBAA-7CF4D035867B}" srcOrd="2" destOrd="0" presId="urn:microsoft.com/office/officeart/2018/5/layout/IconCircleLabelList"/>
    <dgm:cxn modelId="{9E0F7B71-00B2-4447-AF3F-8C27FA7A7C5A}" type="presParOf" srcId="{A5FE6B35-5940-48FA-AB73-1D70361A3097}" destId="{2CA1D6F9-616B-4A8F-B59A-F15A0DD623C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FC8EFE-77AF-463E-BC76-DCF7508E60AD}"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CD31C77B-31E7-439E-BEEF-3B1EDFE8A7B1}">
      <dgm:prSet/>
      <dgm:spPr/>
      <dgm:t>
        <a:bodyPr/>
        <a:lstStyle/>
        <a:p>
          <a:r>
            <a:rPr lang="it-IT" dirty="0"/>
            <a:t>Negli anni 70, Il servizio sociale aveva una visione multidimensionale, triforcale, del proprio intervento e si iniziava a riflettere sul concerto di unitarietà del servizio  sociale; quindi il percorso metodologico doveva essere unico e necessariamente bisognava deferire l’oggetto, gli obbiettivi, le conoscenze, i valori, le tecniche  secondo il settore nel quale si operava. </a:t>
          </a:r>
          <a:endParaRPr lang="en-US" dirty="0"/>
        </a:p>
      </dgm:t>
    </dgm:pt>
    <dgm:pt modelId="{76A2247B-2A8E-4FD2-99C5-08E2D1D0E44A}" type="parTrans" cxnId="{BB860EF5-B9D7-42B8-98CE-70F1962A9491}">
      <dgm:prSet/>
      <dgm:spPr/>
      <dgm:t>
        <a:bodyPr/>
        <a:lstStyle/>
        <a:p>
          <a:endParaRPr lang="en-US"/>
        </a:p>
      </dgm:t>
    </dgm:pt>
    <dgm:pt modelId="{40159DB6-A128-4979-97DD-AE3085620614}" type="sibTrans" cxnId="{BB860EF5-B9D7-42B8-98CE-70F1962A9491}">
      <dgm:prSet/>
      <dgm:spPr/>
      <dgm:t>
        <a:bodyPr/>
        <a:lstStyle/>
        <a:p>
          <a:endParaRPr lang="en-US"/>
        </a:p>
      </dgm:t>
    </dgm:pt>
    <dgm:pt modelId="{07316E38-DDC0-411D-A88B-BEEE44A1F796}">
      <dgm:prSet/>
      <dgm:spPr/>
      <dgm:t>
        <a:bodyPr/>
        <a:lstStyle/>
        <a:p>
          <a:r>
            <a:rPr lang="it-IT"/>
            <a:t>Oggi, è fondamentale come assistenti sociali operare con le persone in condizione di bisogno dentro un percorso strutturato, con modelli teorici di rifermento differenziati a seconda della tipologia di problema. E’ importante essere dentro una relazione di tipo emotivo in modo affettivo usando l’approccio esplorativo, narrativo, partecipato sia con l’utente che con l’ambiente di vita.</a:t>
          </a:r>
          <a:endParaRPr lang="en-US"/>
        </a:p>
      </dgm:t>
    </dgm:pt>
    <dgm:pt modelId="{43D69698-2BF9-41B0-ACD6-3DAC0DFEC533}" type="parTrans" cxnId="{F0A66003-FD10-4186-827E-28A6DB7A8646}">
      <dgm:prSet/>
      <dgm:spPr/>
      <dgm:t>
        <a:bodyPr/>
        <a:lstStyle/>
        <a:p>
          <a:endParaRPr lang="en-US"/>
        </a:p>
      </dgm:t>
    </dgm:pt>
    <dgm:pt modelId="{0745A8E6-1C45-4200-A18F-CE532A18F2C5}" type="sibTrans" cxnId="{F0A66003-FD10-4186-827E-28A6DB7A8646}">
      <dgm:prSet/>
      <dgm:spPr/>
      <dgm:t>
        <a:bodyPr/>
        <a:lstStyle/>
        <a:p>
          <a:endParaRPr lang="en-US"/>
        </a:p>
      </dgm:t>
    </dgm:pt>
    <dgm:pt modelId="{3FD004A3-FE60-4E90-B26B-BD2195850CCF}" type="pres">
      <dgm:prSet presAssocID="{A5FC8EFE-77AF-463E-BC76-DCF7508E60AD}" presName="hierChild1" presStyleCnt="0">
        <dgm:presLayoutVars>
          <dgm:chPref val="1"/>
          <dgm:dir/>
          <dgm:animOne val="branch"/>
          <dgm:animLvl val="lvl"/>
          <dgm:resizeHandles/>
        </dgm:presLayoutVars>
      </dgm:prSet>
      <dgm:spPr/>
      <dgm:t>
        <a:bodyPr/>
        <a:lstStyle/>
        <a:p>
          <a:endParaRPr lang="it-IT"/>
        </a:p>
      </dgm:t>
    </dgm:pt>
    <dgm:pt modelId="{05AD0CF5-D2F7-479A-897A-319994E7BF80}" type="pres">
      <dgm:prSet presAssocID="{CD31C77B-31E7-439E-BEEF-3B1EDFE8A7B1}" presName="hierRoot1" presStyleCnt="0"/>
      <dgm:spPr/>
    </dgm:pt>
    <dgm:pt modelId="{E2F2B9B2-9EFE-4D31-A724-B1EAA0063966}" type="pres">
      <dgm:prSet presAssocID="{CD31C77B-31E7-439E-BEEF-3B1EDFE8A7B1}" presName="composite" presStyleCnt="0"/>
      <dgm:spPr/>
    </dgm:pt>
    <dgm:pt modelId="{4C8249EA-BACF-4C05-9259-6F9DA5D18179}" type="pres">
      <dgm:prSet presAssocID="{CD31C77B-31E7-439E-BEEF-3B1EDFE8A7B1}" presName="background" presStyleLbl="node0" presStyleIdx="0" presStyleCnt="2"/>
      <dgm:spPr/>
    </dgm:pt>
    <dgm:pt modelId="{257F30A8-8C0D-4421-908F-95260333B5EC}" type="pres">
      <dgm:prSet presAssocID="{CD31C77B-31E7-439E-BEEF-3B1EDFE8A7B1}" presName="text" presStyleLbl="fgAcc0" presStyleIdx="0" presStyleCnt="2">
        <dgm:presLayoutVars>
          <dgm:chPref val="3"/>
        </dgm:presLayoutVars>
      </dgm:prSet>
      <dgm:spPr/>
      <dgm:t>
        <a:bodyPr/>
        <a:lstStyle/>
        <a:p>
          <a:endParaRPr lang="it-IT"/>
        </a:p>
      </dgm:t>
    </dgm:pt>
    <dgm:pt modelId="{6C507BFE-4F16-4764-BFC0-62A6FF3D77B5}" type="pres">
      <dgm:prSet presAssocID="{CD31C77B-31E7-439E-BEEF-3B1EDFE8A7B1}" presName="hierChild2" presStyleCnt="0"/>
      <dgm:spPr/>
    </dgm:pt>
    <dgm:pt modelId="{67E4FC82-EA25-47E0-B3FD-E0F18B259A76}" type="pres">
      <dgm:prSet presAssocID="{07316E38-DDC0-411D-A88B-BEEE44A1F796}" presName="hierRoot1" presStyleCnt="0"/>
      <dgm:spPr/>
    </dgm:pt>
    <dgm:pt modelId="{34DE7B0B-7EC5-49F8-A7CD-B2588DA2A231}" type="pres">
      <dgm:prSet presAssocID="{07316E38-DDC0-411D-A88B-BEEE44A1F796}" presName="composite" presStyleCnt="0"/>
      <dgm:spPr/>
    </dgm:pt>
    <dgm:pt modelId="{4107F628-B4B7-4470-83F9-A735DACE243A}" type="pres">
      <dgm:prSet presAssocID="{07316E38-DDC0-411D-A88B-BEEE44A1F796}" presName="background" presStyleLbl="node0" presStyleIdx="1" presStyleCnt="2"/>
      <dgm:spPr/>
    </dgm:pt>
    <dgm:pt modelId="{ED9E69F0-A489-4495-9E95-6DCC8FB2188F}" type="pres">
      <dgm:prSet presAssocID="{07316E38-DDC0-411D-A88B-BEEE44A1F796}" presName="text" presStyleLbl="fgAcc0" presStyleIdx="1" presStyleCnt="2">
        <dgm:presLayoutVars>
          <dgm:chPref val="3"/>
        </dgm:presLayoutVars>
      </dgm:prSet>
      <dgm:spPr/>
      <dgm:t>
        <a:bodyPr/>
        <a:lstStyle/>
        <a:p>
          <a:endParaRPr lang="it-IT"/>
        </a:p>
      </dgm:t>
    </dgm:pt>
    <dgm:pt modelId="{5FD76AEB-8767-4E65-8C2A-F538C7B700F0}" type="pres">
      <dgm:prSet presAssocID="{07316E38-DDC0-411D-A88B-BEEE44A1F796}" presName="hierChild2" presStyleCnt="0"/>
      <dgm:spPr/>
    </dgm:pt>
  </dgm:ptLst>
  <dgm:cxnLst>
    <dgm:cxn modelId="{F0A66003-FD10-4186-827E-28A6DB7A8646}" srcId="{A5FC8EFE-77AF-463E-BC76-DCF7508E60AD}" destId="{07316E38-DDC0-411D-A88B-BEEE44A1F796}" srcOrd="1" destOrd="0" parTransId="{43D69698-2BF9-41B0-ACD6-3DAC0DFEC533}" sibTransId="{0745A8E6-1C45-4200-A18F-CE532A18F2C5}"/>
    <dgm:cxn modelId="{B4975C55-C55B-4AB0-8594-740F744608C8}" type="presOf" srcId="{07316E38-DDC0-411D-A88B-BEEE44A1F796}" destId="{ED9E69F0-A489-4495-9E95-6DCC8FB2188F}" srcOrd="0" destOrd="0" presId="urn:microsoft.com/office/officeart/2005/8/layout/hierarchy1"/>
    <dgm:cxn modelId="{632C714E-E681-454F-8C2D-6EFFF83F3C3C}" type="presOf" srcId="{CD31C77B-31E7-439E-BEEF-3B1EDFE8A7B1}" destId="{257F30A8-8C0D-4421-908F-95260333B5EC}" srcOrd="0" destOrd="0" presId="urn:microsoft.com/office/officeart/2005/8/layout/hierarchy1"/>
    <dgm:cxn modelId="{9FF8C418-2BF2-4B73-9A5D-81E167EE1326}" type="presOf" srcId="{A5FC8EFE-77AF-463E-BC76-DCF7508E60AD}" destId="{3FD004A3-FE60-4E90-B26B-BD2195850CCF}" srcOrd="0" destOrd="0" presId="urn:microsoft.com/office/officeart/2005/8/layout/hierarchy1"/>
    <dgm:cxn modelId="{BB860EF5-B9D7-42B8-98CE-70F1962A9491}" srcId="{A5FC8EFE-77AF-463E-BC76-DCF7508E60AD}" destId="{CD31C77B-31E7-439E-BEEF-3B1EDFE8A7B1}" srcOrd="0" destOrd="0" parTransId="{76A2247B-2A8E-4FD2-99C5-08E2D1D0E44A}" sibTransId="{40159DB6-A128-4979-97DD-AE3085620614}"/>
    <dgm:cxn modelId="{77FB9C56-7E2F-4119-BD6D-CC3425758C4D}" type="presParOf" srcId="{3FD004A3-FE60-4E90-B26B-BD2195850CCF}" destId="{05AD0CF5-D2F7-479A-897A-319994E7BF80}" srcOrd="0" destOrd="0" presId="urn:microsoft.com/office/officeart/2005/8/layout/hierarchy1"/>
    <dgm:cxn modelId="{3071B613-71A4-4B7D-88ED-E7FF8A7DCC2E}" type="presParOf" srcId="{05AD0CF5-D2F7-479A-897A-319994E7BF80}" destId="{E2F2B9B2-9EFE-4D31-A724-B1EAA0063966}" srcOrd="0" destOrd="0" presId="urn:microsoft.com/office/officeart/2005/8/layout/hierarchy1"/>
    <dgm:cxn modelId="{10885EA7-1C9B-4B48-B1FC-1CDF598FD44D}" type="presParOf" srcId="{E2F2B9B2-9EFE-4D31-A724-B1EAA0063966}" destId="{4C8249EA-BACF-4C05-9259-6F9DA5D18179}" srcOrd="0" destOrd="0" presId="urn:microsoft.com/office/officeart/2005/8/layout/hierarchy1"/>
    <dgm:cxn modelId="{3CCA97BD-FD8C-45C9-8F81-CDD5153938F6}" type="presParOf" srcId="{E2F2B9B2-9EFE-4D31-A724-B1EAA0063966}" destId="{257F30A8-8C0D-4421-908F-95260333B5EC}" srcOrd="1" destOrd="0" presId="urn:microsoft.com/office/officeart/2005/8/layout/hierarchy1"/>
    <dgm:cxn modelId="{6BD58C9A-92C1-4337-9FF5-F1F771940BC6}" type="presParOf" srcId="{05AD0CF5-D2F7-479A-897A-319994E7BF80}" destId="{6C507BFE-4F16-4764-BFC0-62A6FF3D77B5}" srcOrd="1" destOrd="0" presId="urn:microsoft.com/office/officeart/2005/8/layout/hierarchy1"/>
    <dgm:cxn modelId="{0082A4B9-43BB-4E09-B170-87C60E425FFC}" type="presParOf" srcId="{3FD004A3-FE60-4E90-B26B-BD2195850CCF}" destId="{67E4FC82-EA25-47E0-B3FD-E0F18B259A76}" srcOrd="1" destOrd="0" presId="urn:microsoft.com/office/officeart/2005/8/layout/hierarchy1"/>
    <dgm:cxn modelId="{7B5C32E8-53B0-4FD0-9E0F-DC02BD967FF8}" type="presParOf" srcId="{67E4FC82-EA25-47E0-B3FD-E0F18B259A76}" destId="{34DE7B0B-7EC5-49F8-A7CD-B2588DA2A231}" srcOrd="0" destOrd="0" presId="urn:microsoft.com/office/officeart/2005/8/layout/hierarchy1"/>
    <dgm:cxn modelId="{8DCB29FC-FCB0-4383-A039-001BB07DD53B}" type="presParOf" srcId="{34DE7B0B-7EC5-49F8-A7CD-B2588DA2A231}" destId="{4107F628-B4B7-4470-83F9-A735DACE243A}" srcOrd="0" destOrd="0" presId="urn:microsoft.com/office/officeart/2005/8/layout/hierarchy1"/>
    <dgm:cxn modelId="{3B351AB6-618F-4089-8ACC-4DB725B2A600}" type="presParOf" srcId="{34DE7B0B-7EC5-49F8-A7CD-B2588DA2A231}" destId="{ED9E69F0-A489-4495-9E95-6DCC8FB2188F}" srcOrd="1" destOrd="0" presId="urn:microsoft.com/office/officeart/2005/8/layout/hierarchy1"/>
    <dgm:cxn modelId="{1B470ACC-2F38-48CF-8F83-B1D1AB722CFE}" type="presParOf" srcId="{67E4FC82-EA25-47E0-B3FD-E0F18B259A76}" destId="{5FD76AEB-8767-4E65-8C2A-F538C7B700F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B51C2D0-FB6E-4102-9A43-042D3900C4EE}"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043DECCE-2084-4FBC-A39C-C8B7CF229589}">
      <dgm:prSet custT="1"/>
      <dgm:spPr/>
      <dgm:t>
        <a:bodyPr/>
        <a:lstStyle/>
        <a:p>
          <a:r>
            <a:rPr lang="it-IT" sz="3600" b="1" dirty="0"/>
            <a:t>Il pentacolo</a:t>
          </a:r>
          <a:endParaRPr lang="en-US" sz="3600" dirty="0"/>
        </a:p>
      </dgm:t>
    </dgm:pt>
    <dgm:pt modelId="{6D187B6C-024C-43AC-A7BD-51498D7B33A4}" type="parTrans" cxnId="{D15EBFF1-5F7F-40B4-810C-FB5C96264CEE}">
      <dgm:prSet/>
      <dgm:spPr/>
      <dgm:t>
        <a:bodyPr/>
        <a:lstStyle/>
        <a:p>
          <a:endParaRPr lang="en-US"/>
        </a:p>
      </dgm:t>
    </dgm:pt>
    <dgm:pt modelId="{1235BEA9-C28E-4A60-9EA5-642760C9233A}" type="sibTrans" cxnId="{D15EBFF1-5F7F-40B4-810C-FB5C96264CEE}">
      <dgm:prSet/>
      <dgm:spPr/>
      <dgm:t>
        <a:bodyPr/>
        <a:lstStyle/>
        <a:p>
          <a:endParaRPr lang="en-US"/>
        </a:p>
      </dgm:t>
    </dgm:pt>
    <dgm:pt modelId="{B29B8570-A697-4E0E-B736-34BFA0AE24BF}">
      <dgm:prSet custT="1"/>
      <dgm:spPr/>
      <dgm:t>
        <a:bodyPr/>
        <a:lstStyle/>
        <a:p>
          <a:r>
            <a:rPr lang="it-IT" sz="1400" dirty="0"/>
            <a:t>Il ‘’pentacolo del welfare’’ secondo cui diventa possibili programmare e realizzare politiche sociali partecipate, sollecitando, la partecipazione di attore diversi e così uscendo dalla filiera corta di una relazione schiacciata fra un soggetto pubblico  appaltante e un soggetto privato sociale, chiamato a gestire progetto e servizi.   </a:t>
          </a:r>
          <a:endParaRPr lang="en-US" sz="1400" dirty="0"/>
        </a:p>
      </dgm:t>
    </dgm:pt>
    <dgm:pt modelId="{87050298-851C-444A-AFCA-A99337A51474}" type="parTrans" cxnId="{6183E296-8E6E-4065-895E-B6AC2BD60056}">
      <dgm:prSet/>
      <dgm:spPr/>
      <dgm:t>
        <a:bodyPr/>
        <a:lstStyle/>
        <a:p>
          <a:endParaRPr lang="en-US"/>
        </a:p>
      </dgm:t>
    </dgm:pt>
    <dgm:pt modelId="{C14DE1AF-58C5-4C98-BF06-01D722B261B9}" type="sibTrans" cxnId="{6183E296-8E6E-4065-895E-B6AC2BD60056}">
      <dgm:prSet/>
      <dgm:spPr/>
      <dgm:t>
        <a:bodyPr/>
        <a:lstStyle/>
        <a:p>
          <a:endParaRPr lang="en-US"/>
        </a:p>
      </dgm:t>
    </dgm:pt>
    <dgm:pt modelId="{1442ED8F-B7F2-4328-9A6D-1464491F06E4}">
      <dgm:prSet custT="1"/>
      <dgm:spPr/>
      <dgm:t>
        <a:bodyPr/>
        <a:lstStyle/>
        <a:p>
          <a:r>
            <a:rPr lang="it-IT" sz="1800" dirty="0"/>
            <a:t>Gli obiettivi del pentacolo</a:t>
          </a:r>
        </a:p>
        <a:p>
          <a:r>
            <a:rPr lang="it-IT" sz="1800" dirty="0"/>
            <a:t>1. Il primo obiettivo di questa proposta è quello di rendere visibili processi altrimenti non valorizzati di comprenderli entro mappe nazionale. </a:t>
          </a:r>
          <a:endParaRPr lang="en-US" sz="1800" dirty="0"/>
        </a:p>
      </dgm:t>
    </dgm:pt>
    <dgm:pt modelId="{075520BC-67C8-4613-B17A-DE35F4DF9233}" type="parTrans" cxnId="{BD40022D-3556-4E1A-A9A3-727A43520F33}">
      <dgm:prSet/>
      <dgm:spPr/>
      <dgm:t>
        <a:bodyPr/>
        <a:lstStyle/>
        <a:p>
          <a:endParaRPr lang="en-US"/>
        </a:p>
      </dgm:t>
    </dgm:pt>
    <dgm:pt modelId="{B253DC31-625F-4190-882F-666DDBB9D9A0}" type="sibTrans" cxnId="{BD40022D-3556-4E1A-A9A3-727A43520F33}">
      <dgm:prSet/>
      <dgm:spPr/>
      <dgm:t>
        <a:bodyPr/>
        <a:lstStyle/>
        <a:p>
          <a:endParaRPr lang="en-US"/>
        </a:p>
      </dgm:t>
    </dgm:pt>
    <dgm:pt modelId="{0EADBB32-D2D3-43BC-80BC-6524F7335829}">
      <dgm:prSet custT="1"/>
      <dgm:spPr/>
      <dgm:t>
        <a:bodyPr/>
        <a:lstStyle/>
        <a:p>
          <a:r>
            <a:rPr lang="it-IT" sz="2000" dirty="0"/>
            <a:t>2. Dare vita a progetti innovati, favorisce l’attivazione di Risorse altrimenti invisibili (RAI): risorse professionali, fisiche, simboliche, strumentali. </a:t>
          </a:r>
          <a:endParaRPr lang="en-US" sz="2000" dirty="0"/>
        </a:p>
      </dgm:t>
    </dgm:pt>
    <dgm:pt modelId="{1075F5F1-6CFC-449B-BCD6-70C24EB1C19A}" type="parTrans" cxnId="{359D0E16-2105-42F9-BEC7-76D0A7D4DE57}">
      <dgm:prSet/>
      <dgm:spPr/>
      <dgm:t>
        <a:bodyPr/>
        <a:lstStyle/>
        <a:p>
          <a:endParaRPr lang="en-US"/>
        </a:p>
      </dgm:t>
    </dgm:pt>
    <dgm:pt modelId="{064627E8-3E12-4E7D-9B5E-673852238730}" type="sibTrans" cxnId="{359D0E16-2105-42F9-BEC7-76D0A7D4DE57}">
      <dgm:prSet/>
      <dgm:spPr/>
      <dgm:t>
        <a:bodyPr/>
        <a:lstStyle/>
        <a:p>
          <a:endParaRPr lang="en-US"/>
        </a:p>
      </dgm:t>
    </dgm:pt>
    <dgm:pt modelId="{23C35DBE-CC02-46D0-96C4-FDEE8745F9B7}">
      <dgm:prSet custT="1"/>
      <dgm:spPr/>
      <dgm:t>
        <a:bodyPr/>
        <a:lstStyle/>
        <a:p>
          <a:r>
            <a:rPr lang="it-IT" sz="2000" dirty="0"/>
            <a:t>3. Questa modellizzazione permette considerare la presenza dei diverse attori sociali come un indicatori dei processi di welfare in atto.</a:t>
          </a:r>
          <a:endParaRPr lang="en-US" sz="2000" dirty="0"/>
        </a:p>
      </dgm:t>
    </dgm:pt>
    <dgm:pt modelId="{A3F143F4-4C50-45AD-84AF-FEAE536DD80B}" type="parTrans" cxnId="{BBB394F5-68BA-4116-AF1A-0D91B84A61F2}">
      <dgm:prSet/>
      <dgm:spPr/>
      <dgm:t>
        <a:bodyPr/>
        <a:lstStyle/>
        <a:p>
          <a:endParaRPr lang="en-US"/>
        </a:p>
      </dgm:t>
    </dgm:pt>
    <dgm:pt modelId="{96AD6289-E956-4D4D-BAEF-74D3DBE43AAD}" type="sibTrans" cxnId="{BBB394F5-68BA-4116-AF1A-0D91B84A61F2}">
      <dgm:prSet/>
      <dgm:spPr/>
      <dgm:t>
        <a:bodyPr/>
        <a:lstStyle/>
        <a:p>
          <a:endParaRPr lang="en-US"/>
        </a:p>
      </dgm:t>
    </dgm:pt>
    <dgm:pt modelId="{74B15547-BF62-4BCA-B936-6FB1E860C70C}" type="pres">
      <dgm:prSet presAssocID="{2B51C2D0-FB6E-4102-9A43-042D3900C4EE}" presName="diagram" presStyleCnt="0">
        <dgm:presLayoutVars>
          <dgm:dir/>
          <dgm:resizeHandles val="exact"/>
        </dgm:presLayoutVars>
      </dgm:prSet>
      <dgm:spPr/>
      <dgm:t>
        <a:bodyPr/>
        <a:lstStyle/>
        <a:p>
          <a:endParaRPr lang="it-IT"/>
        </a:p>
      </dgm:t>
    </dgm:pt>
    <dgm:pt modelId="{274B1F97-2226-4027-94A8-8C030CC905D4}" type="pres">
      <dgm:prSet presAssocID="{043DECCE-2084-4FBC-A39C-C8B7CF229589}" presName="node" presStyleLbl="node1" presStyleIdx="0" presStyleCnt="5">
        <dgm:presLayoutVars>
          <dgm:bulletEnabled val="1"/>
        </dgm:presLayoutVars>
      </dgm:prSet>
      <dgm:spPr/>
      <dgm:t>
        <a:bodyPr/>
        <a:lstStyle/>
        <a:p>
          <a:endParaRPr lang="it-IT"/>
        </a:p>
      </dgm:t>
    </dgm:pt>
    <dgm:pt modelId="{0BADDBC6-6EB9-4B2F-B91D-6A0D3DEA8BEB}" type="pres">
      <dgm:prSet presAssocID="{1235BEA9-C28E-4A60-9EA5-642760C9233A}" presName="sibTrans" presStyleCnt="0"/>
      <dgm:spPr/>
    </dgm:pt>
    <dgm:pt modelId="{D2ABE2FA-A7B6-466D-97ED-2BE95A30737A}" type="pres">
      <dgm:prSet presAssocID="{B29B8570-A697-4E0E-B736-34BFA0AE24BF}" presName="node" presStyleLbl="node1" presStyleIdx="1" presStyleCnt="5">
        <dgm:presLayoutVars>
          <dgm:bulletEnabled val="1"/>
        </dgm:presLayoutVars>
      </dgm:prSet>
      <dgm:spPr/>
      <dgm:t>
        <a:bodyPr/>
        <a:lstStyle/>
        <a:p>
          <a:endParaRPr lang="it-IT"/>
        </a:p>
      </dgm:t>
    </dgm:pt>
    <dgm:pt modelId="{3B061742-BFEA-4E5E-B230-1D402D4317CD}" type="pres">
      <dgm:prSet presAssocID="{C14DE1AF-58C5-4C98-BF06-01D722B261B9}" presName="sibTrans" presStyleCnt="0"/>
      <dgm:spPr/>
    </dgm:pt>
    <dgm:pt modelId="{65EDDDE2-8A4E-4BAB-8C8A-05C207D96E26}" type="pres">
      <dgm:prSet presAssocID="{1442ED8F-B7F2-4328-9A6D-1464491F06E4}" presName="node" presStyleLbl="node1" presStyleIdx="2" presStyleCnt="5">
        <dgm:presLayoutVars>
          <dgm:bulletEnabled val="1"/>
        </dgm:presLayoutVars>
      </dgm:prSet>
      <dgm:spPr/>
      <dgm:t>
        <a:bodyPr/>
        <a:lstStyle/>
        <a:p>
          <a:endParaRPr lang="it-IT"/>
        </a:p>
      </dgm:t>
    </dgm:pt>
    <dgm:pt modelId="{92F34C07-34E0-4E91-AF94-F2A3602B2F39}" type="pres">
      <dgm:prSet presAssocID="{B253DC31-625F-4190-882F-666DDBB9D9A0}" presName="sibTrans" presStyleCnt="0"/>
      <dgm:spPr/>
    </dgm:pt>
    <dgm:pt modelId="{6A4C978E-1925-46F8-BE27-C01E6C21F759}" type="pres">
      <dgm:prSet presAssocID="{0EADBB32-D2D3-43BC-80BC-6524F7335829}" presName="node" presStyleLbl="node1" presStyleIdx="3" presStyleCnt="5">
        <dgm:presLayoutVars>
          <dgm:bulletEnabled val="1"/>
        </dgm:presLayoutVars>
      </dgm:prSet>
      <dgm:spPr/>
      <dgm:t>
        <a:bodyPr/>
        <a:lstStyle/>
        <a:p>
          <a:endParaRPr lang="it-IT"/>
        </a:p>
      </dgm:t>
    </dgm:pt>
    <dgm:pt modelId="{F6464987-AC5D-4C74-ACA6-C8F0A3164F69}" type="pres">
      <dgm:prSet presAssocID="{064627E8-3E12-4E7D-9B5E-673852238730}" presName="sibTrans" presStyleCnt="0"/>
      <dgm:spPr/>
    </dgm:pt>
    <dgm:pt modelId="{29D50891-3C91-469A-A12A-F24D3DA3EF47}" type="pres">
      <dgm:prSet presAssocID="{23C35DBE-CC02-46D0-96C4-FDEE8745F9B7}" presName="node" presStyleLbl="node1" presStyleIdx="4" presStyleCnt="5">
        <dgm:presLayoutVars>
          <dgm:bulletEnabled val="1"/>
        </dgm:presLayoutVars>
      </dgm:prSet>
      <dgm:spPr/>
      <dgm:t>
        <a:bodyPr/>
        <a:lstStyle/>
        <a:p>
          <a:endParaRPr lang="it-IT"/>
        </a:p>
      </dgm:t>
    </dgm:pt>
  </dgm:ptLst>
  <dgm:cxnLst>
    <dgm:cxn modelId="{20291588-5D71-4649-8E98-B05FEDADE324}" type="presOf" srcId="{043DECCE-2084-4FBC-A39C-C8B7CF229589}" destId="{274B1F97-2226-4027-94A8-8C030CC905D4}" srcOrd="0" destOrd="0" presId="urn:microsoft.com/office/officeart/2005/8/layout/default"/>
    <dgm:cxn modelId="{6183E296-8E6E-4065-895E-B6AC2BD60056}" srcId="{2B51C2D0-FB6E-4102-9A43-042D3900C4EE}" destId="{B29B8570-A697-4E0E-B736-34BFA0AE24BF}" srcOrd="1" destOrd="0" parTransId="{87050298-851C-444A-AFCA-A99337A51474}" sibTransId="{C14DE1AF-58C5-4C98-BF06-01D722B261B9}"/>
    <dgm:cxn modelId="{91A1BE87-6135-429D-BEA0-732C1C14212B}" type="presOf" srcId="{B29B8570-A697-4E0E-B736-34BFA0AE24BF}" destId="{D2ABE2FA-A7B6-466D-97ED-2BE95A30737A}" srcOrd="0" destOrd="0" presId="urn:microsoft.com/office/officeart/2005/8/layout/default"/>
    <dgm:cxn modelId="{D15EBFF1-5F7F-40B4-810C-FB5C96264CEE}" srcId="{2B51C2D0-FB6E-4102-9A43-042D3900C4EE}" destId="{043DECCE-2084-4FBC-A39C-C8B7CF229589}" srcOrd="0" destOrd="0" parTransId="{6D187B6C-024C-43AC-A7BD-51498D7B33A4}" sibTransId="{1235BEA9-C28E-4A60-9EA5-642760C9233A}"/>
    <dgm:cxn modelId="{C455C2B4-5A38-49FA-A74C-7C1CDCD0EF0D}" type="presOf" srcId="{1442ED8F-B7F2-4328-9A6D-1464491F06E4}" destId="{65EDDDE2-8A4E-4BAB-8C8A-05C207D96E26}" srcOrd="0" destOrd="0" presId="urn:microsoft.com/office/officeart/2005/8/layout/default"/>
    <dgm:cxn modelId="{359D0E16-2105-42F9-BEC7-76D0A7D4DE57}" srcId="{2B51C2D0-FB6E-4102-9A43-042D3900C4EE}" destId="{0EADBB32-D2D3-43BC-80BC-6524F7335829}" srcOrd="3" destOrd="0" parTransId="{1075F5F1-6CFC-449B-BCD6-70C24EB1C19A}" sibTransId="{064627E8-3E12-4E7D-9B5E-673852238730}"/>
    <dgm:cxn modelId="{BBB394F5-68BA-4116-AF1A-0D91B84A61F2}" srcId="{2B51C2D0-FB6E-4102-9A43-042D3900C4EE}" destId="{23C35DBE-CC02-46D0-96C4-FDEE8745F9B7}" srcOrd="4" destOrd="0" parTransId="{A3F143F4-4C50-45AD-84AF-FEAE536DD80B}" sibTransId="{96AD6289-E956-4D4D-BAEF-74D3DBE43AAD}"/>
    <dgm:cxn modelId="{BD40022D-3556-4E1A-A9A3-727A43520F33}" srcId="{2B51C2D0-FB6E-4102-9A43-042D3900C4EE}" destId="{1442ED8F-B7F2-4328-9A6D-1464491F06E4}" srcOrd="2" destOrd="0" parTransId="{075520BC-67C8-4613-B17A-DE35F4DF9233}" sibTransId="{B253DC31-625F-4190-882F-666DDBB9D9A0}"/>
    <dgm:cxn modelId="{40193B09-153A-4466-B312-EB5D9892DF87}" type="presOf" srcId="{0EADBB32-D2D3-43BC-80BC-6524F7335829}" destId="{6A4C978E-1925-46F8-BE27-C01E6C21F759}" srcOrd="0" destOrd="0" presId="urn:microsoft.com/office/officeart/2005/8/layout/default"/>
    <dgm:cxn modelId="{2AFD0946-B246-4773-BF11-2BF069816965}" type="presOf" srcId="{2B51C2D0-FB6E-4102-9A43-042D3900C4EE}" destId="{74B15547-BF62-4BCA-B936-6FB1E860C70C}" srcOrd="0" destOrd="0" presId="urn:microsoft.com/office/officeart/2005/8/layout/default"/>
    <dgm:cxn modelId="{955DF615-67CA-4716-8ACB-A7E2C2609442}" type="presOf" srcId="{23C35DBE-CC02-46D0-96C4-FDEE8745F9B7}" destId="{29D50891-3C91-469A-A12A-F24D3DA3EF47}" srcOrd="0" destOrd="0" presId="urn:microsoft.com/office/officeart/2005/8/layout/default"/>
    <dgm:cxn modelId="{55FB29B6-3554-4133-8A5E-43F43D7181C4}" type="presParOf" srcId="{74B15547-BF62-4BCA-B936-6FB1E860C70C}" destId="{274B1F97-2226-4027-94A8-8C030CC905D4}" srcOrd="0" destOrd="0" presId="urn:microsoft.com/office/officeart/2005/8/layout/default"/>
    <dgm:cxn modelId="{5C0D8702-7C29-4B57-85AF-ED98AB61E1EE}" type="presParOf" srcId="{74B15547-BF62-4BCA-B936-6FB1E860C70C}" destId="{0BADDBC6-6EB9-4B2F-B91D-6A0D3DEA8BEB}" srcOrd="1" destOrd="0" presId="urn:microsoft.com/office/officeart/2005/8/layout/default"/>
    <dgm:cxn modelId="{8C9B1076-23B7-4DD2-9435-88375584785C}" type="presParOf" srcId="{74B15547-BF62-4BCA-B936-6FB1E860C70C}" destId="{D2ABE2FA-A7B6-466D-97ED-2BE95A30737A}" srcOrd="2" destOrd="0" presId="urn:microsoft.com/office/officeart/2005/8/layout/default"/>
    <dgm:cxn modelId="{2E28120B-CB0C-4EED-9ADC-288D6CE52209}" type="presParOf" srcId="{74B15547-BF62-4BCA-B936-6FB1E860C70C}" destId="{3B061742-BFEA-4E5E-B230-1D402D4317CD}" srcOrd="3" destOrd="0" presId="urn:microsoft.com/office/officeart/2005/8/layout/default"/>
    <dgm:cxn modelId="{95A01CC2-9CD2-45F3-97B4-83B19D0F88EA}" type="presParOf" srcId="{74B15547-BF62-4BCA-B936-6FB1E860C70C}" destId="{65EDDDE2-8A4E-4BAB-8C8A-05C207D96E26}" srcOrd="4" destOrd="0" presId="urn:microsoft.com/office/officeart/2005/8/layout/default"/>
    <dgm:cxn modelId="{B985FB10-6886-46B3-A3E2-B266ACDA988D}" type="presParOf" srcId="{74B15547-BF62-4BCA-B936-6FB1E860C70C}" destId="{92F34C07-34E0-4E91-AF94-F2A3602B2F39}" srcOrd="5" destOrd="0" presId="urn:microsoft.com/office/officeart/2005/8/layout/default"/>
    <dgm:cxn modelId="{4507F0A9-98AE-4440-9BE6-7EC65C5D122F}" type="presParOf" srcId="{74B15547-BF62-4BCA-B936-6FB1E860C70C}" destId="{6A4C978E-1925-46F8-BE27-C01E6C21F759}" srcOrd="6" destOrd="0" presId="urn:microsoft.com/office/officeart/2005/8/layout/default"/>
    <dgm:cxn modelId="{10AC2432-FE73-4E0C-B353-387B6F03A97B}" type="presParOf" srcId="{74B15547-BF62-4BCA-B936-6FB1E860C70C}" destId="{F6464987-AC5D-4C74-ACA6-C8F0A3164F69}" srcOrd="7" destOrd="0" presId="urn:microsoft.com/office/officeart/2005/8/layout/default"/>
    <dgm:cxn modelId="{CC538AB8-16A4-4440-AF4D-8D4845C451E1}" type="presParOf" srcId="{74B15547-BF62-4BCA-B936-6FB1E860C70C}" destId="{29D50891-3C91-469A-A12A-F24D3DA3EF4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5F1EA91-19FA-466F-9973-D90BEC6E1CF0}" type="doc">
      <dgm:prSet loTypeId="urn:microsoft.com/office/officeart/2016/7/layout/LinearArrowProcessNumbered" loCatId="process" qsTypeId="urn:microsoft.com/office/officeart/2005/8/quickstyle/simple1" qsCatId="simple" csTypeId="urn:microsoft.com/office/officeart/2005/8/colors/colorful1" csCatId="colorful" phldr="1"/>
      <dgm:spPr/>
      <dgm:t>
        <a:bodyPr/>
        <a:lstStyle/>
        <a:p>
          <a:endParaRPr lang="en-US"/>
        </a:p>
      </dgm:t>
    </dgm:pt>
    <dgm:pt modelId="{C189B4D6-2D78-406C-BE2D-BC09279B1ED8}">
      <dgm:prSet custT="1"/>
      <dgm:spPr/>
      <dgm:t>
        <a:bodyPr/>
        <a:lstStyle/>
        <a:p>
          <a:r>
            <a:rPr lang="it-IT" sz="1400" dirty="0"/>
            <a:t>Questo approccio di rivisitare il welfare locale con un nuovo modello, più complesso, più completo alla luce dell’esperienza realizzata prevede la presenza di 3 attori fondamentali, che hanno diversi ruoli abbastanza definito:</a:t>
          </a:r>
          <a:endParaRPr lang="en-US" sz="1400" dirty="0"/>
        </a:p>
      </dgm:t>
    </dgm:pt>
    <dgm:pt modelId="{A16946FE-DF80-4252-AD68-3BE94866892B}" type="parTrans" cxnId="{2BD865A9-E85B-4526-9BB9-268A3B4BA1BA}">
      <dgm:prSet/>
      <dgm:spPr/>
      <dgm:t>
        <a:bodyPr/>
        <a:lstStyle/>
        <a:p>
          <a:endParaRPr lang="en-US"/>
        </a:p>
      </dgm:t>
    </dgm:pt>
    <dgm:pt modelId="{2B15EEDE-4586-4AED-A8E7-B12156DC6DA4}" type="sibTrans" cxnId="{2BD865A9-E85B-4526-9BB9-268A3B4BA1BA}">
      <dgm:prSet phldrT="1" phldr="0"/>
      <dgm:spPr/>
      <dgm:t>
        <a:bodyPr/>
        <a:lstStyle/>
        <a:p>
          <a:r>
            <a:rPr lang="en-US"/>
            <a:t>1</a:t>
          </a:r>
        </a:p>
      </dgm:t>
    </dgm:pt>
    <dgm:pt modelId="{F3189E3E-19DD-4387-B873-98719009B668}">
      <dgm:prSet custT="1"/>
      <dgm:spPr/>
      <dgm:t>
        <a:bodyPr/>
        <a:lstStyle/>
        <a:p>
          <a:r>
            <a:rPr lang="it-IT" sz="1600" b="1" dirty="0"/>
            <a:t>. Il pubblico </a:t>
          </a:r>
          <a:r>
            <a:rPr lang="it-IT" sz="1600" dirty="0"/>
            <a:t>programma, attraverso i piani di zona gestisce sempre meno servizi in maniera diretta.</a:t>
          </a:r>
          <a:endParaRPr lang="en-US" sz="1600" dirty="0"/>
        </a:p>
      </dgm:t>
    </dgm:pt>
    <dgm:pt modelId="{AB67DFCD-0871-4518-8AD6-D9350F3DBA1B}" type="parTrans" cxnId="{070C37A8-3B9B-44D7-B1CE-19AAAF463DF3}">
      <dgm:prSet/>
      <dgm:spPr/>
      <dgm:t>
        <a:bodyPr/>
        <a:lstStyle/>
        <a:p>
          <a:endParaRPr lang="en-US"/>
        </a:p>
      </dgm:t>
    </dgm:pt>
    <dgm:pt modelId="{FCF5F216-3BAE-48AF-92C3-82FAB11081D2}" type="sibTrans" cxnId="{070C37A8-3B9B-44D7-B1CE-19AAAF463DF3}">
      <dgm:prSet phldrT="2" phldr="0"/>
      <dgm:spPr/>
      <dgm:t>
        <a:bodyPr/>
        <a:lstStyle/>
        <a:p>
          <a:r>
            <a:rPr lang="en-US"/>
            <a:t>2</a:t>
          </a:r>
          <a:endParaRPr lang="en-US" dirty="0"/>
        </a:p>
      </dgm:t>
    </dgm:pt>
    <dgm:pt modelId="{5563A1F7-EA9B-446C-8933-AC1EB6A9E86B}">
      <dgm:prSet custT="1"/>
      <dgm:spPr/>
      <dgm:t>
        <a:bodyPr/>
        <a:lstStyle/>
        <a:p>
          <a:r>
            <a:rPr lang="it-IT" sz="1600" b="1" dirty="0"/>
            <a:t>. Il privato </a:t>
          </a:r>
          <a:r>
            <a:rPr lang="it-IT" sz="1600" dirty="0"/>
            <a:t>sociale in forma cooperativa gestisce per conto del pubblico servizi esternalizzati.</a:t>
          </a:r>
          <a:endParaRPr lang="en-US" sz="1600" dirty="0"/>
        </a:p>
      </dgm:t>
    </dgm:pt>
    <dgm:pt modelId="{E5197BA9-71EC-49CC-9F65-6A13C40FFD18}" type="parTrans" cxnId="{13C1BE65-8C9B-460D-8F6D-8DDF64354202}">
      <dgm:prSet/>
      <dgm:spPr/>
      <dgm:t>
        <a:bodyPr/>
        <a:lstStyle/>
        <a:p>
          <a:endParaRPr lang="en-US"/>
        </a:p>
      </dgm:t>
    </dgm:pt>
    <dgm:pt modelId="{E0205C29-6275-47FD-A996-2EB97AFB8B41}" type="sibTrans" cxnId="{13C1BE65-8C9B-460D-8F6D-8DDF64354202}">
      <dgm:prSet phldrT="3" phldr="0"/>
      <dgm:spPr/>
      <dgm:t>
        <a:bodyPr/>
        <a:lstStyle/>
        <a:p>
          <a:r>
            <a:rPr lang="en-US"/>
            <a:t>3</a:t>
          </a:r>
        </a:p>
      </dgm:t>
    </dgm:pt>
    <dgm:pt modelId="{9A134942-17BF-4F7A-A927-E184A597B1DE}">
      <dgm:prSet custT="1"/>
      <dgm:spPr/>
      <dgm:t>
        <a:bodyPr/>
        <a:lstStyle/>
        <a:p>
          <a:r>
            <a:rPr lang="it-IT" sz="1400" dirty="0"/>
            <a:t>. Il </a:t>
          </a:r>
          <a:r>
            <a:rPr lang="it-IT" sz="1400" b="1" dirty="0"/>
            <a:t>privato sociale </a:t>
          </a:r>
          <a:r>
            <a:rPr lang="it-IT" sz="1400" dirty="0"/>
            <a:t>in forma associativa, partecipa alla realizzazione di servizi (è il caso ad esempio di associazioni come AUSER (associazione per l’auto gestione dei servizi per la solidarietà – Onlus) ANFAS (associazione nazionale famiglie di persone con disabilità intellettiva e/o relazionale).</a:t>
          </a:r>
          <a:endParaRPr lang="en-US" sz="1400" dirty="0"/>
        </a:p>
      </dgm:t>
    </dgm:pt>
    <dgm:pt modelId="{CAE53C98-249F-496B-B83D-E405BBB78C85}" type="parTrans" cxnId="{D79B2AED-600F-476A-8EB5-FC302CF8FE9A}">
      <dgm:prSet/>
      <dgm:spPr/>
      <dgm:t>
        <a:bodyPr/>
        <a:lstStyle/>
        <a:p>
          <a:endParaRPr lang="en-US"/>
        </a:p>
      </dgm:t>
    </dgm:pt>
    <dgm:pt modelId="{EC5E9572-EB96-45CB-955E-0130C0484598}" type="sibTrans" cxnId="{D79B2AED-600F-476A-8EB5-FC302CF8FE9A}">
      <dgm:prSet phldrT="4" phldr="0"/>
      <dgm:spPr/>
      <dgm:t>
        <a:bodyPr/>
        <a:lstStyle/>
        <a:p>
          <a:r>
            <a:rPr lang="en-US"/>
            <a:t>4</a:t>
          </a:r>
        </a:p>
      </dgm:t>
    </dgm:pt>
    <dgm:pt modelId="{DD444818-9926-41A7-9E56-FD5F42BE7A82}">
      <dgm:prSet custT="1"/>
      <dgm:spPr/>
      <dgm:t>
        <a:bodyPr/>
        <a:lstStyle/>
        <a:p>
          <a:r>
            <a:rPr lang="it-IT" sz="1600" b="1" dirty="0"/>
            <a:t>. Soggetti profit</a:t>
          </a:r>
          <a:r>
            <a:rPr lang="it-IT" sz="1600" dirty="0"/>
            <a:t> attuano forme di welfare rivolte ai propri dipendenti, attivano finanziamenti rivolti a Onlus e/o a enti pubblici. </a:t>
          </a:r>
          <a:endParaRPr lang="en-US" sz="1600" dirty="0"/>
        </a:p>
      </dgm:t>
    </dgm:pt>
    <dgm:pt modelId="{1F959088-E994-42DC-A7A3-13C11CCE6F6E}" type="parTrans" cxnId="{BCC0B9AD-DA2A-4521-9B3E-411083958422}">
      <dgm:prSet/>
      <dgm:spPr/>
      <dgm:t>
        <a:bodyPr/>
        <a:lstStyle/>
        <a:p>
          <a:endParaRPr lang="en-US"/>
        </a:p>
      </dgm:t>
    </dgm:pt>
    <dgm:pt modelId="{BD27D071-E68D-42D6-B159-F6CFC2FBA37F}" type="sibTrans" cxnId="{BCC0B9AD-DA2A-4521-9B3E-411083958422}">
      <dgm:prSet phldrT="5" phldr="0"/>
      <dgm:spPr/>
      <dgm:t>
        <a:bodyPr/>
        <a:lstStyle/>
        <a:p>
          <a:r>
            <a:rPr lang="en-US"/>
            <a:t>5</a:t>
          </a:r>
        </a:p>
      </dgm:t>
    </dgm:pt>
    <dgm:pt modelId="{6D56A3EF-3EC2-484D-B7FD-FD7BCF353C71}">
      <dgm:prSet custT="1"/>
      <dgm:spPr/>
      <dgm:t>
        <a:bodyPr/>
        <a:lstStyle/>
        <a:p>
          <a:r>
            <a:rPr lang="it-IT" sz="1400" b="1" dirty="0"/>
            <a:t>. Gli operatori pubblici </a:t>
          </a:r>
          <a:r>
            <a:rPr lang="it-IT" sz="1400" dirty="0"/>
            <a:t>possono uscire dal cliché dell’’operatore inviante’’ che spedisce minorenni presso luoghi di accoglienza diversi dalla famiglia di origine. </a:t>
          </a:r>
          <a:endParaRPr lang="en-US" sz="1400" dirty="0"/>
        </a:p>
      </dgm:t>
    </dgm:pt>
    <dgm:pt modelId="{E45D714D-7033-4D5E-9916-FAA95F60A1A6}" type="parTrans" cxnId="{8FEDB0F3-034D-4480-8432-B4DAB76A3629}">
      <dgm:prSet/>
      <dgm:spPr/>
      <dgm:t>
        <a:bodyPr/>
        <a:lstStyle/>
        <a:p>
          <a:endParaRPr lang="en-US"/>
        </a:p>
      </dgm:t>
    </dgm:pt>
    <dgm:pt modelId="{B841DBB8-4B91-4143-B460-10D3FD96CC93}" type="sibTrans" cxnId="{8FEDB0F3-034D-4480-8432-B4DAB76A3629}">
      <dgm:prSet phldrT="6" phldr="0"/>
      <dgm:spPr/>
      <dgm:t>
        <a:bodyPr/>
        <a:lstStyle/>
        <a:p>
          <a:r>
            <a:rPr lang="en-US"/>
            <a:t>6</a:t>
          </a:r>
        </a:p>
      </dgm:t>
    </dgm:pt>
    <dgm:pt modelId="{B90055F2-700B-486A-9047-013D8ED9B150}" type="pres">
      <dgm:prSet presAssocID="{15F1EA91-19FA-466F-9973-D90BEC6E1CF0}" presName="linearFlow" presStyleCnt="0">
        <dgm:presLayoutVars>
          <dgm:dir/>
          <dgm:animLvl val="lvl"/>
          <dgm:resizeHandles val="exact"/>
        </dgm:presLayoutVars>
      </dgm:prSet>
      <dgm:spPr/>
      <dgm:t>
        <a:bodyPr/>
        <a:lstStyle/>
        <a:p>
          <a:endParaRPr lang="it-IT"/>
        </a:p>
      </dgm:t>
    </dgm:pt>
    <dgm:pt modelId="{3338C2BB-67FE-40EF-BF17-F438661C917C}" type="pres">
      <dgm:prSet presAssocID="{C189B4D6-2D78-406C-BE2D-BC09279B1ED8}" presName="compositeNode" presStyleCnt="0"/>
      <dgm:spPr/>
    </dgm:pt>
    <dgm:pt modelId="{1B803DA9-1521-4A58-9DAE-BB434CD55021}" type="pres">
      <dgm:prSet presAssocID="{C189B4D6-2D78-406C-BE2D-BC09279B1ED8}" presName="parTx" presStyleLbl="node1" presStyleIdx="0" presStyleCnt="0">
        <dgm:presLayoutVars>
          <dgm:chMax val="0"/>
          <dgm:chPref val="0"/>
          <dgm:bulletEnabled val="1"/>
        </dgm:presLayoutVars>
      </dgm:prSet>
      <dgm:spPr/>
    </dgm:pt>
    <dgm:pt modelId="{B51CE5B4-8F1C-41DB-B21D-42184FB017D0}" type="pres">
      <dgm:prSet presAssocID="{C189B4D6-2D78-406C-BE2D-BC09279B1ED8}" presName="parSh" presStyleCnt="0"/>
      <dgm:spPr/>
    </dgm:pt>
    <dgm:pt modelId="{41C5D702-B10C-47C8-B157-45C08BEF27FF}" type="pres">
      <dgm:prSet presAssocID="{C189B4D6-2D78-406C-BE2D-BC09279B1ED8}" presName="lineNode" presStyleLbl="alignAccFollowNode1" presStyleIdx="0" presStyleCnt="18"/>
      <dgm:spPr/>
    </dgm:pt>
    <dgm:pt modelId="{FF1C883C-E3FA-40D2-9F57-AD174BE8CCB2}" type="pres">
      <dgm:prSet presAssocID="{C189B4D6-2D78-406C-BE2D-BC09279B1ED8}" presName="lineArrowNode" presStyleLbl="alignAccFollowNode1" presStyleIdx="1" presStyleCnt="18"/>
      <dgm:spPr/>
    </dgm:pt>
    <dgm:pt modelId="{074583E6-BCDF-47D5-8FC1-CA113A304627}" type="pres">
      <dgm:prSet presAssocID="{2B15EEDE-4586-4AED-A8E7-B12156DC6DA4}" presName="sibTransNodeCircle" presStyleLbl="alignNode1" presStyleIdx="0" presStyleCnt="6">
        <dgm:presLayoutVars>
          <dgm:chMax val="0"/>
          <dgm:bulletEnabled/>
        </dgm:presLayoutVars>
      </dgm:prSet>
      <dgm:spPr/>
      <dgm:t>
        <a:bodyPr/>
        <a:lstStyle/>
        <a:p>
          <a:endParaRPr lang="it-IT"/>
        </a:p>
      </dgm:t>
    </dgm:pt>
    <dgm:pt modelId="{C0E0148F-3DC2-420C-AFDD-47954748F2E4}" type="pres">
      <dgm:prSet presAssocID="{2B15EEDE-4586-4AED-A8E7-B12156DC6DA4}" presName="spacerBetweenCircleAndCallout" presStyleCnt="0">
        <dgm:presLayoutVars/>
      </dgm:prSet>
      <dgm:spPr/>
    </dgm:pt>
    <dgm:pt modelId="{503DA08B-657F-4CDB-96D9-8FE21DA08143}" type="pres">
      <dgm:prSet presAssocID="{C189B4D6-2D78-406C-BE2D-BC09279B1ED8}" presName="nodeText" presStyleLbl="alignAccFollowNode1" presStyleIdx="2" presStyleCnt="18">
        <dgm:presLayoutVars>
          <dgm:bulletEnabled val="1"/>
        </dgm:presLayoutVars>
      </dgm:prSet>
      <dgm:spPr/>
      <dgm:t>
        <a:bodyPr/>
        <a:lstStyle/>
        <a:p>
          <a:endParaRPr lang="it-IT"/>
        </a:p>
      </dgm:t>
    </dgm:pt>
    <dgm:pt modelId="{222238F8-1840-491D-81D1-61E97C6DD3DC}" type="pres">
      <dgm:prSet presAssocID="{2B15EEDE-4586-4AED-A8E7-B12156DC6DA4}" presName="sibTransComposite" presStyleCnt="0"/>
      <dgm:spPr/>
    </dgm:pt>
    <dgm:pt modelId="{B70B379D-396C-4086-9026-518088DB03B8}" type="pres">
      <dgm:prSet presAssocID="{F3189E3E-19DD-4387-B873-98719009B668}" presName="compositeNode" presStyleCnt="0"/>
      <dgm:spPr/>
    </dgm:pt>
    <dgm:pt modelId="{4496169D-FFE4-4F5D-B7FC-6F3610A93FEE}" type="pres">
      <dgm:prSet presAssocID="{F3189E3E-19DD-4387-B873-98719009B668}" presName="parTx" presStyleLbl="node1" presStyleIdx="0" presStyleCnt="0">
        <dgm:presLayoutVars>
          <dgm:chMax val="0"/>
          <dgm:chPref val="0"/>
          <dgm:bulletEnabled val="1"/>
        </dgm:presLayoutVars>
      </dgm:prSet>
      <dgm:spPr/>
    </dgm:pt>
    <dgm:pt modelId="{E01398D8-727F-41DE-8C10-B966544A92E5}" type="pres">
      <dgm:prSet presAssocID="{F3189E3E-19DD-4387-B873-98719009B668}" presName="parSh" presStyleCnt="0"/>
      <dgm:spPr/>
    </dgm:pt>
    <dgm:pt modelId="{56008B8C-B9E2-4A0D-8601-A9DFBC8BCFFF}" type="pres">
      <dgm:prSet presAssocID="{F3189E3E-19DD-4387-B873-98719009B668}" presName="lineNode" presStyleLbl="alignAccFollowNode1" presStyleIdx="3" presStyleCnt="18"/>
      <dgm:spPr/>
    </dgm:pt>
    <dgm:pt modelId="{724E5EF1-D0D2-4095-9C06-341B5F7B72F9}" type="pres">
      <dgm:prSet presAssocID="{F3189E3E-19DD-4387-B873-98719009B668}" presName="lineArrowNode" presStyleLbl="alignAccFollowNode1" presStyleIdx="4" presStyleCnt="18"/>
      <dgm:spPr/>
    </dgm:pt>
    <dgm:pt modelId="{7382CDB7-B702-440B-BF5D-CCD8A7845112}" type="pres">
      <dgm:prSet presAssocID="{FCF5F216-3BAE-48AF-92C3-82FAB11081D2}" presName="sibTransNodeCircle" presStyleLbl="alignNode1" presStyleIdx="1" presStyleCnt="6">
        <dgm:presLayoutVars>
          <dgm:chMax val="0"/>
          <dgm:bulletEnabled/>
        </dgm:presLayoutVars>
      </dgm:prSet>
      <dgm:spPr/>
      <dgm:t>
        <a:bodyPr/>
        <a:lstStyle/>
        <a:p>
          <a:endParaRPr lang="it-IT"/>
        </a:p>
      </dgm:t>
    </dgm:pt>
    <dgm:pt modelId="{8D98A2F5-2D86-4097-B639-07AB4881C107}" type="pres">
      <dgm:prSet presAssocID="{FCF5F216-3BAE-48AF-92C3-82FAB11081D2}" presName="spacerBetweenCircleAndCallout" presStyleCnt="0">
        <dgm:presLayoutVars/>
      </dgm:prSet>
      <dgm:spPr/>
    </dgm:pt>
    <dgm:pt modelId="{1F013E3F-304D-439C-9811-060551971F38}" type="pres">
      <dgm:prSet presAssocID="{F3189E3E-19DD-4387-B873-98719009B668}" presName="nodeText" presStyleLbl="alignAccFollowNode1" presStyleIdx="5" presStyleCnt="18">
        <dgm:presLayoutVars>
          <dgm:bulletEnabled val="1"/>
        </dgm:presLayoutVars>
      </dgm:prSet>
      <dgm:spPr/>
      <dgm:t>
        <a:bodyPr/>
        <a:lstStyle/>
        <a:p>
          <a:endParaRPr lang="it-IT"/>
        </a:p>
      </dgm:t>
    </dgm:pt>
    <dgm:pt modelId="{90D31531-0D59-479B-AE51-2805F7BBD348}" type="pres">
      <dgm:prSet presAssocID="{FCF5F216-3BAE-48AF-92C3-82FAB11081D2}" presName="sibTransComposite" presStyleCnt="0"/>
      <dgm:spPr/>
    </dgm:pt>
    <dgm:pt modelId="{ED8EE98D-C91C-4A79-8684-064651E62731}" type="pres">
      <dgm:prSet presAssocID="{5563A1F7-EA9B-446C-8933-AC1EB6A9E86B}" presName="compositeNode" presStyleCnt="0"/>
      <dgm:spPr/>
    </dgm:pt>
    <dgm:pt modelId="{16DB501D-C54E-4EAC-B660-0866ADF700DD}" type="pres">
      <dgm:prSet presAssocID="{5563A1F7-EA9B-446C-8933-AC1EB6A9E86B}" presName="parTx" presStyleLbl="node1" presStyleIdx="0" presStyleCnt="0">
        <dgm:presLayoutVars>
          <dgm:chMax val="0"/>
          <dgm:chPref val="0"/>
          <dgm:bulletEnabled val="1"/>
        </dgm:presLayoutVars>
      </dgm:prSet>
      <dgm:spPr/>
    </dgm:pt>
    <dgm:pt modelId="{E86A4293-5AD4-4C4D-BB70-4DAD33C18EA8}" type="pres">
      <dgm:prSet presAssocID="{5563A1F7-EA9B-446C-8933-AC1EB6A9E86B}" presName="parSh" presStyleCnt="0"/>
      <dgm:spPr/>
    </dgm:pt>
    <dgm:pt modelId="{435F375B-AFDC-42C6-9A59-20EC3CFB8D86}" type="pres">
      <dgm:prSet presAssocID="{5563A1F7-EA9B-446C-8933-AC1EB6A9E86B}" presName="lineNode" presStyleLbl="alignAccFollowNode1" presStyleIdx="6" presStyleCnt="18"/>
      <dgm:spPr/>
    </dgm:pt>
    <dgm:pt modelId="{18D24EC1-1A7F-4ED3-AEF5-125916054303}" type="pres">
      <dgm:prSet presAssocID="{5563A1F7-EA9B-446C-8933-AC1EB6A9E86B}" presName="lineArrowNode" presStyleLbl="alignAccFollowNode1" presStyleIdx="7" presStyleCnt="18"/>
      <dgm:spPr/>
    </dgm:pt>
    <dgm:pt modelId="{EFB2555F-79B7-4413-A8FE-DEBB2540E304}" type="pres">
      <dgm:prSet presAssocID="{E0205C29-6275-47FD-A996-2EB97AFB8B41}" presName="sibTransNodeCircle" presStyleLbl="alignNode1" presStyleIdx="2" presStyleCnt="6">
        <dgm:presLayoutVars>
          <dgm:chMax val="0"/>
          <dgm:bulletEnabled/>
        </dgm:presLayoutVars>
      </dgm:prSet>
      <dgm:spPr/>
      <dgm:t>
        <a:bodyPr/>
        <a:lstStyle/>
        <a:p>
          <a:endParaRPr lang="it-IT"/>
        </a:p>
      </dgm:t>
    </dgm:pt>
    <dgm:pt modelId="{0563F91E-2FB9-4A58-ABB1-CE9198E19C60}" type="pres">
      <dgm:prSet presAssocID="{E0205C29-6275-47FD-A996-2EB97AFB8B41}" presName="spacerBetweenCircleAndCallout" presStyleCnt="0">
        <dgm:presLayoutVars/>
      </dgm:prSet>
      <dgm:spPr/>
    </dgm:pt>
    <dgm:pt modelId="{34448991-FFA4-4760-A42C-F3017C5DF7BF}" type="pres">
      <dgm:prSet presAssocID="{5563A1F7-EA9B-446C-8933-AC1EB6A9E86B}" presName="nodeText" presStyleLbl="alignAccFollowNode1" presStyleIdx="8" presStyleCnt="18">
        <dgm:presLayoutVars>
          <dgm:bulletEnabled val="1"/>
        </dgm:presLayoutVars>
      </dgm:prSet>
      <dgm:spPr/>
      <dgm:t>
        <a:bodyPr/>
        <a:lstStyle/>
        <a:p>
          <a:endParaRPr lang="it-IT"/>
        </a:p>
      </dgm:t>
    </dgm:pt>
    <dgm:pt modelId="{B6B0D294-CFA7-48C2-AF47-0C2C9C8ABEB2}" type="pres">
      <dgm:prSet presAssocID="{E0205C29-6275-47FD-A996-2EB97AFB8B41}" presName="sibTransComposite" presStyleCnt="0"/>
      <dgm:spPr/>
    </dgm:pt>
    <dgm:pt modelId="{A1CF187F-A42D-48E9-93E9-E42CB6F743D9}" type="pres">
      <dgm:prSet presAssocID="{9A134942-17BF-4F7A-A927-E184A597B1DE}" presName="compositeNode" presStyleCnt="0"/>
      <dgm:spPr/>
    </dgm:pt>
    <dgm:pt modelId="{53902F1B-AF23-4CCF-BCFE-340B14832A55}" type="pres">
      <dgm:prSet presAssocID="{9A134942-17BF-4F7A-A927-E184A597B1DE}" presName="parTx" presStyleLbl="node1" presStyleIdx="0" presStyleCnt="0">
        <dgm:presLayoutVars>
          <dgm:chMax val="0"/>
          <dgm:chPref val="0"/>
          <dgm:bulletEnabled val="1"/>
        </dgm:presLayoutVars>
      </dgm:prSet>
      <dgm:spPr/>
    </dgm:pt>
    <dgm:pt modelId="{809C34B2-6170-4953-AF1E-7420389C1634}" type="pres">
      <dgm:prSet presAssocID="{9A134942-17BF-4F7A-A927-E184A597B1DE}" presName="parSh" presStyleCnt="0"/>
      <dgm:spPr/>
    </dgm:pt>
    <dgm:pt modelId="{7F4B1958-105C-45DB-8651-810CFAAB3901}" type="pres">
      <dgm:prSet presAssocID="{9A134942-17BF-4F7A-A927-E184A597B1DE}" presName="lineNode" presStyleLbl="alignAccFollowNode1" presStyleIdx="9" presStyleCnt="18"/>
      <dgm:spPr/>
    </dgm:pt>
    <dgm:pt modelId="{962E015E-D4F3-422D-9012-3DFAD19E64CA}" type="pres">
      <dgm:prSet presAssocID="{9A134942-17BF-4F7A-A927-E184A597B1DE}" presName="lineArrowNode" presStyleLbl="alignAccFollowNode1" presStyleIdx="10" presStyleCnt="18"/>
      <dgm:spPr/>
    </dgm:pt>
    <dgm:pt modelId="{79A6BDC7-FFA5-478F-B39B-8EB0C9142D6E}" type="pres">
      <dgm:prSet presAssocID="{EC5E9572-EB96-45CB-955E-0130C0484598}" presName="sibTransNodeCircle" presStyleLbl="alignNode1" presStyleIdx="3" presStyleCnt="6">
        <dgm:presLayoutVars>
          <dgm:chMax val="0"/>
          <dgm:bulletEnabled/>
        </dgm:presLayoutVars>
      </dgm:prSet>
      <dgm:spPr/>
      <dgm:t>
        <a:bodyPr/>
        <a:lstStyle/>
        <a:p>
          <a:endParaRPr lang="it-IT"/>
        </a:p>
      </dgm:t>
    </dgm:pt>
    <dgm:pt modelId="{CC67E771-CE65-42D3-A4F3-1DF268B59020}" type="pres">
      <dgm:prSet presAssocID="{EC5E9572-EB96-45CB-955E-0130C0484598}" presName="spacerBetweenCircleAndCallout" presStyleCnt="0">
        <dgm:presLayoutVars/>
      </dgm:prSet>
      <dgm:spPr/>
    </dgm:pt>
    <dgm:pt modelId="{0D665DFC-ECFE-4230-9686-E7609226A552}" type="pres">
      <dgm:prSet presAssocID="{9A134942-17BF-4F7A-A927-E184A597B1DE}" presName="nodeText" presStyleLbl="alignAccFollowNode1" presStyleIdx="11" presStyleCnt="18" custScaleY="111323">
        <dgm:presLayoutVars>
          <dgm:bulletEnabled val="1"/>
        </dgm:presLayoutVars>
      </dgm:prSet>
      <dgm:spPr/>
      <dgm:t>
        <a:bodyPr/>
        <a:lstStyle/>
        <a:p>
          <a:endParaRPr lang="it-IT"/>
        </a:p>
      </dgm:t>
    </dgm:pt>
    <dgm:pt modelId="{759AE679-0C46-4B88-9EBA-8C357BFB6822}" type="pres">
      <dgm:prSet presAssocID="{EC5E9572-EB96-45CB-955E-0130C0484598}" presName="sibTransComposite" presStyleCnt="0"/>
      <dgm:spPr/>
    </dgm:pt>
    <dgm:pt modelId="{6BC12CFB-7909-440D-A5B6-91B411A1A7D1}" type="pres">
      <dgm:prSet presAssocID="{DD444818-9926-41A7-9E56-FD5F42BE7A82}" presName="compositeNode" presStyleCnt="0"/>
      <dgm:spPr/>
    </dgm:pt>
    <dgm:pt modelId="{53023094-27EA-46F6-881C-AED98E588B3E}" type="pres">
      <dgm:prSet presAssocID="{DD444818-9926-41A7-9E56-FD5F42BE7A82}" presName="parTx" presStyleLbl="node1" presStyleIdx="0" presStyleCnt="0">
        <dgm:presLayoutVars>
          <dgm:chMax val="0"/>
          <dgm:chPref val="0"/>
          <dgm:bulletEnabled val="1"/>
        </dgm:presLayoutVars>
      </dgm:prSet>
      <dgm:spPr/>
    </dgm:pt>
    <dgm:pt modelId="{6D7420BE-221B-4D3C-8D8A-CFEAA8ABD63E}" type="pres">
      <dgm:prSet presAssocID="{DD444818-9926-41A7-9E56-FD5F42BE7A82}" presName="parSh" presStyleCnt="0"/>
      <dgm:spPr/>
    </dgm:pt>
    <dgm:pt modelId="{4A0C7905-7EEA-4F37-80C0-117838A143B7}" type="pres">
      <dgm:prSet presAssocID="{DD444818-9926-41A7-9E56-FD5F42BE7A82}" presName="lineNode" presStyleLbl="alignAccFollowNode1" presStyleIdx="12" presStyleCnt="18"/>
      <dgm:spPr/>
    </dgm:pt>
    <dgm:pt modelId="{33458CF5-9A6A-40F3-AAD2-6B04F4027239}" type="pres">
      <dgm:prSet presAssocID="{DD444818-9926-41A7-9E56-FD5F42BE7A82}" presName="lineArrowNode" presStyleLbl="alignAccFollowNode1" presStyleIdx="13" presStyleCnt="18"/>
      <dgm:spPr/>
    </dgm:pt>
    <dgm:pt modelId="{5C8F8FB5-0470-4933-90A4-BB77586CB979}" type="pres">
      <dgm:prSet presAssocID="{BD27D071-E68D-42D6-B159-F6CFC2FBA37F}" presName="sibTransNodeCircle" presStyleLbl="alignNode1" presStyleIdx="4" presStyleCnt="6">
        <dgm:presLayoutVars>
          <dgm:chMax val="0"/>
          <dgm:bulletEnabled/>
        </dgm:presLayoutVars>
      </dgm:prSet>
      <dgm:spPr/>
      <dgm:t>
        <a:bodyPr/>
        <a:lstStyle/>
        <a:p>
          <a:endParaRPr lang="it-IT"/>
        </a:p>
      </dgm:t>
    </dgm:pt>
    <dgm:pt modelId="{59703367-314D-48C7-947F-1FD346528142}" type="pres">
      <dgm:prSet presAssocID="{BD27D071-E68D-42D6-B159-F6CFC2FBA37F}" presName="spacerBetweenCircleAndCallout" presStyleCnt="0">
        <dgm:presLayoutVars/>
      </dgm:prSet>
      <dgm:spPr/>
    </dgm:pt>
    <dgm:pt modelId="{22BE2035-29BA-4D00-B6E4-BADEB07BB702}" type="pres">
      <dgm:prSet presAssocID="{DD444818-9926-41A7-9E56-FD5F42BE7A82}" presName="nodeText" presStyleLbl="alignAccFollowNode1" presStyleIdx="14" presStyleCnt="18" custLinFactNeighborX="1815" custLinFactNeighborY="-1218">
        <dgm:presLayoutVars>
          <dgm:bulletEnabled val="1"/>
        </dgm:presLayoutVars>
      </dgm:prSet>
      <dgm:spPr/>
      <dgm:t>
        <a:bodyPr/>
        <a:lstStyle/>
        <a:p>
          <a:endParaRPr lang="it-IT"/>
        </a:p>
      </dgm:t>
    </dgm:pt>
    <dgm:pt modelId="{03AA2783-4AEE-4B86-B489-EDA18E7555D8}" type="pres">
      <dgm:prSet presAssocID="{BD27D071-E68D-42D6-B159-F6CFC2FBA37F}" presName="sibTransComposite" presStyleCnt="0"/>
      <dgm:spPr/>
    </dgm:pt>
    <dgm:pt modelId="{08D4EEDF-C778-474A-B078-FAF306502061}" type="pres">
      <dgm:prSet presAssocID="{6D56A3EF-3EC2-484D-B7FD-FD7BCF353C71}" presName="compositeNode" presStyleCnt="0"/>
      <dgm:spPr/>
    </dgm:pt>
    <dgm:pt modelId="{274282C5-F17D-4332-A139-D75577CE347F}" type="pres">
      <dgm:prSet presAssocID="{6D56A3EF-3EC2-484D-B7FD-FD7BCF353C71}" presName="parTx" presStyleLbl="node1" presStyleIdx="0" presStyleCnt="0">
        <dgm:presLayoutVars>
          <dgm:chMax val="0"/>
          <dgm:chPref val="0"/>
          <dgm:bulletEnabled val="1"/>
        </dgm:presLayoutVars>
      </dgm:prSet>
      <dgm:spPr/>
    </dgm:pt>
    <dgm:pt modelId="{91F963DF-C9B8-42FA-B7E2-247A947BBA53}" type="pres">
      <dgm:prSet presAssocID="{6D56A3EF-3EC2-484D-B7FD-FD7BCF353C71}" presName="parSh" presStyleCnt="0"/>
      <dgm:spPr/>
    </dgm:pt>
    <dgm:pt modelId="{68373E26-8343-4A94-8F6E-2EF4385B0277}" type="pres">
      <dgm:prSet presAssocID="{6D56A3EF-3EC2-484D-B7FD-FD7BCF353C71}" presName="lineNode" presStyleLbl="alignAccFollowNode1" presStyleIdx="15" presStyleCnt="18"/>
      <dgm:spPr/>
    </dgm:pt>
    <dgm:pt modelId="{601488EF-10B3-407D-BE33-9B6DC8B72205}" type="pres">
      <dgm:prSet presAssocID="{6D56A3EF-3EC2-484D-B7FD-FD7BCF353C71}" presName="lineArrowNode" presStyleLbl="alignAccFollowNode1" presStyleIdx="16" presStyleCnt="18"/>
      <dgm:spPr/>
    </dgm:pt>
    <dgm:pt modelId="{017D5E35-6FC5-4B89-B3DF-AC4E89956155}" type="pres">
      <dgm:prSet presAssocID="{B841DBB8-4B91-4143-B460-10D3FD96CC93}" presName="sibTransNodeCircle" presStyleLbl="alignNode1" presStyleIdx="5" presStyleCnt="6">
        <dgm:presLayoutVars>
          <dgm:chMax val="0"/>
          <dgm:bulletEnabled/>
        </dgm:presLayoutVars>
      </dgm:prSet>
      <dgm:spPr/>
      <dgm:t>
        <a:bodyPr/>
        <a:lstStyle/>
        <a:p>
          <a:endParaRPr lang="it-IT"/>
        </a:p>
      </dgm:t>
    </dgm:pt>
    <dgm:pt modelId="{C8C09C8A-10E6-40E4-A019-6F4317E65717}" type="pres">
      <dgm:prSet presAssocID="{B841DBB8-4B91-4143-B460-10D3FD96CC93}" presName="spacerBetweenCircleAndCallout" presStyleCnt="0">
        <dgm:presLayoutVars/>
      </dgm:prSet>
      <dgm:spPr/>
    </dgm:pt>
    <dgm:pt modelId="{8553D090-E277-4AA6-B84B-4F2997544F11}" type="pres">
      <dgm:prSet presAssocID="{6D56A3EF-3EC2-484D-B7FD-FD7BCF353C71}" presName="nodeText" presStyleLbl="alignAccFollowNode1" presStyleIdx="17" presStyleCnt="18" custLinFactNeighborX="9460" custLinFactNeighborY="406">
        <dgm:presLayoutVars>
          <dgm:bulletEnabled val="1"/>
        </dgm:presLayoutVars>
      </dgm:prSet>
      <dgm:spPr/>
      <dgm:t>
        <a:bodyPr/>
        <a:lstStyle/>
        <a:p>
          <a:endParaRPr lang="it-IT"/>
        </a:p>
      </dgm:t>
    </dgm:pt>
  </dgm:ptLst>
  <dgm:cxnLst>
    <dgm:cxn modelId="{2BD865A9-E85B-4526-9BB9-268A3B4BA1BA}" srcId="{15F1EA91-19FA-466F-9973-D90BEC6E1CF0}" destId="{C189B4D6-2D78-406C-BE2D-BC09279B1ED8}" srcOrd="0" destOrd="0" parTransId="{A16946FE-DF80-4252-AD68-3BE94866892B}" sibTransId="{2B15EEDE-4586-4AED-A8E7-B12156DC6DA4}"/>
    <dgm:cxn modelId="{AC208384-3616-48E9-8BD8-58C8D12207BE}" type="presOf" srcId="{C189B4D6-2D78-406C-BE2D-BC09279B1ED8}" destId="{503DA08B-657F-4CDB-96D9-8FE21DA08143}" srcOrd="0" destOrd="0" presId="urn:microsoft.com/office/officeart/2016/7/layout/LinearArrowProcessNumbered"/>
    <dgm:cxn modelId="{BCC0B9AD-DA2A-4521-9B3E-411083958422}" srcId="{15F1EA91-19FA-466F-9973-D90BEC6E1CF0}" destId="{DD444818-9926-41A7-9E56-FD5F42BE7A82}" srcOrd="4" destOrd="0" parTransId="{1F959088-E994-42DC-A7A3-13C11CCE6F6E}" sibTransId="{BD27D071-E68D-42D6-B159-F6CFC2FBA37F}"/>
    <dgm:cxn modelId="{070C37A8-3B9B-44D7-B1CE-19AAAF463DF3}" srcId="{15F1EA91-19FA-466F-9973-D90BEC6E1CF0}" destId="{F3189E3E-19DD-4387-B873-98719009B668}" srcOrd="1" destOrd="0" parTransId="{AB67DFCD-0871-4518-8AD6-D9350F3DBA1B}" sibTransId="{FCF5F216-3BAE-48AF-92C3-82FAB11081D2}"/>
    <dgm:cxn modelId="{81789256-DA52-410E-9A7C-78F454D2262E}" type="presOf" srcId="{F3189E3E-19DD-4387-B873-98719009B668}" destId="{1F013E3F-304D-439C-9811-060551971F38}" srcOrd="0" destOrd="0" presId="urn:microsoft.com/office/officeart/2016/7/layout/LinearArrowProcessNumbered"/>
    <dgm:cxn modelId="{13C1BE65-8C9B-460D-8F6D-8DDF64354202}" srcId="{15F1EA91-19FA-466F-9973-D90BEC6E1CF0}" destId="{5563A1F7-EA9B-446C-8933-AC1EB6A9E86B}" srcOrd="2" destOrd="0" parTransId="{E5197BA9-71EC-49CC-9F65-6A13C40FFD18}" sibTransId="{E0205C29-6275-47FD-A996-2EB97AFB8B41}"/>
    <dgm:cxn modelId="{A62610C9-47D0-495C-ABF0-94B3B6C58436}" type="presOf" srcId="{9A134942-17BF-4F7A-A927-E184A597B1DE}" destId="{0D665DFC-ECFE-4230-9686-E7609226A552}" srcOrd="0" destOrd="0" presId="urn:microsoft.com/office/officeart/2016/7/layout/LinearArrowProcessNumbered"/>
    <dgm:cxn modelId="{D79B2AED-600F-476A-8EB5-FC302CF8FE9A}" srcId="{15F1EA91-19FA-466F-9973-D90BEC6E1CF0}" destId="{9A134942-17BF-4F7A-A927-E184A597B1DE}" srcOrd="3" destOrd="0" parTransId="{CAE53C98-249F-496B-B83D-E405BBB78C85}" sibTransId="{EC5E9572-EB96-45CB-955E-0130C0484598}"/>
    <dgm:cxn modelId="{8FEDB0F3-034D-4480-8432-B4DAB76A3629}" srcId="{15F1EA91-19FA-466F-9973-D90BEC6E1CF0}" destId="{6D56A3EF-3EC2-484D-B7FD-FD7BCF353C71}" srcOrd="5" destOrd="0" parTransId="{E45D714D-7033-4D5E-9916-FAA95F60A1A6}" sibTransId="{B841DBB8-4B91-4143-B460-10D3FD96CC93}"/>
    <dgm:cxn modelId="{A1ACFE91-9CF3-4306-BCD7-4187ECC91506}" type="presOf" srcId="{5563A1F7-EA9B-446C-8933-AC1EB6A9E86B}" destId="{34448991-FFA4-4760-A42C-F3017C5DF7BF}" srcOrd="0" destOrd="0" presId="urn:microsoft.com/office/officeart/2016/7/layout/LinearArrowProcessNumbered"/>
    <dgm:cxn modelId="{01845DCD-5A5D-48B4-994D-C2DA0F114B91}" type="presOf" srcId="{DD444818-9926-41A7-9E56-FD5F42BE7A82}" destId="{22BE2035-29BA-4D00-B6E4-BADEB07BB702}" srcOrd="0" destOrd="0" presId="urn:microsoft.com/office/officeart/2016/7/layout/LinearArrowProcessNumbered"/>
    <dgm:cxn modelId="{406080F4-610B-4F7A-AF1E-3FDC08D1B70C}" type="presOf" srcId="{E0205C29-6275-47FD-A996-2EB97AFB8B41}" destId="{EFB2555F-79B7-4413-A8FE-DEBB2540E304}" srcOrd="0" destOrd="0" presId="urn:microsoft.com/office/officeart/2016/7/layout/LinearArrowProcessNumbered"/>
    <dgm:cxn modelId="{F34B262E-38D6-470C-A108-EE6BD604BFE7}" type="presOf" srcId="{BD27D071-E68D-42D6-B159-F6CFC2FBA37F}" destId="{5C8F8FB5-0470-4933-90A4-BB77586CB979}" srcOrd="0" destOrd="0" presId="urn:microsoft.com/office/officeart/2016/7/layout/LinearArrowProcessNumbered"/>
    <dgm:cxn modelId="{69AB16AC-3884-41AB-80A0-146AE546EA7B}" type="presOf" srcId="{B841DBB8-4B91-4143-B460-10D3FD96CC93}" destId="{017D5E35-6FC5-4B89-B3DF-AC4E89956155}" srcOrd="0" destOrd="0" presId="urn:microsoft.com/office/officeart/2016/7/layout/LinearArrowProcessNumbered"/>
    <dgm:cxn modelId="{77F29DEA-494B-4138-B500-F0C54910C01C}" type="presOf" srcId="{FCF5F216-3BAE-48AF-92C3-82FAB11081D2}" destId="{7382CDB7-B702-440B-BF5D-CCD8A7845112}" srcOrd="0" destOrd="0" presId="urn:microsoft.com/office/officeart/2016/7/layout/LinearArrowProcessNumbered"/>
    <dgm:cxn modelId="{06928E4D-56F5-4F75-9331-1C8955FE7524}" type="presOf" srcId="{2B15EEDE-4586-4AED-A8E7-B12156DC6DA4}" destId="{074583E6-BCDF-47D5-8FC1-CA113A304627}" srcOrd="0" destOrd="0" presId="urn:microsoft.com/office/officeart/2016/7/layout/LinearArrowProcessNumbered"/>
    <dgm:cxn modelId="{7A406878-CE24-4CA9-8155-04441D4DF1FB}" type="presOf" srcId="{15F1EA91-19FA-466F-9973-D90BEC6E1CF0}" destId="{B90055F2-700B-486A-9047-013D8ED9B150}" srcOrd="0" destOrd="0" presId="urn:microsoft.com/office/officeart/2016/7/layout/LinearArrowProcessNumbered"/>
    <dgm:cxn modelId="{7654FA59-EB8F-4BBF-BAC8-48225BE5DB15}" type="presOf" srcId="{6D56A3EF-3EC2-484D-B7FD-FD7BCF353C71}" destId="{8553D090-E277-4AA6-B84B-4F2997544F11}" srcOrd="0" destOrd="0" presId="urn:microsoft.com/office/officeart/2016/7/layout/LinearArrowProcessNumbered"/>
    <dgm:cxn modelId="{CF5397B4-B9B9-44CF-BA72-F4332772FB7A}" type="presOf" srcId="{EC5E9572-EB96-45CB-955E-0130C0484598}" destId="{79A6BDC7-FFA5-478F-B39B-8EB0C9142D6E}" srcOrd="0" destOrd="0" presId="urn:microsoft.com/office/officeart/2016/7/layout/LinearArrowProcessNumbered"/>
    <dgm:cxn modelId="{71AC2330-71C6-4CA6-BD5A-54814742102A}" type="presParOf" srcId="{B90055F2-700B-486A-9047-013D8ED9B150}" destId="{3338C2BB-67FE-40EF-BF17-F438661C917C}" srcOrd="0" destOrd="0" presId="urn:microsoft.com/office/officeart/2016/7/layout/LinearArrowProcessNumbered"/>
    <dgm:cxn modelId="{E75FE0CE-4446-431F-8AE4-835231B5B420}" type="presParOf" srcId="{3338C2BB-67FE-40EF-BF17-F438661C917C}" destId="{1B803DA9-1521-4A58-9DAE-BB434CD55021}" srcOrd="0" destOrd="0" presId="urn:microsoft.com/office/officeart/2016/7/layout/LinearArrowProcessNumbered"/>
    <dgm:cxn modelId="{2BCD7F01-8F60-4820-943D-E84EA6F71DF9}" type="presParOf" srcId="{3338C2BB-67FE-40EF-BF17-F438661C917C}" destId="{B51CE5B4-8F1C-41DB-B21D-42184FB017D0}" srcOrd="1" destOrd="0" presId="urn:microsoft.com/office/officeart/2016/7/layout/LinearArrowProcessNumbered"/>
    <dgm:cxn modelId="{6BD37542-F5B6-4645-8569-02BDCA1CCA68}" type="presParOf" srcId="{B51CE5B4-8F1C-41DB-B21D-42184FB017D0}" destId="{41C5D702-B10C-47C8-B157-45C08BEF27FF}" srcOrd="0" destOrd="0" presId="urn:microsoft.com/office/officeart/2016/7/layout/LinearArrowProcessNumbered"/>
    <dgm:cxn modelId="{A21EF104-14D8-4658-AEA2-9A2677F6EF48}" type="presParOf" srcId="{B51CE5B4-8F1C-41DB-B21D-42184FB017D0}" destId="{FF1C883C-E3FA-40D2-9F57-AD174BE8CCB2}" srcOrd="1" destOrd="0" presId="urn:microsoft.com/office/officeart/2016/7/layout/LinearArrowProcessNumbered"/>
    <dgm:cxn modelId="{67E121CC-F672-412D-B2C5-0D5002ED1D41}" type="presParOf" srcId="{B51CE5B4-8F1C-41DB-B21D-42184FB017D0}" destId="{074583E6-BCDF-47D5-8FC1-CA113A304627}" srcOrd="2" destOrd="0" presId="urn:microsoft.com/office/officeart/2016/7/layout/LinearArrowProcessNumbered"/>
    <dgm:cxn modelId="{D435D42F-F541-4B0C-92F8-75A9404EE377}" type="presParOf" srcId="{B51CE5B4-8F1C-41DB-B21D-42184FB017D0}" destId="{C0E0148F-3DC2-420C-AFDD-47954748F2E4}" srcOrd="3" destOrd="0" presId="urn:microsoft.com/office/officeart/2016/7/layout/LinearArrowProcessNumbered"/>
    <dgm:cxn modelId="{5B47E72B-F320-4F2C-8AA8-2ABED9161838}" type="presParOf" srcId="{3338C2BB-67FE-40EF-BF17-F438661C917C}" destId="{503DA08B-657F-4CDB-96D9-8FE21DA08143}" srcOrd="2" destOrd="0" presId="urn:microsoft.com/office/officeart/2016/7/layout/LinearArrowProcessNumbered"/>
    <dgm:cxn modelId="{76DA5F2C-FD02-4D44-9FBD-83C47E650560}" type="presParOf" srcId="{B90055F2-700B-486A-9047-013D8ED9B150}" destId="{222238F8-1840-491D-81D1-61E97C6DD3DC}" srcOrd="1" destOrd="0" presId="urn:microsoft.com/office/officeart/2016/7/layout/LinearArrowProcessNumbered"/>
    <dgm:cxn modelId="{89DE05B1-8498-43AD-B154-5EBDC25054B8}" type="presParOf" srcId="{B90055F2-700B-486A-9047-013D8ED9B150}" destId="{B70B379D-396C-4086-9026-518088DB03B8}" srcOrd="2" destOrd="0" presId="urn:microsoft.com/office/officeart/2016/7/layout/LinearArrowProcessNumbered"/>
    <dgm:cxn modelId="{395BFDD8-BA72-4187-AF31-A3FD0BA099A8}" type="presParOf" srcId="{B70B379D-396C-4086-9026-518088DB03B8}" destId="{4496169D-FFE4-4F5D-B7FC-6F3610A93FEE}" srcOrd="0" destOrd="0" presId="urn:microsoft.com/office/officeart/2016/7/layout/LinearArrowProcessNumbered"/>
    <dgm:cxn modelId="{8C4F35AD-E0A3-4F79-99F0-A3A702ACB6F5}" type="presParOf" srcId="{B70B379D-396C-4086-9026-518088DB03B8}" destId="{E01398D8-727F-41DE-8C10-B966544A92E5}" srcOrd="1" destOrd="0" presId="urn:microsoft.com/office/officeart/2016/7/layout/LinearArrowProcessNumbered"/>
    <dgm:cxn modelId="{19476810-D498-4BCD-B99A-1AFB92155C06}" type="presParOf" srcId="{E01398D8-727F-41DE-8C10-B966544A92E5}" destId="{56008B8C-B9E2-4A0D-8601-A9DFBC8BCFFF}" srcOrd="0" destOrd="0" presId="urn:microsoft.com/office/officeart/2016/7/layout/LinearArrowProcessNumbered"/>
    <dgm:cxn modelId="{D6F3FEAD-1EF6-40BE-8D19-DD42D22F6C68}" type="presParOf" srcId="{E01398D8-727F-41DE-8C10-B966544A92E5}" destId="{724E5EF1-D0D2-4095-9C06-341B5F7B72F9}" srcOrd="1" destOrd="0" presId="urn:microsoft.com/office/officeart/2016/7/layout/LinearArrowProcessNumbered"/>
    <dgm:cxn modelId="{AC161F6E-87A7-4047-9164-5B436C43ADC7}" type="presParOf" srcId="{E01398D8-727F-41DE-8C10-B966544A92E5}" destId="{7382CDB7-B702-440B-BF5D-CCD8A7845112}" srcOrd="2" destOrd="0" presId="urn:microsoft.com/office/officeart/2016/7/layout/LinearArrowProcessNumbered"/>
    <dgm:cxn modelId="{ACB092DE-9B1F-49F1-A2E9-F7F70B59912A}" type="presParOf" srcId="{E01398D8-727F-41DE-8C10-B966544A92E5}" destId="{8D98A2F5-2D86-4097-B639-07AB4881C107}" srcOrd="3" destOrd="0" presId="urn:microsoft.com/office/officeart/2016/7/layout/LinearArrowProcessNumbered"/>
    <dgm:cxn modelId="{61D274CF-19FF-4268-8AC3-BC7091FD579B}" type="presParOf" srcId="{B70B379D-396C-4086-9026-518088DB03B8}" destId="{1F013E3F-304D-439C-9811-060551971F38}" srcOrd="2" destOrd="0" presId="urn:microsoft.com/office/officeart/2016/7/layout/LinearArrowProcessNumbered"/>
    <dgm:cxn modelId="{AD8CB846-0F6A-46C3-BA7A-C92106CFD7A1}" type="presParOf" srcId="{B90055F2-700B-486A-9047-013D8ED9B150}" destId="{90D31531-0D59-479B-AE51-2805F7BBD348}" srcOrd="3" destOrd="0" presId="urn:microsoft.com/office/officeart/2016/7/layout/LinearArrowProcessNumbered"/>
    <dgm:cxn modelId="{E7DD65B9-84A9-4DA7-9542-32AEB58F28FA}" type="presParOf" srcId="{B90055F2-700B-486A-9047-013D8ED9B150}" destId="{ED8EE98D-C91C-4A79-8684-064651E62731}" srcOrd="4" destOrd="0" presId="urn:microsoft.com/office/officeart/2016/7/layout/LinearArrowProcessNumbered"/>
    <dgm:cxn modelId="{4DB2623C-9952-46CC-A6A2-AE0E085F2891}" type="presParOf" srcId="{ED8EE98D-C91C-4A79-8684-064651E62731}" destId="{16DB501D-C54E-4EAC-B660-0866ADF700DD}" srcOrd="0" destOrd="0" presId="urn:microsoft.com/office/officeart/2016/7/layout/LinearArrowProcessNumbered"/>
    <dgm:cxn modelId="{68EC95FD-61F9-46B3-9D48-4F8EB81D737A}" type="presParOf" srcId="{ED8EE98D-C91C-4A79-8684-064651E62731}" destId="{E86A4293-5AD4-4C4D-BB70-4DAD33C18EA8}" srcOrd="1" destOrd="0" presId="urn:microsoft.com/office/officeart/2016/7/layout/LinearArrowProcessNumbered"/>
    <dgm:cxn modelId="{EA14FFF8-3539-494C-8B40-B0F24A594C9E}" type="presParOf" srcId="{E86A4293-5AD4-4C4D-BB70-4DAD33C18EA8}" destId="{435F375B-AFDC-42C6-9A59-20EC3CFB8D86}" srcOrd="0" destOrd="0" presId="urn:microsoft.com/office/officeart/2016/7/layout/LinearArrowProcessNumbered"/>
    <dgm:cxn modelId="{9DB7F3D6-A169-4EB5-AC11-CD37FAD7B340}" type="presParOf" srcId="{E86A4293-5AD4-4C4D-BB70-4DAD33C18EA8}" destId="{18D24EC1-1A7F-4ED3-AEF5-125916054303}" srcOrd="1" destOrd="0" presId="urn:microsoft.com/office/officeart/2016/7/layout/LinearArrowProcessNumbered"/>
    <dgm:cxn modelId="{9B8F678A-0CF2-4A88-A398-4AB56490726B}" type="presParOf" srcId="{E86A4293-5AD4-4C4D-BB70-4DAD33C18EA8}" destId="{EFB2555F-79B7-4413-A8FE-DEBB2540E304}" srcOrd="2" destOrd="0" presId="urn:microsoft.com/office/officeart/2016/7/layout/LinearArrowProcessNumbered"/>
    <dgm:cxn modelId="{CE18F87C-ADA0-42C0-9FDA-352152FB9D9D}" type="presParOf" srcId="{E86A4293-5AD4-4C4D-BB70-4DAD33C18EA8}" destId="{0563F91E-2FB9-4A58-ABB1-CE9198E19C60}" srcOrd="3" destOrd="0" presId="urn:microsoft.com/office/officeart/2016/7/layout/LinearArrowProcessNumbered"/>
    <dgm:cxn modelId="{F91FF60F-2260-4CBA-916F-1541F60E5A79}" type="presParOf" srcId="{ED8EE98D-C91C-4A79-8684-064651E62731}" destId="{34448991-FFA4-4760-A42C-F3017C5DF7BF}" srcOrd="2" destOrd="0" presId="urn:microsoft.com/office/officeart/2016/7/layout/LinearArrowProcessNumbered"/>
    <dgm:cxn modelId="{4A79C042-F937-44D1-955C-0A33095C5CB0}" type="presParOf" srcId="{B90055F2-700B-486A-9047-013D8ED9B150}" destId="{B6B0D294-CFA7-48C2-AF47-0C2C9C8ABEB2}" srcOrd="5" destOrd="0" presId="urn:microsoft.com/office/officeart/2016/7/layout/LinearArrowProcessNumbered"/>
    <dgm:cxn modelId="{034B652A-D09D-4832-B754-5760E60E4E62}" type="presParOf" srcId="{B90055F2-700B-486A-9047-013D8ED9B150}" destId="{A1CF187F-A42D-48E9-93E9-E42CB6F743D9}" srcOrd="6" destOrd="0" presId="urn:microsoft.com/office/officeart/2016/7/layout/LinearArrowProcessNumbered"/>
    <dgm:cxn modelId="{F40540F3-4F89-4008-A845-1F5528766C5B}" type="presParOf" srcId="{A1CF187F-A42D-48E9-93E9-E42CB6F743D9}" destId="{53902F1B-AF23-4CCF-BCFE-340B14832A55}" srcOrd="0" destOrd="0" presId="urn:microsoft.com/office/officeart/2016/7/layout/LinearArrowProcessNumbered"/>
    <dgm:cxn modelId="{A0591E89-69F2-4210-9B16-973F9183F1D5}" type="presParOf" srcId="{A1CF187F-A42D-48E9-93E9-E42CB6F743D9}" destId="{809C34B2-6170-4953-AF1E-7420389C1634}" srcOrd="1" destOrd="0" presId="urn:microsoft.com/office/officeart/2016/7/layout/LinearArrowProcessNumbered"/>
    <dgm:cxn modelId="{3BF7512B-2B9E-4B8D-9F39-904A1082A315}" type="presParOf" srcId="{809C34B2-6170-4953-AF1E-7420389C1634}" destId="{7F4B1958-105C-45DB-8651-810CFAAB3901}" srcOrd="0" destOrd="0" presId="urn:microsoft.com/office/officeart/2016/7/layout/LinearArrowProcessNumbered"/>
    <dgm:cxn modelId="{841F9DA0-C57A-4039-B74E-9E3D519EC1E6}" type="presParOf" srcId="{809C34B2-6170-4953-AF1E-7420389C1634}" destId="{962E015E-D4F3-422D-9012-3DFAD19E64CA}" srcOrd="1" destOrd="0" presId="urn:microsoft.com/office/officeart/2016/7/layout/LinearArrowProcessNumbered"/>
    <dgm:cxn modelId="{4F0B6373-77E4-48A3-98FB-7099360E649A}" type="presParOf" srcId="{809C34B2-6170-4953-AF1E-7420389C1634}" destId="{79A6BDC7-FFA5-478F-B39B-8EB0C9142D6E}" srcOrd="2" destOrd="0" presId="urn:microsoft.com/office/officeart/2016/7/layout/LinearArrowProcessNumbered"/>
    <dgm:cxn modelId="{32ECBD0C-F925-496D-BB82-3DF164C1DF71}" type="presParOf" srcId="{809C34B2-6170-4953-AF1E-7420389C1634}" destId="{CC67E771-CE65-42D3-A4F3-1DF268B59020}" srcOrd="3" destOrd="0" presId="urn:microsoft.com/office/officeart/2016/7/layout/LinearArrowProcessNumbered"/>
    <dgm:cxn modelId="{988E953F-A052-40BC-AD82-5A3EAD1AB961}" type="presParOf" srcId="{A1CF187F-A42D-48E9-93E9-E42CB6F743D9}" destId="{0D665DFC-ECFE-4230-9686-E7609226A552}" srcOrd="2" destOrd="0" presId="urn:microsoft.com/office/officeart/2016/7/layout/LinearArrowProcessNumbered"/>
    <dgm:cxn modelId="{9E6D12B2-0BB7-4D85-B032-8501B3A58AB5}" type="presParOf" srcId="{B90055F2-700B-486A-9047-013D8ED9B150}" destId="{759AE679-0C46-4B88-9EBA-8C357BFB6822}" srcOrd="7" destOrd="0" presId="urn:microsoft.com/office/officeart/2016/7/layout/LinearArrowProcessNumbered"/>
    <dgm:cxn modelId="{C387E87E-2B87-4C95-9AC0-FB36EB9A868A}" type="presParOf" srcId="{B90055F2-700B-486A-9047-013D8ED9B150}" destId="{6BC12CFB-7909-440D-A5B6-91B411A1A7D1}" srcOrd="8" destOrd="0" presId="urn:microsoft.com/office/officeart/2016/7/layout/LinearArrowProcessNumbered"/>
    <dgm:cxn modelId="{FAC0AB95-EACA-432D-AE59-8A67BE1A4FF5}" type="presParOf" srcId="{6BC12CFB-7909-440D-A5B6-91B411A1A7D1}" destId="{53023094-27EA-46F6-881C-AED98E588B3E}" srcOrd="0" destOrd="0" presId="urn:microsoft.com/office/officeart/2016/7/layout/LinearArrowProcessNumbered"/>
    <dgm:cxn modelId="{F00F122F-4E55-4047-82B0-9BFD17D060EF}" type="presParOf" srcId="{6BC12CFB-7909-440D-A5B6-91B411A1A7D1}" destId="{6D7420BE-221B-4D3C-8D8A-CFEAA8ABD63E}" srcOrd="1" destOrd="0" presId="urn:microsoft.com/office/officeart/2016/7/layout/LinearArrowProcessNumbered"/>
    <dgm:cxn modelId="{0662C62C-A56F-41A4-B451-1D935CE3D78C}" type="presParOf" srcId="{6D7420BE-221B-4D3C-8D8A-CFEAA8ABD63E}" destId="{4A0C7905-7EEA-4F37-80C0-117838A143B7}" srcOrd="0" destOrd="0" presId="urn:microsoft.com/office/officeart/2016/7/layout/LinearArrowProcessNumbered"/>
    <dgm:cxn modelId="{3EE1A5AE-43D7-4CCD-8CDF-21DC101534E1}" type="presParOf" srcId="{6D7420BE-221B-4D3C-8D8A-CFEAA8ABD63E}" destId="{33458CF5-9A6A-40F3-AAD2-6B04F4027239}" srcOrd="1" destOrd="0" presId="urn:microsoft.com/office/officeart/2016/7/layout/LinearArrowProcessNumbered"/>
    <dgm:cxn modelId="{394FDD50-C8D0-478C-BF05-D88937980A5A}" type="presParOf" srcId="{6D7420BE-221B-4D3C-8D8A-CFEAA8ABD63E}" destId="{5C8F8FB5-0470-4933-90A4-BB77586CB979}" srcOrd="2" destOrd="0" presId="urn:microsoft.com/office/officeart/2016/7/layout/LinearArrowProcessNumbered"/>
    <dgm:cxn modelId="{2774970A-4249-46C2-AA9B-954691F5166D}" type="presParOf" srcId="{6D7420BE-221B-4D3C-8D8A-CFEAA8ABD63E}" destId="{59703367-314D-48C7-947F-1FD346528142}" srcOrd="3" destOrd="0" presId="urn:microsoft.com/office/officeart/2016/7/layout/LinearArrowProcessNumbered"/>
    <dgm:cxn modelId="{DBA2881F-4CB9-4B98-8F58-71BCA21BFCD2}" type="presParOf" srcId="{6BC12CFB-7909-440D-A5B6-91B411A1A7D1}" destId="{22BE2035-29BA-4D00-B6E4-BADEB07BB702}" srcOrd="2" destOrd="0" presId="urn:microsoft.com/office/officeart/2016/7/layout/LinearArrowProcessNumbered"/>
    <dgm:cxn modelId="{199C2505-4850-4BD4-A4EC-E5A8EDF0B75A}" type="presParOf" srcId="{B90055F2-700B-486A-9047-013D8ED9B150}" destId="{03AA2783-4AEE-4B86-B489-EDA18E7555D8}" srcOrd="9" destOrd="0" presId="urn:microsoft.com/office/officeart/2016/7/layout/LinearArrowProcessNumbered"/>
    <dgm:cxn modelId="{ED8EE7AF-B390-4828-8810-5ED15C3516A7}" type="presParOf" srcId="{B90055F2-700B-486A-9047-013D8ED9B150}" destId="{08D4EEDF-C778-474A-B078-FAF306502061}" srcOrd="10" destOrd="0" presId="urn:microsoft.com/office/officeart/2016/7/layout/LinearArrowProcessNumbered"/>
    <dgm:cxn modelId="{C20C4F20-36FB-492D-AF8C-489EE513B983}" type="presParOf" srcId="{08D4EEDF-C778-474A-B078-FAF306502061}" destId="{274282C5-F17D-4332-A139-D75577CE347F}" srcOrd="0" destOrd="0" presId="urn:microsoft.com/office/officeart/2016/7/layout/LinearArrowProcessNumbered"/>
    <dgm:cxn modelId="{37347B3A-BA8A-48DE-B185-E4BA6169790F}" type="presParOf" srcId="{08D4EEDF-C778-474A-B078-FAF306502061}" destId="{91F963DF-C9B8-42FA-B7E2-247A947BBA53}" srcOrd="1" destOrd="0" presId="urn:microsoft.com/office/officeart/2016/7/layout/LinearArrowProcessNumbered"/>
    <dgm:cxn modelId="{B1E3CBC7-FEE4-427D-B16E-EF427FD1B516}" type="presParOf" srcId="{91F963DF-C9B8-42FA-B7E2-247A947BBA53}" destId="{68373E26-8343-4A94-8F6E-2EF4385B0277}" srcOrd="0" destOrd="0" presId="urn:microsoft.com/office/officeart/2016/7/layout/LinearArrowProcessNumbered"/>
    <dgm:cxn modelId="{C80AE9B4-DE5E-4803-A825-6DAC209BE2F1}" type="presParOf" srcId="{91F963DF-C9B8-42FA-B7E2-247A947BBA53}" destId="{601488EF-10B3-407D-BE33-9B6DC8B72205}" srcOrd="1" destOrd="0" presId="urn:microsoft.com/office/officeart/2016/7/layout/LinearArrowProcessNumbered"/>
    <dgm:cxn modelId="{EBE61AEC-C101-41CB-9976-FD6E1FFBD476}" type="presParOf" srcId="{91F963DF-C9B8-42FA-B7E2-247A947BBA53}" destId="{017D5E35-6FC5-4B89-B3DF-AC4E89956155}" srcOrd="2" destOrd="0" presId="urn:microsoft.com/office/officeart/2016/7/layout/LinearArrowProcessNumbered"/>
    <dgm:cxn modelId="{BA973427-CC6B-4DBC-96E0-FE904A0CA1F3}" type="presParOf" srcId="{91F963DF-C9B8-42FA-B7E2-247A947BBA53}" destId="{C8C09C8A-10E6-40E4-A019-6F4317E65717}" srcOrd="3" destOrd="0" presId="urn:microsoft.com/office/officeart/2016/7/layout/LinearArrowProcessNumbered"/>
    <dgm:cxn modelId="{4EEE9A71-E512-4BC7-B5DB-4F71846565E1}" type="presParOf" srcId="{08D4EEDF-C778-474A-B078-FAF306502061}" destId="{8553D090-E277-4AA6-B84B-4F2997544F11}"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8E5AE3F-09FE-4FC8-827A-2FC69FCAD7A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16CD8F9-98A6-4F70-92BA-BB9E406626B0}">
      <dgm:prSet custT="1"/>
      <dgm:spPr/>
      <dgm:t>
        <a:bodyPr/>
        <a:lstStyle/>
        <a:p>
          <a:pPr>
            <a:lnSpc>
              <a:spcPct val="100000"/>
            </a:lnSpc>
          </a:pPr>
          <a:r>
            <a:rPr lang="it-IT" sz="1800" b="1" dirty="0"/>
            <a:t>.Cooperative</a:t>
          </a:r>
          <a:r>
            <a:rPr lang="it-IT" sz="1800" dirty="0"/>
            <a:t> che agiscono gestendo servizi; si occupano di inserimenti lavorativi riportando al centro della scena il confronto sui casi consentendo così anche agli operatori delle istituzioni di rivisitare i proprio ruolo (Ferrari, 2021b). </a:t>
          </a:r>
          <a:endParaRPr lang="en-US" sz="1800" dirty="0"/>
        </a:p>
      </dgm:t>
    </dgm:pt>
    <dgm:pt modelId="{7440C130-D39B-4E62-89A9-2C89E2131340}" type="parTrans" cxnId="{247BFFE6-871E-4E9D-8117-334FAF8D5C55}">
      <dgm:prSet/>
      <dgm:spPr/>
      <dgm:t>
        <a:bodyPr/>
        <a:lstStyle/>
        <a:p>
          <a:endParaRPr lang="en-US"/>
        </a:p>
      </dgm:t>
    </dgm:pt>
    <dgm:pt modelId="{0697F9C9-4E89-4801-8076-A09063D45E09}" type="sibTrans" cxnId="{247BFFE6-871E-4E9D-8117-334FAF8D5C55}">
      <dgm:prSet/>
      <dgm:spPr/>
      <dgm:t>
        <a:bodyPr/>
        <a:lstStyle/>
        <a:p>
          <a:pPr>
            <a:lnSpc>
              <a:spcPct val="100000"/>
            </a:lnSpc>
          </a:pPr>
          <a:endParaRPr lang="en-US"/>
        </a:p>
      </dgm:t>
    </dgm:pt>
    <dgm:pt modelId="{DE4E61D0-7F8A-4E41-9825-BC17C9CE74C1}">
      <dgm:prSet custT="1"/>
      <dgm:spPr/>
      <dgm:t>
        <a:bodyPr/>
        <a:lstStyle/>
        <a:p>
          <a:pPr>
            <a:lnSpc>
              <a:spcPct val="100000"/>
            </a:lnSpc>
          </a:pPr>
          <a:r>
            <a:rPr lang="it-IT" sz="1800" b="1" dirty="0"/>
            <a:t>. Le forme volontarie </a:t>
          </a:r>
          <a:r>
            <a:rPr lang="it-IT" sz="1800" dirty="0"/>
            <a:t>(Famiglie accoglienti, volontari organizzati coinvolti, società sportive, oratori, comitati anziani). Si attivano mettendo a disposizione le proprie competenze tecniche e relazionale.</a:t>
          </a:r>
          <a:endParaRPr lang="en-US" sz="1800" dirty="0"/>
        </a:p>
      </dgm:t>
    </dgm:pt>
    <dgm:pt modelId="{26154F7D-5C65-458E-B4D1-30230AF1446B}" type="parTrans" cxnId="{91915C6E-8CB6-45DA-AC41-4010C10854DC}">
      <dgm:prSet/>
      <dgm:spPr/>
      <dgm:t>
        <a:bodyPr/>
        <a:lstStyle/>
        <a:p>
          <a:endParaRPr lang="en-US"/>
        </a:p>
      </dgm:t>
    </dgm:pt>
    <dgm:pt modelId="{CAB1F56F-467E-444D-8EAC-A4715457BC90}" type="sibTrans" cxnId="{91915C6E-8CB6-45DA-AC41-4010C10854DC}">
      <dgm:prSet/>
      <dgm:spPr/>
      <dgm:t>
        <a:bodyPr/>
        <a:lstStyle/>
        <a:p>
          <a:pPr>
            <a:lnSpc>
              <a:spcPct val="100000"/>
            </a:lnSpc>
          </a:pPr>
          <a:endParaRPr lang="en-US"/>
        </a:p>
      </dgm:t>
    </dgm:pt>
    <dgm:pt modelId="{5C1E9306-DA4D-4069-9973-722E99B6CB2C}">
      <dgm:prSet custT="1"/>
      <dgm:spPr/>
      <dgm:t>
        <a:bodyPr/>
        <a:lstStyle/>
        <a:p>
          <a:pPr>
            <a:lnSpc>
              <a:spcPct val="100000"/>
            </a:lnSpc>
          </a:pPr>
          <a:r>
            <a:rPr lang="it-IT" sz="1800" b="1" dirty="0"/>
            <a:t>. I soggetti profit </a:t>
          </a:r>
          <a:r>
            <a:rPr lang="it-IT" sz="1800" dirty="0"/>
            <a:t>sono ben rappresentati da una rete fitta di </a:t>
          </a:r>
          <a:r>
            <a:rPr lang="it-IT" sz="1800" i="1" dirty="0"/>
            <a:t>attore</a:t>
          </a:r>
          <a:r>
            <a:rPr lang="it-IT" sz="1800" dirty="0"/>
            <a:t> a partire dai negozianti i cui spazi di vendita spesso diventano luoghi di relazione, se non di inserimenti lavorativi.</a:t>
          </a:r>
          <a:endParaRPr lang="en-US" sz="1800" dirty="0"/>
        </a:p>
      </dgm:t>
    </dgm:pt>
    <dgm:pt modelId="{5BA918F9-E351-4D60-BB8E-0399EAB62388}" type="parTrans" cxnId="{CAC48F8E-EC53-45AB-B155-455A21AC909B}">
      <dgm:prSet/>
      <dgm:spPr/>
      <dgm:t>
        <a:bodyPr/>
        <a:lstStyle/>
        <a:p>
          <a:endParaRPr lang="en-US"/>
        </a:p>
      </dgm:t>
    </dgm:pt>
    <dgm:pt modelId="{B85DCEC5-CF1F-4762-BB03-88C356402B46}" type="sibTrans" cxnId="{CAC48F8E-EC53-45AB-B155-455A21AC909B}">
      <dgm:prSet/>
      <dgm:spPr/>
      <dgm:t>
        <a:bodyPr/>
        <a:lstStyle/>
        <a:p>
          <a:pPr>
            <a:lnSpc>
              <a:spcPct val="100000"/>
            </a:lnSpc>
          </a:pPr>
          <a:endParaRPr lang="en-US"/>
        </a:p>
      </dgm:t>
    </dgm:pt>
    <dgm:pt modelId="{3AC6536F-5BBD-4DEB-A3EC-99F5D3DBACC6}">
      <dgm:prSet custT="1"/>
      <dgm:spPr/>
      <dgm:t>
        <a:bodyPr/>
        <a:lstStyle/>
        <a:p>
          <a:pPr>
            <a:lnSpc>
              <a:spcPct val="100000"/>
            </a:lnSpc>
          </a:pPr>
          <a:r>
            <a:rPr lang="it-IT" sz="1800" dirty="0"/>
            <a:t>. In fine, </a:t>
          </a:r>
          <a:r>
            <a:rPr lang="it-IT" sz="1800" b="1" dirty="0"/>
            <a:t>i cittadini</a:t>
          </a:r>
          <a:r>
            <a:rPr lang="it-IT" sz="1800" dirty="0"/>
            <a:t>; all’inizio erano considerati semplicemente fruitori di servizi o utenti: nel laboratorio del CNCA veneto alcune famiglie di origine sicuramente fragili, partecipano a incontri </a:t>
          </a:r>
          <a:r>
            <a:rPr lang="it-IT" sz="1800" i="1" dirty="0"/>
            <a:t>ad hoc, </a:t>
          </a:r>
          <a:r>
            <a:rPr lang="it-IT" sz="1800" dirty="0"/>
            <a:t>così come era al seminario residenziale finale, e nell’Emporio solidale di Lesignano diventando distributori di generi alimentari.  </a:t>
          </a:r>
          <a:endParaRPr lang="en-US" sz="1800" dirty="0"/>
        </a:p>
      </dgm:t>
    </dgm:pt>
    <dgm:pt modelId="{79246067-FFF6-4151-8A88-9EA09806A9C4}" type="parTrans" cxnId="{D159CCF0-AA8D-4C41-B823-3A25E3AB1067}">
      <dgm:prSet/>
      <dgm:spPr/>
      <dgm:t>
        <a:bodyPr/>
        <a:lstStyle/>
        <a:p>
          <a:endParaRPr lang="en-US"/>
        </a:p>
      </dgm:t>
    </dgm:pt>
    <dgm:pt modelId="{D04D76E6-0F08-4EB6-AC55-8527A293D01C}" type="sibTrans" cxnId="{D159CCF0-AA8D-4C41-B823-3A25E3AB1067}">
      <dgm:prSet/>
      <dgm:spPr/>
      <dgm:t>
        <a:bodyPr/>
        <a:lstStyle/>
        <a:p>
          <a:endParaRPr lang="en-US"/>
        </a:p>
      </dgm:t>
    </dgm:pt>
    <dgm:pt modelId="{571B64C6-9935-44DB-8AF4-D4CE0AD891EC}" type="pres">
      <dgm:prSet presAssocID="{18E5AE3F-09FE-4FC8-827A-2FC69FCAD7A3}" presName="root" presStyleCnt="0">
        <dgm:presLayoutVars>
          <dgm:dir/>
          <dgm:resizeHandles val="exact"/>
        </dgm:presLayoutVars>
      </dgm:prSet>
      <dgm:spPr/>
      <dgm:t>
        <a:bodyPr/>
        <a:lstStyle/>
        <a:p>
          <a:endParaRPr lang="it-IT"/>
        </a:p>
      </dgm:t>
    </dgm:pt>
    <dgm:pt modelId="{AC921220-CEEA-409D-9B32-207DB4EABAA7}" type="pres">
      <dgm:prSet presAssocID="{516CD8F9-98A6-4F70-92BA-BB9E406626B0}" presName="compNode" presStyleCnt="0"/>
      <dgm:spPr/>
    </dgm:pt>
    <dgm:pt modelId="{4344EAEF-D7B1-4821-8F30-591CA877576E}" type="pres">
      <dgm:prSet presAssocID="{516CD8F9-98A6-4F70-92BA-BB9E406626B0}" presName="bgRect" presStyleLbl="bgShp" presStyleIdx="0" presStyleCnt="4" custLinFactNeighborX="498" custLinFactNeighborY="323"/>
      <dgm:spPr/>
    </dgm:pt>
    <dgm:pt modelId="{0CF7F0DA-DE39-455E-8652-B2947D0522D1}" type="pres">
      <dgm:prSet presAssocID="{516CD8F9-98A6-4F70-92BA-BB9E406626B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Skeleton"/>
        </a:ext>
      </dgm:extLst>
    </dgm:pt>
    <dgm:pt modelId="{02FC02F3-7CA4-4ED8-B9F7-D3D2E473D3CD}" type="pres">
      <dgm:prSet presAssocID="{516CD8F9-98A6-4F70-92BA-BB9E406626B0}" presName="spaceRect" presStyleCnt="0"/>
      <dgm:spPr/>
    </dgm:pt>
    <dgm:pt modelId="{DB12BEB7-0939-4270-B8AC-E08CD548C557}" type="pres">
      <dgm:prSet presAssocID="{516CD8F9-98A6-4F70-92BA-BB9E406626B0}" presName="parTx" presStyleLbl="revTx" presStyleIdx="0" presStyleCnt="4">
        <dgm:presLayoutVars>
          <dgm:chMax val="0"/>
          <dgm:chPref val="0"/>
        </dgm:presLayoutVars>
      </dgm:prSet>
      <dgm:spPr/>
      <dgm:t>
        <a:bodyPr/>
        <a:lstStyle/>
        <a:p>
          <a:endParaRPr lang="it-IT"/>
        </a:p>
      </dgm:t>
    </dgm:pt>
    <dgm:pt modelId="{FD1FDCB7-46C6-46E6-BEEE-3862F35D2A8D}" type="pres">
      <dgm:prSet presAssocID="{0697F9C9-4E89-4801-8076-A09063D45E09}" presName="sibTrans" presStyleCnt="0"/>
      <dgm:spPr/>
    </dgm:pt>
    <dgm:pt modelId="{2FE5EB7F-8659-4BB3-BE31-2EEA08F69FA1}" type="pres">
      <dgm:prSet presAssocID="{DE4E61D0-7F8A-4E41-9825-BC17C9CE74C1}" presName="compNode" presStyleCnt="0"/>
      <dgm:spPr/>
    </dgm:pt>
    <dgm:pt modelId="{960ED0BE-53D8-43F9-818D-2EE694DC43BC}" type="pres">
      <dgm:prSet presAssocID="{DE4E61D0-7F8A-4E41-9825-BC17C9CE74C1}" presName="bgRect" presStyleLbl="bgShp" presStyleIdx="1" presStyleCnt="4"/>
      <dgm:spPr/>
    </dgm:pt>
    <dgm:pt modelId="{17C749D2-1109-4544-B5E9-A38DCBF0AF8A}" type="pres">
      <dgm:prSet presAssocID="{DE4E61D0-7F8A-4E41-9825-BC17C9CE74C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Group"/>
        </a:ext>
      </dgm:extLst>
    </dgm:pt>
    <dgm:pt modelId="{B4DC9355-31DE-4507-B22C-580B66FB6962}" type="pres">
      <dgm:prSet presAssocID="{DE4E61D0-7F8A-4E41-9825-BC17C9CE74C1}" presName="spaceRect" presStyleCnt="0"/>
      <dgm:spPr/>
    </dgm:pt>
    <dgm:pt modelId="{81851409-4C99-4DDE-B1E2-18C195B711AF}" type="pres">
      <dgm:prSet presAssocID="{DE4E61D0-7F8A-4E41-9825-BC17C9CE74C1}" presName="parTx" presStyleLbl="revTx" presStyleIdx="1" presStyleCnt="4">
        <dgm:presLayoutVars>
          <dgm:chMax val="0"/>
          <dgm:chPref val="0"/>
        </dgm:presLayoutVars>
      </dgm:prSet>
      <dgm:spPr/>
      <dgm:t>
        <a:bodyPr/>
        <a:lstStyle/>
        <a:p>
          <a:endParaRPr lang="it-IT"/>
        </a:p>
      </dgm:t>
    </dgm:pt>
    <dgm:pt modelId="{F6592144-B4A5-4187-A485-66240CD677FF}" type="pres">
      <dgm:prSet presAssocID="{CAB1F56F-467E-444D-8EAC-A4715457BC90}" presName="sibTrans" presStyleCnt="0"/>
      <dgm:spPr/>
    </dgm:pt>
    <dgm:pt modelId="{DFC67577-7D91-4D21-936D-91F8A007B4E9}" type="pres">
      <dgm:prSet presAssocID="{5C1E9306-DA4D-4069-9973-722E99B6CB2C}" presName="compNode" presStyleCnt="0"/>
      <dgm:spPr/>
    </dgm:pt>
    <dgm:pt modelId="{CB374A62-D85F-4B4A-B82F-012EADFE924C}" type="pres">
      <dgm:prSet presAssocID="{5C1E9306-DA4D-4069-9973-722E99B6CB2C}" presName="bgRect" presStyleLbl="bgShp" presStyleIdx="2" presStyleCnt="4"/>
      <dgm:spPr/>
    </dgm:pt>
    <dgm:pt modelId="{15E01059-9C2F-440F-8071-27A1C12E7771}" type="pres">
      <dgm:prSet presAssocID="{5C1E9306-DA4D-4069-9973-722E99B6CB2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Bitcoin"/>
        </a:ext>
      </dgm:extLst>
    </dgm:pt>
    <dgm:pt modelId="{18B0DDBB-6447-429C-B207-94EB58572F0B}" type="pres">
      <dgm:prSet presAssocID="{5C1E9306-DA4D-4069-9973-722E99B6CB2C}" presName="spaceRect" presStyleCnt="0"/>
      <dgm:spPr/>
    </dgm:pt>
    <dgm:pt modelId="{2BED488A-6474-4F32-B7CC-E126338089EF}" type="pres">
      <dgm:prSet presAssocID="{5C1E9306-DA4D-4069-9973-722E99B6CB2C}" presName="parTx" presStyleLbl="revTx" presStyleIdx="2" presStyleCnt="4">
        <dgm:presLayoutVars>
          <dgm:chMax val="0"/>
          <dgm:chPref val="0"/>
        </dgm:presLayoutVars>
      </dgm:prSet>
      <dgm:spPr/>
      <dgm:t>
        <a:bodyPr/>
        <a:lstStyle/>
        <a:p>
          <a:endParaRPr lang="it-IT"/>
        </a:p>
      </dgm:t>
    </dgm:pt>
    <dgm:pt modelId="{DF5A8AEB-FD8D-4D16-A6D5-D4E2C02F3F99}" type="pres">
      <dgm:prSet presAssocID="{B85DCEC5-CF1F-4762-BB03-88C356402B46}" presName="sibTrans" presStyleCnt="0"/>
      <dgm:spPr/>
    </dgm:pt>
    <dgm:pt modelId="{1027C1FC-9626-44B3-9FD7-DC64F65B5E6C}" type="pres">
      <dgm:prSet presAssocID="{3AC6536F-5BBD-4DEB-A3EC-99F5D3DBACC6}" presName="compNode" presStyleCnt="0"/>
      <dgm:spPr/>
    </dgm:pt>
    <dgm:pt modelId="{BD967892-123F-4D60-AF10-7F4F1705AC73}" type="pres">
      <dgm:prSet presAssocID="{3AC6536F-5BBD-4DEB-A3EC-99F5D3DBACC6}" presName="bgRect" presStyleLbl="bgShp" presStyleIdx="3" presStyleCnt="4"/>
      <dgm:spPr/>
    </dgm:pt>
    <dgm:pt modelId="{E8F35DAC-3C18-4D01-BFE3-205175915162}" type="pres">
      <dgm:prSet presAssocID="{3AC6536F-5BBD-4DEB-A3EC-99F5D3DBACC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Japanese Dolls"/>
        </a:ext>
      </dgm:extLst>
    </dgm:pt>
    <dgm:pt modelId="{13D6F5BF-7351-497D-8708-65A1B0AC4824}" type="pres">
      <dgm:prSet presAssocID="{3AC6536F-5BBD-4DEB-A3EC-99F5D3DBACC6}" presName="spaceRect" presStyleCnt="0"/>
      <dgm:spPr/>
    </dgm:pt>
    <dgm:pt modelId="{BC6012B2-302E-4696-81BB-CD3EE14D703F}" type="pres">
      <dgm:prSet presAssocID="{3AC6536F-5BBD-4DEB-A3EC-99F5D3DBACC6}" presName="parTx" presStyleLbl="revTx" presStyleIdx="3" presStyleCnt="4">
        <dgm:presLayoutVars>
          <dgm:chMax val="0"/>
          <dgm:chPref val="0"/>
        </dgm:presLayoutVars>
      </dgm:prSet>
      <dgm:spPr/>
      <dgm:t>
        <a:bodyPr/>
        <a:lstStyle/>
        <a:p>
          <a:endParaRPr lang="it-IT"/>
        </a:p>
      </dgm:t>
    </dgm:pt>
  </dgm:ptLst>
  <dgm:cxnLst>
    <dgm:cxn modelId="{247BFFE6-871E-4E9D-8117-334FAF8D5C55}" srcId="{18E5AE3F-09FE-4FC8-827A-2FC69FCAD7A3}" destId="{516CD8F9-98A6-4F70-92BA-BB9E406626B0}" srcOrd="0" destOrd="0" parTransId="{7440C130-D39B-4E62-89A9-2C89E2131340}" sibTransId="{0697F9C9-4E89-4801-8076-A09063D45E09}"/>
    <dgm:cxn modelId="{CAC48F8E-EC53-45AB-B155-455A21AC909B}" srcId="{18E5AE3F-09FE-4FC8-827A-2FC69FCAD7A3}" destId="{5C1E9306-DA4D-4069-9973-722E99B6CB2C}" srcOrd="2" destOrd="0" parTransId="{5BA918F9-E351-4D60-BB8E-0399EAB62388}" sibTransId="{B85DCEC5-CF1F-4762-BB03-88C356402B46}"/>
    <dgm:cxn modelId="{AC6BEC64-178A-4FDE-B81B-23CD26CDD7C0}" type="presOf" srcId="{516CD8F9-98A6-4F70-92BA-BB9E406626B0}" destId="{DB12BEB7-0939-4270-B8AC-E08CD548C557}" srcOrd="0" destOrd="0" presId="urn:microsoft.com/office/officeart/2018/2/layout/IconVerticalSolidList"/>
    <dgm:cxn modelId="{13322078-E42B-4888-B740-6CE7F3A6CAE9}" type="presOf" srcId="{3AC6536F-5BBD-4DEB-A3EC-99F5D3DBACC6}" destId="{BC6012B2-302E-4696-81BB-CD3EE14D703F}" srcOrd="0" destOrd="0" presId="urn:microsoft.com/office/officeart/2018/2/layout/IconVerticalSolidList"/>
    <dgm:cxn modelId="{F3421AF6-09C6-4031-BF80-529B0B66585B}" type="presOf" srcId="{DE4E61D0-7F8A-4E41-9825-BC17C9CE74C1}" destId="{81851409-4C99-4DDE-B1E2-18C195B711AF}" srcOrd="0" destOrd="0" presId="urn:microsoft.com/office/officeart/2018/2/layout/IconVerticalSolidList"/>
    <dgm:cxn modelId="{D159CCF0-AA8D-4C41-B823-3A25E3AB1067}" srcId="{18E5AE3F-09FE-4FC8-827A-2FC69FCAD7A3}" destId="{3AC6536F-5BBD-4DEB-A3EC-99F5D3DBACC6}" srcOrd="3" destOrd="0" parTransId="{79246067-FFF6-4151-8A88-9EA09806A9C4}" sibTransId="{D04D76E6-0F08-4EB6-AC55-8527A293D01C}"/>
    <dgm:cxn modelId="{7226F240-E5DD-41B2-A9D6-DF1CBF927600}" type="presOf" srcId="{18E5AE3F-09FE-4FC8-827A-2FC69FCAD7A3}" destId="{571B64C6-9935-44DB-8AF4-D4CE0AD891EC}" srcOrd="0" destOrd="0" presId="urn:microsoft.com/office/officeart/2018/2/layout/IconVerticalSolidList"/>
    <dgm:cxn modelId="{962A12C7-9561-47C7-906B-B5C506DEFED0}" type="presOf" srcId="{5C1E9306-DA4D-4069-9973-722E99B6CB2C}" destId="{2BED488A-6474-4F32-B7CC-E126338089EF}" srcOrd="0" destOrd="0" presId="urn:microsoft.com/office/officeart/2018/2/layout/IconVerticalSolidList"/>
    <dgm:cxn modelId="{91915C6E-8CB6-45DA-AC41-4010C10854DC}" srcId="{18E5AE3F-09FE-4FC8-827A-2FC69FCAD7A3}" destId="{DE4E61D0-7F8A-4E41-9825-BC17C9CE74C1}" srcOrd="1" destOrd="0" parTransId="{26154F7D-5C65-458E-B4D1-30230AF1446B}" sibTransId="{CAB1F56F-467E-444D-8EAC-A4715457BC90}"/>
    <dgm:cxn modelId="{753BB34D-C2A7-4482-992E-EDB8336056B8}" type="presParOf" srcId="{571B64C6-9935-44DB-8AF4-D4CE0AD891EC}" destId="{AC921220-CEEA-409D-9B32-207DB4EABAA7}" srcOrd="0" destOrd="0" presId="urn:microsoft.com/office/officeart/2018/2/layout/IconVerticalSolidList"/>
    <dgm:cxn modelId="{7F37D58E-EBB9-4919-9B3F-126A47AF8188}" type="presParOf" srcId="{AC921220-CEEA-409D-9B32-207DB4EABAA7}" destId="{4344EAEF-D7B1-4821-8F30-591CA877576E}" srcOrd="0" destOrd="0" presId="urn:microsoft.com/office/officeart/2018/2/layout/IconVerticalSolidList"/>
    <dgm:cxn modelId="{304610C1-6EF7-4B9A-8411-6BEE103B54AD}" type="presParOf" srcId="{AC921220-CEEA-409D-9B32-207DB4EABAA7}" destId="{0CF7F0DA-DE39-455E-8652-B2947D0522D1}" srcOrd="1" destOrd="0" presId="urn:microsoft.com/office/officeart/2018/2/layout/IconVerticalSolidList"/>
    <dgm:cxn modelId="{0036A475-E5BF-4B9A-8646-41A4F3A6ACE4}" type="presParOf" srcId="{AC921220-CEEA-409D-9B32-207DB4EABAA7}" destId="{02FC02F3-7CA4-4ED8-B9F7-D3D2E473D3CD}" srcOrd="2" destOrd="0" presId="urn:microsoft.com/office/officeart/2018/2/layout/IconVerticalSolidList"/>
    <dgm:cxn modelId="{99A7D8BD-05B7-4EE2-8619-ED0C2C842453}" type="presParOf" srcId="{AC921220-CEEA-409D-9B32-207DB4EABAA7}" destId="{DB12BEB7-0939-4270-B8AC-E08CD548C557}" srcOrd="3" destOrd="0" presId="urn:microsoft.com/office/officeart/2018/2/layout/IconVerticalSolidList"/>
    <dgm:cxn modelId="{20F6F2A6-4CAB-4AFD-9353-4FA2404D5A3A}" type="presParOf" srcId="{571B64C6-9935-44DB-8AF4-D4CE0AD891EC}" destId="{FD1FDCB7-46C6-46E6-BEEE-3862F35D2A8D}" srcOrd="1" destOrd="0" presId="urn:microsoft.com/office/officeart/2018/2/layout/IconVerticalSolidList"/>
    <dgm:cxn modelId="{677AB853-B983-4029-A29F-26CE542A6204}" type="presParOf" srcId="{571B64C6-9935-44DB-8AF4-D4CE0AD891EC}" destId="{2FE5EB7F-8659-4BB3-BE31-2EEA08F69FA1}" srcOrd="2" destOrd="0" presId="urn:microsoft.com/office/officeart/2018/2/layout/IconVerticalSolidList"/>
    <dgm:cxn modelId="{C30061D5-CD48-4BEF-A854-7EF56EA5F4A9}" type="presParOf" srcId="{2FE5EB7F-8659-4BB3-BE31-2EEA08F69FA1}" destId="{960ED0BE-53D8-43F9-818D-2EE694DC43BC}" srcOrd="0" destOrd="0" presId="urn:microsoft.com/office/officeart/2018/2/layout/IconVerticalSolidList"/>
    <dgm:cxn modelId="{1299E3B0-36D3-4C6F-BDA6-C43A6096EF64}" type="presParOf" srcId="{2FE5EB7F-8659-4BB3-BE31-2EEA08F69FA1}" destId="{17C749D2-1109-4544-B5E9-A38DCBF0AF8A}" srcOrd="1" destOrd="0" presId="urn:microsoft.com/office/officeart/2018/2/layout/IconVerticalSolidList"/>
    <dgm:cxn modelId="{5651C24E-8556-4BA6-B05B-39A778578988}" type="presParOf" srcId="{2FE5EB7F-8659-4BB3-BE31-2EEA08F69FA1}" destId="{B4DC9355-31DE-4507-B22C-580B66FB6962}" srcOrd="2" destOrd="0" presId="urn:microsoft.com/office/officeart/2018/2/layout/IconVerticalSolidList"/>
    <dgm:cxn modelId="{D975FD25-7B7B-49C8-ADD1-FB00EA14444A}" type="presParOf" srcId="{2FE5EB7F-8659-4BB3-BE31-2EEA08F69FA1}" destId="{81851409-4C99-4DDE-B1E2-18C195B711AF}" srcOrd="3" destOrd="0" presId="urn:microsoft.com/office/officeart/2018/2/layout/IconVerticalSolidList"/>
    <dgm:cxn modelId="{2E879CAD-7871-459B-8C34-B97A02B466EC}" type="presParOf" srcId="{571B64C6-9935-44DB-8AF4-D4CE0AD891EC}" destId="{F6592144-B4A5-4187-A485-66240CD677FF}" srcOrd="3" destOrd="0" presId="urn:microsoft.com/office/officeart/2018/2/layout/IconVerticalSolidList"/>
    <dgm:cxn modelId="{D3EE655C-1F56-475C-A5E8-656188B7231D}" type="presParOf" srcId="{571B64C6-9935-44DB-8AF4-D4CE0AD891EC}" destId="{DFC67577-7D91-4D21-936D-91F8A007B4E9}" srcOrd="4" destOrd="0" presId="urn:microsoft.com/office/officeart/2018/2/layout/IconVerticalSolidList"/>
    <dgm:cxn modelId="{1A13EC17-5BC7-4355-B914-306C73A38A54}" type="presParOf" srcId="{DFC67577-7D91-4D21-936D-91F8A007B4E9}" destId="{CB374A62-D85F-4B4A-B82F-012EADFE924C}" srcOrd="0" destOrd="0" presId="urn:microsoft.com/office/officeart/2018/2/layout/IconVerticalSolidList"/>
    <dgm:cxn modelId="{8936036B-BC5A-411A-A705-103F8E688F26}" type="presParOf" srcId="{DFC67577-7D91-4D21-936D-91F8A007B4E9}" destId="{15E01059-9C2F-440F-8071-27A1C12E7771}" srcOrd="1" destOrd="0" presId="urn:microsoft.com/office/officeart/2018/2/layout/IconVerticalSolidList"/>
    <dgm:cxn modelId="{D56F77A7-52B8-4F9F-9165-61249FD749CE}" type="presParOf" srcId="{DFC67577-7D91-4D21-936D-91F8A007B4E9}" destId="{18B0DDBB-6447-429C-B207-94EB58572F0B}" srcOrd="2" destOrd="0" presId="urn:microsoft.com/office/officeart/2018/2/layout/IconVerticalSolidList"/>
    <dgm:cxn modelId="{74F1399E-1D97-49E6-8446-19B69E59258F}" type="presParOf" srcId="{DFC67577-7D91-4D21-936D-91F8A007B4E9}" destId="{2BED488A-6474-4F32-B7CC-E126338089EF}" srcOrd="3" destOrd="0" presId="urn:microsoft.com/office/officeart/2018/2/layout/IconVerticalSolidList"/>
    <dgm:cxn modelId="{728A5534-5C3F-4F1F-852F-58DD3E18A70E}" type="presParOf" srcId="{571B64C6-9935-44DB-8AF4-D4CE0AD891EC}" destId="{DF5A8AEB-FD8D-4D16-A6D5-D4E2C02F3F99}" srcOrd="5" destOrd="0" presId="urn:microsoft.com/office/officeart/2018/2/layout/IconVerticalSolidList"/>
    <dgm:cxn modelId="{FE6AD152-7948-445E-9F94-A1AF185BF37E}" type="presParOf" srcId="{571B64C6-9935-44DB-8AF4-D4CE0AD891EC}" destId="{1027C1FC-9626-44B3-9FD7-DC64F65B5E6C}" srcOrd="6" destOrd="0" presId="urn:microsoft.com/office/officeart/2018/2/layout/IconVerticalSolidList"/>
    <dgm:cxn modelId="{06E7CC1B-81C3-4F4A-A3D3-B83209198370}" type="presParOf" srcId="{1027C1FC-9626-44B3-9FD7-DC64F65B5E6C}" destId="{BD967892-123F-4D60-AF10-7F4F1705AC73}" srcOrd="0" destOrd="0" presId="urn:microsoft.com/office/officeart/2018/2/layout/IconVerticalSolidList"/>
    <dgm:cxn modelId="{17DD920F-945A-4517-8241-73D4876951CD}" type="presParOf" srcId="{1027C1FC-9626-44B3-9FD7-DC64F65B5E6C}" destId="{E8F35DAC-3C18-4D01-BFE3-205175915162}" srcOrd="1" destOrd="0" presId="urn:microsoft.com/office/officeart/2018/2/layout/IconVerticalSolidList"/>
    <dgm:cxn modelId="{8B500FBF-17C0-4A92-A9EC-94EEF49B35D6}" type="presParOf" srcId="{1027C1FC-9626-44B3-9FD7-DC64F65B5E6C}" destId="{13D6F5BF-7351-497D-8708-65A1B0AC4824}" srcOrd="2" destOrd="0" presId="urn:microsoft.com/office/officeart/2018/2/layout/IconVerticalSolidList"/>
    <dgm:cxn modelId="{7AF35C44-A69A-44CE-AE1F-CBB6C8BA26CF}" type="presParOf" srcId="{1027C1FC-9626-44B3-9FD7-DC64F65B5E6C}" destId="{BC6012B2-302E-4696-81BB-CD3EE14D703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8F2490-FE92-4B29-A340-10062DCD8B6D}"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4F8F0075-8E60-470D-AADB-9D97996BD0BF}">
      <dgm:prSet custT="1"/>
      <dgm:spPr/>
      <dgm:t>
        <a:bodyPr/>
        <a:lstStyle/>
        <a:p>
          <a:r>
            <a:rPr lang="it-IT" sz="1400" b="1" dirty="0"/>
            <a:t>La metodologia </a:t>
          </a:r>
          <a:r>
            <a:rPr lang="it-IT" sz="1400" dirty="0"/>
            <a:t>è lo studio dei criteri e delle regole che rendono sistemica l’operatività del servizio sociale: crea ordina nell’agire professionale valorizzando le modalità espressive soggettive purché finalizzate all’agire quotidiano (campanini 2013) Il principio ‘’Prassi-teoria-prassi’’ ossia l’analisi della realtà (prassi, è il confronto con le conoscenze teoriche e con i modelli teorico-pratici ritenuti più adeguati alla realtà che  si sta analizzando (teoria).</a:t>
          </a:r>
          <a:endParaRPr lang="en-US" sz="1400" dirty="0"/>
        </a:p>
      </dgm:t>
    </dgm:pt>
    <dgm:pt modelId="{07FAF798-2AB2-4C31-A43C-762BF65468EF}" type="parTrans" cxnId="{A8559581-702B-4DA7-99E1-99E1CB3F9284}">
      <dgm:prSet/>
      <dgm:spPr/>
      <dgm:t>
        <a:bodyPr/>
        <a:lstStyle/>
        <a:p>
          <a:endParaRPr lang="en-US"/>
        </a:p>
      </dgm:t>
    </dgm:pt>
    <dgm:pt modelId="{B30056EC-AE04-4308-B7AB-A7D211094525}" type="sibTrans" cxnId="{A8559581-702B-4DA7-99E1-99E1CB3F9284}">
      <dgm:prSet/>
      <dgm:spPr/>
      <dgm:t>
        <a:bodyPr/>
        <a:lstStyle/>
        <a:p>
          <a:endParaRPr lang="en-US"/>
        </a:p>
      </dgm:t>
    </dgm:pt>
    <dgm:pt modelId="{F19497B7-56BE-4D20-BDBC-2E39FBE62286}">
      <dgm:prSet/>
      <dgm:spPr/>
      <dgm:t>
        <a:bodyPr/>
        <a:lstStyle/>
        <a:p>
          <a:r>
            <a:rPr lang="it-IT" sz="1400" dirty="0"/>
            <a:t>A questo proposito è necessario distinguere tra</a:t>
          </a:r>
          <a:endParaRPr lang="en-US" sz="1400" dirty="0"/>
        </a:p>
      </dgm:t>
    </dgm:pt>
    <dgm:pt modelId="{6C97523F-9ED9-46AE-9D23-8DF79AEEA46F}" type="parTrans" cxnId="{8A505825-0CFE-40A4-ACD5-8578E15D853C}">
      <dgm:prSet/>
      <dgm:spPr/>
      <dgm:t>
        <a:bodyPr/>
        <a:lstStyle/>
        <a:p>
          <a:endParaRPr lang="en-US"/>
        </a:p>
      </dgm:t>
    </dgm:pt>
    <dgm:pt modelId="{58192707-96FA-4480-B35E-805B0D4398BF}" type="sibTrans" cxnId="{8A505825-0CFE-40A4-ACD5-8578E15D853C}">
      <dgm:prSet/>
      <dgm:spPr/>
      <dgm:t>
        <a:bodyPr/>
        <a:lstStyle/>
        <a:p>
          <a:endParaRPr lang="en-US"/>
        </a:p>
      </dgm:t>
    </dgm:pt>
    <dgm:pt modelId="{FD905700-8E8F-4227-B4E7-FA70AA54DDC9}">
      <dgm:prSet custT="1"/>
      <dgm:spPr/>
      <dgm:t>
        <a:bodyPr/>
        <a:lstStyle/>
        <a:p>
          <a:r>
            <a:rPr lang="it-IT" sz="1600" dirty="0"/>
            <a:t>Teoria della pratica, basata sul processi osservativo-induttivi; ossia il sapere che si ricava dalla descrizione e l’interpretazione della realtà operativa.</a:t>
          </a:r>
          <a:endParaRPr lang="en-US" sz="1600" dirty="0"/>
        </a:p>
      </dgm:t>
    </dgm:pt>
    <dgm:pt modelId="{B77F0261-A4FC-42DA-819A-E959AEB83E04}" type="parTrans" cxnId="{91818C8B-5C83-4B36-8FFA-E7E9E3ABFDE9}">
      <dgm:prSet/>
      <dgm:spPr/>
      <dgm:t>
        <a:bodyPr/>
        <a:lstStyle/>
        <a:p>
          <a:endParaRPr lang="en-US"/>
        </a:p>
      </dgm:t>
    </dgm:pt>
    <dgm:pt modelId="{4E0E79F7-1B4F-49E8-AD50-436A90384FB7}" type="sibTrans" cxnId="{91818C8B-5C83-4B36-8FFA-E7E9E3ABFDE9}">
      <dgm:prSet/>
      <dgm:spPr/>
      <dgm:t>
        <a:bodyPr/>
        <a:lstStyle/>
        <a:p>
          <a:endParaRPr lang="en-US"/>
        </a:p>
      </dgm:t>
    </dgm:pt>
    <dgm:pt modelId="{4CB8C2FB-710B-4B1D-8470-18FBA098291B}">
      <dgm:prSet custT="1"/>
      <dgm:spPr/>
      <dgm:t>
        <a:bodyPr/>
        <a:lstStyle/>
        <a:p>
          <a:r>
            <a:rPr lang="it-IT" sz="1600" dirty="0"/>
            <a:t>Teorica per la pratica; è la teoria che consente di costruire modelli di analisi e di intervento per la pratica (Dal </a:t>
          </a:r>
          <a:r>
            <a:rPr lang="it-IT" sz="1600" dirty="0" err="1"/>
            <a:t>Pra</a:t>
          </a:r>
          <a:r>
            <a:rPr lang="it-IT" sz="1600" dirty="0"/>
            <a:t> Ponticelli, 1985a).  </a:t>
          </a:r>
          <a:endParaRPr lang="en-US" sz="1600" dirty="0"/>
        </a:p>
      </dgm:t>
    </dgm:pt>
    <dgm:pt modelId="{4E7F304D-09B1-414E-BAC9-B2C37D94D08D}" type="parTrans" cxnId="{78343CEF-210E-4F08-A7D2-3733499BDBA2}">
      <dgm:prSet/>
      <dgm:spPr/>
      <dgm:t>
        <a:bodyPr/>
        <a:lstStyle/>
        <a:p>
          <a:endParaRPr lang="en-US"/>
        </a:p>
      </dgm:t>
    </dgm:pt>
    <dgm:pt modelId="{B8CA7A02-852F-4F02-BA0A-BFF6A58BBACB}" type="sibTrans" cxnId="{78343CEF-210E-4F08-A7D2-3733499BDBA2}">
      <dgm:prSet/>
      <dgm:spPr/>
      <dgm:t>
        <a:bodyPr/>
        <a:lstStyle/>
        <a:p>
          <a:endParaRPr lang="en-US"/>
        </a:p>
      </dgm:t>
    </dgm:pt>
    <dgm:pt modelId="{6A501942-9BBB-4185-B8C2-A9679E11054F}" type="pres">
      <dgm:prSet presAssocID="{958F2490-FE92-4B29-A340-10062DCD8B6D}" presName="outerComposite" presStyleCnt="0">
        <dgm:presLayoutVars>
          <dgm:chMax val="5"/>
          <dgm:dir/>
          <dgm:resizeHandles val="exact"/>
        </dgm:presLayoutVars>
      </dgm:prSet>
      <dgm:spPr/>
      <dgm:t>
        <a:bodyPr/>
        <a:lstStyle/>
        <a:p>
          <a:endParaRPr lang="it-IT"/>
        </a:p>
      </dgm:t>
    </dgm:pt>
    <dgm:pt modelId="{39568114-AA9C-4CF0-A0EF-878F9CDDD686}" type="pres">
      <dgm:prSet presAssocID="{958F2490-FE92-4B29-A340-10062DCD8B6D}" presName="dummyMaxCanvas" presStyleCnt="0">
        <dgm:presLayoutVars/>
      </dgm:prSet>
      <dgm:spPr/>
    </dgm:pt>
    <dgm:pt modelId="{FE5CE1AD-C224-4FDA-9E0F-C73485426D12}" type="pres">
      <dgm:prSet presAssocID="{958F2490-FE92-4B29-A340-10062DCD8B6D}" presName="ThreeNodes_1" presStyleLbl="node1" presStyleIdx="0" presStyleCnt="3" custLinFactNeighborY="-3279">
        <dgm:presLayoutVars>
          <dgm:bulletEnabled val="1"/>
        </dgm:presLayoutVars>
      </dgm:prSet>
      <dgm:spPr/>
      <dgm:t>
        <a:bodyPr/>
        <a:lstStyle/>
        <a:p>
          <a:endParaRPr lang="it-IT"/>
        </a:p>
      </dgm:t>
    </dgm:pt>
    <dgm:pt modelId="{89D6B957-7C97-4EA9-AAE9-E91B6A7AC95A}" type="pres">
      <dgm:prSet presAssocID="{958F2490-FE92-4B29-A340-10062DCD8B6D}" presName="ThreeNodes_2" presStyleLbl="node1" presStyleIdx="1" presStyleCnt="3">
        <dgm:presLayoutVars>
          <dgm:bulletEnabled val="1"/>
        </dgm:presLayoutVars>
      </dgm:prSet>
      <dgm:spPr/>
      <dgm:t>
        <a:bodyPr/>
        <a:lstStyle/>
        <a:p>
          <a:endParaRPr lang="it-IT"/>
        </a:p>
      </dgm:t>
    </dgm:pt>
    <dgm:pt modelId="{45D292D0-56D7-4593-BFAF-53F18DE64CEF}" type="pres">
      <dgm:prSet presAssocID="{958F2490-FE92-4B29-A340-10062DCD8B6D}" presName="ThreeNodes_3" presStyleLbl="node1" presStyleIdx="2" presStyleCnt="3" custLinFactNeighborX="-1918" custLinFactNeighborY="-14208">
        <dgm:presLayoutVars>
          <dgm:bulletEnabled val="1"/>
        </dgm:presLayoutVars>
      </dgm:prSet>
      <dgm:spPr/>
      <dgm:t>
        <a:bodyPr/>
        <a:lstStyle/>
        <a:p>
          <a:endParaRPr lang="it-IT"/>
        </a:p>
      </dgm:t>
    </dgm:pt>
    <dgm:pt modelId="{9DBC5DB3-7FAC-4436-A400-125911FE6B05}" type="pres">
      <dgm:prSet presAssocID="{958F2490-FE92-4B29-A340-10062DCD8B6D}" presName="ThreeConn_1-2" presStyleLbl="fgAccFollowNode1" presStyleIdx="0" presStyleCnt="2">
        <dgm:presLayoutVars>
          <dgm:bulletEnabled val="1"/>
        </dgm:presLayoutVars>
      </dgm:prSet>
      <dgm:spPr/>
      <dgm:t>
        <a:bodyPr/>
        <a:lstStyle/>
        <a:p>
          <a:endParaRPr lang="it-IT"/>
        </a:p>
      </dgm:t>
    </dgm:pt>
    <dgm:pt modelId="{C41EA105-FFFE-49D3-AC3B-63259E031B09}" type="pres">
      <dgm:prSet presAssocID="{958F2490-FE92-4B29-A340-10062DCD8B6D}" presName="ThreeConn_2-3" presStyleLbl="fgAccFollowNode1" presStyleIdx="1" presStyleCnt="2">
        <dgm:presLayoutVars>
          <dgm:bulletEnabled val="1"/>
        </dgm:presLayoutVars>
      </dgm:prSet>
      <dgm:spPr/>
      <dgm:t>
        <a:bodyPr/>
        <a:lstStyle/>
        <a:p>
          <a:endParaRPr lang="it-IT"/>
        </a:p>
      </dgm:t>
    </dgm:pt>
    <dgm:pt modelId="{5E17886E-10B7-484C-AF0B-17BA72D5F495}" type="pres">
      <dgm:prSet presAssocID="{958F2490-FE92-4B29-A340-10062DCD8B6D}" presName="ThreeNodes_1_text" presStyleLbl="node1" presStyleIdx="2" presStyleCnt="3">
        <dgm:presLayoutVars>
          <dgm:bulletEnabled val="1"/>
        </dgm:presLayoutVars>
      </dgm:prSet>
      <dgm:spPr/>
      <dgm:t>
        <a:bodyPr/>
        <a:lstStyle/>
        <a:p>
          <a:endParaRPr lang="it-IT"/>
        </a:p>
      </dgm:t>
    </dgm:pt>
    <dgm:pt modelId="{16E7FF58-938E-46C4-9FB5-629E2BEB27B7}" type="pres">
      <dgm:prSet presAssocID="{958F2490-FE92-4B29-A340-10062DCD8B6D}" presName="ThreeNodes_2_text" presStyleLbl="node1" presStyleIdx="2" presStyleCnt="3">
        <dgm:presLayoutVars>
          <dgm:bulletEnabled val="1"/>
        </dgm:presLayoutVars>
      </dgm:prSet>
      <dgm:spPr/>
      <dgm:t>
        <a:bodyPr/>
        <a:lstStyle/>
        <a:p>
          <a:endParaRPr lang="it-IT"/>
        </a:p>
      </dgm:t>
    </dgm:pt>
    <dgm:pt modelId="{4841AB03-9320-4C1F-B88D-0461D2C14F8B}" type="pres">
      <dgm:prSet presAssocID="{958F2490-FE92-4B29-A340-10062DCD8B6D}" presName="ThreeNodes_3_text" presStyleLbl="node1" presStyleIdx="2" presStyleCnt="3">
        <dgm:presLayoutVars>
          <dgm:bulletEnabled val="1"/>
        </dgm:presLayoutVars>
      </dgm:prSet>
      <dgm:spPr/>
      <dgm:t>
        <a:bodyPr/>
        <a:lstStyle/>
        <a:p>
          <a:endParaRPr lang="it-IT"/>
        </a:p>
      </dgm:t>
    </dgm:pt>
  </dgm:ptLst>
  <dgm:cxnLst>
    <dgm:cxn modelId="{2FADA946-B2A0-4DF2-91C4-0BE498829380}" type="presOf" srcId="{4F8F0075-8E60-470D-AADB-9D97996BD0BF}" destId="{5E17886E-10B7-484C-AF0B-17BA72D5F495}" srcOrd="1" destOrd="0" presId="urn:microsoft.com/office/officeart/2005/8/layout/vProcess5"/>
    <dgm:cxn modelId="{040FB5A9-B878-4A7B-8D14-5B01CF5EF8C2}" type="presOf" srcId="{958F2490-FE92-4B29-A340-10062DCD8B6D}" destId="{6A501942-9BBB-4185-B8C2-A9679E11054F}" srcOrd="0" destOrd="0" presId="urn:microsoft.com/office/officeart/2005/8/layout/vProcess5"/>
    <dgm:cxn modelId="{2E0107D9-5499-4CB0-9E40-A92A4BC85FB8}" type="presOf" srcId="{4F8F0075-8E60-470D-AADB-9D97996BD0BF}" destId="{FE5CE1AD-C224-4FDA-9E0F-C73485426D12}" srcOrd="0" destOrd="0" presId="urn:microsoft.com/office/officeart/2005/8/layout/vProcess5"/>
    <dgm:cxn modelId="{78343CEF-210E-4F08-A7D2-3733499BDBA2}" srcId="{958F2490-FE92-4B29-A340-10062DCD8B6D}" destId="{4CB8C2FB-710B-4B1D-8470-18FBA098291B}" srcOrd="2" destOrd="0" parTransId="{4E7F304D-09B1-414E-BAC9-B2C37D94D08D}" sibTransId="{B8CA7A02-852F-4F02-BA0A-BFF6A58BBACB}"/>
    <dgm:cxn modelId="{0EA2E0BB-11D8-409D-9F0F-32C4380903C1}" type="presOf" srcId="{F19497B7-56BE-4D20-BDBC-2E39FBE62286}" destId="{16E7FF58-938E-46C4-9FB5-629E2BEB27B7}" srcOrd="1" destOrd="0" presId="urn:microsoft.com/office/officeart/2005/8/layout/vProcess5"/>
    <dgm:cxn modelId="{5C1D9044-D76E-476B-A2C1-A2B45CCCB592}" type="presOf" srcId="{F19497B7-56BE-4D20-BDBC-2E39FBE62286}" destId="{89D6B957-7C97-4EA9-AAE9-E91B6A7AC95A}" srcOrd="0" destOrd="0" presId="urn:microsoft.com/office/officeart/2005/8/layout/vProcess5"/>
    <dgm:cxn modelId="{C192A540-1EA2-4543-B200-4B3E90B61563}" type="presOf" srcId="{FD905700-8E8F-4227-B4E7-FA70AA54DDC9}" destId="{89D6B957-7C97-4EA9-AAE9-E91B6A7AC95A}" srcOrd="0" destOrd="1" presId="urn:microsoft.com/office/officeart/2005/8/layout/vProcess5"/>
    <dgm:cxn modelId="{D768485D-49AB-4527-95B6-1297492EB5DF}" type="presOf" srcId="{B30056EC-AE04-4308-B7AB-A7D211094525}" destId="{9DBC5DB3-7FAC-4436-A400-125911FE6B05}" srcOrd="0" destOrd="0" presId="urn:microsoft.com/office/officeart/2005/8/layout/vProcess5"/>
    <dgm:cxn modelId="{8A505825-0CFE-40A4-ACD5-8578E15D853C}" srcId="{958F2490-FE92-4B29-A340-10062DCD8B6D}" destId="{F19497B7-56BE-4D20-BDBC-2E39FBE62286}" srcOrd="1" destOrd="0" parTransId="{6C97523F-9ED9-46AE-9D23-8DF79AEEA46F}" sibTransId="{58192707-96FA-4480-B35E-805B0D4398BF}"/>
    <dgm:cxn modelId="{FA79FC98-1673-473F-BA23-B31A619E5533}" type="presOf" srcId="{FD905700-8E8F-4227-B4E7-FA70AA54DDC9}" destId="{16E7FF58-938E-46C4-9FB5-629E2BEB27B7}" srcOrd="1" destOrd="1" presId="urn:microsoft.com/office/officeart/2005/8/layout/vProcess5"/>
    <dgm:cxn modelId="{F310CA74-74BE-4032-9E44-F99376AEAB4A}" type="presOf" srcId="{4CB8C2FB-710B-4B1D-8470-18FBA098291B}" destId="{45D292D0-56D7-4593-BFAF-53F18DE64CEF}" srcOrd="0" destOrd="0" presId="urn:microsoft.com/office/officeart/2005/8/layout/vProcess5"/>
    <dgm:cxn modelId="{09F01580-1B11-4061-9476-E28F2DF65C85}" type="presOf" srcId="{4CB8C2FB-710B-4B1D-8470-18FBA098291B}" destId="{4841AB03-9320-4C1F-B88D-0461D2C14F8B}" srcOrd="1" destOrd="0" presId="urn:microsoft.com/office/officeart/2005/8/layout/vProcess5"/>
    <dgm:cxn modelId="{A8559581-702B-4DA7-99E1-99E1CB3F9284}" srcId="{958F2490-FE92-4B29-A340-10062DCD8B6D}" destId="{4F8F0075-8E60-470D-AADB-9D97996BD0BF}" srcOrd="0" destOrd="0" parTransId="{07FAF798-2AB2-4C31-A43C-762BF65468EF}" sibTransId="{B30056EC-AE04-4308-B7AB-A7D211094525}"/>
    <dgm:cxn modelId="{91818C8B-5C83-4B36-8FFA-E7E9E3ABFDE9}" srcId="{F19497B7-56BE-4D20-BDBC-2E39FBE62286}" destId="{FD905700-8E8F-4227-B4E7-FA70AA54DDC9}" srcOrd="0" destOrd="0" parTransId="{B77F0261-A4FC-42DA-819A-E959AEB83E04}" sibTransId="{4E0E79F7-1B4F-49E8-AD50-436A90384FB7}"/>
    <dgm:cxn modelId="{9117A8EA-4EC8-4B7F-8A6E-9F576EC534CE}" type="presOf" srcId="{58192707-96FA-4480-B35E-805B0D4398BF}" destId="{C41EA105-FFFE-49D3-AC3B-63259E031B09}" srcOrd="0" destOrd="0" presId="urn:microsoft.com/office/officeart/2005/8/layout/vProcess5"/>
    <dgm:cxn modelId="{E911F42F-BAD9-4111-BAE8-8DE23CD017A6}" type="presParOf" srcId="{6A501942-9BBB-4185-B8C2-A9679E11054F}" destId="{39568114-AA9C-4CF0-A0EF-878F9CDDD686}" srcOrd="0" destOrd="0" presId="urn:microsoft.com/office/officeart/2005/8/layout/vProcess5"/>
    <dgm:cxn modelId="{0B13E65B-EBB5-442E-B5CA-891BD34FF928}" type="presParOf" srcId="{6A501942-9BBB-4185-B8C2-A9679E11054F}" destId="{FE5CE1AD-C224-4FDA-9E0F-C73485426D12}" srcOrd="1" destOrd="0" presId="urn:microsoft.com/office/officeart/2005/8/layout/vProcess5"/>
    <dgm:cxn modelId="{1CE33339-6F13-48B1-A2B9-F0271C344A46}" type="presParOf" srcId="{6A501942-9BBB-4185-B8C2-A9679E11054F}" destId="{89D6B957-7C97-4EA9-AAE9-E91B6A7AC95A}" srcOrd="2" destOrd="0" presId="urn:microsoft.com/office/officeart/2005/8/layout/vProcess5"/>
    <dgm:cxn modelId="{1EE6AE53-7F93-4455-AC5C-0384D44F9993}" type="presParOf" srcId="{6A501942-9BBB-4185-B8C2-A9679E11054F}" destId="{45D292D0-56D7-4593-BFAF-53F18DE64CEF}" srcOrd="3" destOrd="0" presId="urn:microsoft.com/office/officeart/2005/8/layout/vProcess5"/>
    <dgm:cxn modelId="{77EE94A4-DCA6-4AF2-8B15-D99F054150D0}" type="presParOf" srcId="{6A501942-9BBB-4185-B8C2-A9679E11054F}" destId="{9DBC5DB3-7FAC-4436-A400-125911FE6B05}" srcOrd="4" destOrd="0" presId="urn:microsoft.com/office/officeart/2005/8/layout/vProcess5"/>
    <dgm:cxn modelId="{E210127D-ABB3-4F81-8340-05105B9740C0}" type="presParOf" srcId="{6A501942-9BBB-4185-B8C2-A9679E11054F}" destId="{C41EA105-FFFE-49D3-AC3B-63259E031B09}" srcOrd="5" destOrd="0" presId="urn:microsoft.com/office/officeart/2005/8/layout/vProcess5"/>
    <dgm:cxn modelId="{C71D7139-CF8E-4D44-BC79-9399E6ABE102}" type="presParOf" srcId="{6A501942-9BBB-4185-B8C2-A9679E11054F}" destId="{5E17886E-10B7-484C-AF0B-17BA72D5F495}" srcOrd="6" destOrd="0" presId="urn:microsoft.com/office/officeart/2005/8/layout/vProcess5"/>
    <dgm:cxn modelId="{C0930A94-766D-4BE0-8CBF-921A27013908}" type="presParOf" srcId="{6A501942-9BBB-4185-B8C2-A9679E11054F}" destId="{16E7FF58-938E-46C4-9FB5-629E2BEB27B7}" srcOrd="7" destOrd="0" presId="urn:microsoft.com/office/officeart/2005/8/layout/vProcess5"/>
    <dgm:cxn modelId="{043B619B-BC59-42FC-81D0-9485123FC7AF}" type="presParOf" srcId="{6A501942-9BBB-4185-B8C2-A9679E11054F}" destId="{4841AB03-9320-4C1F-B88D-0461D2C14F8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E4B233-A188-4307-8446-306656F1ADF9}" type="doc">
      <dgm:prSet loTypeId="urn:microsoft.com/office/officeart/2005/8/layout/process1" loCatId="process" qsTypeId="urn:microsoft.com/office/officeart/2005/8/quickstyle/simple1" qsCatId="simple" csTypeId="urn:microsoft.com/office/officeart/2005/8/colors/colorful1" csCatId="colorful"/>
      <dgm:spPr/>
      <dgm:t>
        <a:bodyPr/>
        <a:lstStyle/>
        <a:p>
          <a:endParaRPr lang="en-US"/>
        </a:p>
      </dgm:t>
    </dgm:pt>
    <dgm:pt modelId="{09B3C1DF-0DDA-4E22-AD87-BC3A81498D55}">
      <dgm:prSet/>
      <dgm:spPr/>
      <dgm:t>
        <a:bodyPr/>
        <a:lstStyle/>
        <a:p>
          <a:r>
            <a:rPr lang="it-IT"/>
            <a:t>Il processo di aiuto nel servizio sociale </a:t>
          </a:r>
          <a:endParaRPr lang="en-US"/>
        </a:p>
      </dgm:t>
    </dgm:pt>
    <dgm:pt modelId="{411C21F7-ED3E-417C-AB7F-5B97E3BBC630}" type="parTrans" cxnId="{84454199-8F4C-48DB-8809-C42B1E39893C}">
      <dgm:prSet/>
      <dgm:spPr/>
      <dgm:t>
        <a:bodyPr/>
        <a:lstStyle/>
        <a:p>
          <a:endParaRPr lang="en-US"/>
        </a:p>
      </dgm:t>
    </dgm:pt>
    <dgm:pt modelId="{4F917B55-7D65-41F4-BDB1-22161F47D842}" type="sibTrans" cxnId="{84454199-8F4C-48DB-8809-C42B1E39893C}">
      <dgm:prSet/>
      <dgm:spPr/>
      <dgm:t>
        <a:bodyPr/>
        <a:lstStyle/>
        <a:p>
          <a:endParaRPr lang="en-US"/>
        </a:p>
      </dgm:t>
    </dgm:pt>
    <dgm:pt modelId="{44E4ADF9-997A-4666-9E7B-0706367FF4FA}">
      <dgm:prSet/>
      <dgm:spPr/>
      <dgm:t>
        <a:bodyPr/>
        <a:lstStyle/>
        <a:p>
          <a:r>
            <a:rPr lang="it-IT"/>
            <a:t>E’ un insieme di azioni che si susseguono nel tempo con la logica e che sono tese a dare aiuto alle persone prese singolarmente o come gruppo. </a:t>
          </a:r>
          <a:endParaRPr lang="en-US"/>
        </a:p>
      </dgm:t>
    </dgm:pt>
    <dgm:pt modelId="{DA10A903-0E5A-4328-9505-FD62B6DB6EC0}" type="parTrans" cxnId="{18C4C809-E963-44C3-A0F9-F3000AF1E13A}">
      <dgm:prSet/>
      <dgm:spPr/>
      <dgm:t>
        <a:bodyPr/>
        <a:lstStyle/>
        <a:p>
          <a:endParaRPr lang="en-US"/>
        </a:p>
      </dgm:t>
    </dgm:pt>
    <dgm:pt modelId="{125F2587-EF0A-46A7-8CD3-FFCCF9128F70}" type="sibTrans" cxnId="{18C4C809-E963-44C3-A0F9-F3000AF1E13A}">
      <dgm:prSet/>
      <dgm:spPr/>
      <dgm:t>
        <a:bodyPr/>
        <a:lstStyle/>
        <a:p>
          <a:endParaRPr lang="en-US"/>
        </a:p>
      </dgm:t>
    </dgm:pt>
    <dgm:pt modelId="{C7B5CCE4-3DB4-42D1-8B18-DF23B91CB79E}">
      <dgm:prSet/>
      <dgm:spPr/>
      <dgm:t>
        <a:bodyPr/>
        <a:lstStyle/>
        <a:p>
          <a:r>
            <a:rPr lang="it-IT"/>
            <a:t>Si attiva a partire da bisogni individuali e /o collettivi. </a:t>
          </a:r>
          <a:endParaRPr lang="en-US"/>
        </a:p>
      </dgm:t>
    </dgm:pt>
    <dgm:pt modelId="{1A000ECE-39FB-4313-BEB2-D2AB1C7DBB8A}" type="parTrans" cxnId="{6F1F8634-BEE3-4792-8EC8-468DBB7C95D9}">
      <dgm:prSet/>
      <dgm:spPr/>
      <dgm:t>
        <a:bodyPr/>
        <a:lstStyle/>
        <a:p>
          <a:endParaRPr lang="en-US"/>
        </a:p>
      </dgm:t>
    </dgm:pt>
    <dgm:pt modelId="{E74A90E1-FFED-4BCC-B828-000396BFAB2E}" type="sibTrans" cxnId="{6F1F8634-BEE3-4792-8EC8-468DBB7C95D9}">
      <dgm:prSet/>
      <dgm:spPr/>
      <dgm:t>
        <a:bodyPr/>
        <a:lstStyle/>
        <a:p>
          <a:endParaRPr lang="en-US"/>
        </a:p>
      </dgm:t>
    </dgm:pt>
    <dgm:pt modelId="{98523B7A-710E-47B3-9AAA-83B1AA8BBC8E}">
      <dgm:prSet/>
      <dgm:spPr/>
      <dgm:t>
        <a:bodyPr/>
        <a:lstStyle/>
        <a:p>
          <a:r>
            <a:rPr lang="it-IT" sz="1300"/>
            <a:t>I soggetti coinvolti nel processo di aiuto sono: </a:t>
          </a:r>
          <a:endParaRPr lang="en-US" sz="1300"/>
        </a:p>
      </dgm:t>
    </dgm:pt>
    <dgm:pt modelId="{93CC352E-E186-40D6-8D13-14E9CC27F772}" type="parTrans" cxnId="{49B2AC6D-FD13-448B-A5C4-41D592D77954}">
      <dgm:prSet/>
      <dgm:spPr/>
      <dgm:t>
        <a:bodyPr/>
        <a:lstStyle/>
        <a:p>
          <a:endParaRPr lang="en-US"/>
        </a:p>
      </dgm:t>
    </dgm:pt>
    <dgm:pt modelId="{95F4F41E-E512-4B4C-8EE1-02A6033F5244}" type="sibTrans" cxnId="{49B2AC6D-FD13-448B-A5C4-41D592D77954}">
      <dgm:prSet/>
      <dgm:spPr/>
      <dgm:t>
        <a:bodyPr/>
        <a:lstStyle/>
        <a:p>
          <a:endParaRPr lang="en-US"/>
        </a:p>
      </dgm:t>
    </dgm:pt>
    <dgm:pt modelId="{FDE06B95-94D2-450A-9974-8CF1257D06BF}">
      <dgm:prSet custT="1"/>
      <dgm:spPr/>
      <dgm:t>
        <a:bodyPr/>
        <a:lstStyle/>
        <a:p>
          <a:r>
            <a:rPr lang="it-IT" sz="1200" dirty="0"/>
            <a:t>La persona che pone il problema e chiede l’intervento</a:t>
          </a:r>
          <a:endParaRPr lang="en-US" sz="1200" dirty="0"/>
        </a:p>
      </dgm:t>
    </dgm:pt>
    <dgm:pt modelId="{84A1F792-0404-4B9A-A94B-37EACD955E8E}" type="parTrans" cxnId="{B7CE4AB9-2B0D-4738-9061-A93BE1C960BB}">
      <dgm:prSet/>
      <dgm:spPr/>
      <dgm:t>
        <a:bodyPr/>
        <a:lstStyle/>
        <a:p>
          <a:endParaRPr lang="en-US"/>
        </a:p>
      </dgm:t>
    </dgm:pt>
    <dgm:pt modelId="{0ACC4874-F4B3-405C-ADEA-F1B11F232AF7}" type="sibTrans" cxnId="{B7CE4AB9-2B0D-4738-9061-A93BE1C960BB}">
      <dgm:prSet/>
      <dgm:spPr/>
      <dgm:t>
        <a:bodyPr/>
        <a:lstStyle/>
        <a:p>
          <a:endParaRPr lang="en-US"/>
        </a:p>
      </dgm:t>
    </dgm:pt>
    <dgm:pt modelId="{F1CB5D83-9189-4443-9FB3-0DEB2B089DBF}">
      <dgm:prSet custT="1"/>
      <dgm:spPr/>
      <dgm:t>
        <a:bodyPr/>
        <a:lstStyle/>
        <a:p>
          <a:r>
            <a:rPr lang="it-IT" sz="1200" dirty="0"/>
            <a:t>L’assistente sociale che accoglie, ascolta, attiva le risorse;</a:t>
          </a:r>
          <a:endParaRPr lang="en-US" sz="1200" dirty="0"/>
        </a:p>
      </dgm:t>
    </dgm:pt>
    <dgm:pt modelId="{2C2FA3EF-3F1E-44B9-8B13-B064A8F383C8}" type="parTrans" cxnId="{9D212DDB-1E39-4BB0-AE6C-DE2CA8EBED05}">
      <dgm:prSet/>
      <dgm:spPr/>
      <dgm:t>
        <a:bodyPr/>
        <a:lstStyle/>
        <a:p>
          <a:endParaRPr lang="en-US"/>
        </a:p>
      </dgm:t>
    </dgm:pt>
    <dgm:pt modelId="{6567F456-118B-4029-9E50-22BAE2FB54A4}" type="sibTrans" cxnId="{9D212DDB-1E39-4BB0-AE6C-DE2CA8EBED05}">
      <dgm:prSet/>
      <dgm:spPr/>
      <dgm:t>
        <a:bodyPr/>
        <a:lstStyle/>
        <a:p>
          <a:endParaRPr lang="en-US"/>
        </a:p>
      </dgm:t>
    </dgm:pt>
    <dgm:pt modelId="{CF9BB00A-7786-4DAD-BC9F-10B10B7AF6F4}">
      <dgm:prSet custT="1"/>
      <dgm:spPr/>
      <dgm:t>
        <a:bodyPr/>
        <a:lstStyle/>
        <a:p>
          <a:r>
            <a:rPr lang="it-IT" sz="1200" dirty="0"/>
            <a:t>Il servizio sociale che mette a disposizione le risorse</a:t>
          </a:r>
          <a:endParaRPr lang="en-US" sz="1200" dirty="0"/>
        </a:p>
      </dgm:t>
    </dgm:pt>
    <dgm:pt modelId="{6A78B0F3-E0FD-4BD9-B2B2-4DBD58222E43}" type="parTrans" cxnId="{1DC4544E-6505-43CB-9469-ABD1966F9E36}">
      <dgm:prSet/>
      <dgm:spPr/>
      <dgm:t>
        <a:bodyPr/>
        <a:lstStyle/>
        <a:p>
          <a:endParaRPr lang="en-US"/>
        </a:p>
      </dgm:t>
    </dgm:pt>
    <dgm:pt modelId="{9A624EC4-169A-47AA-A770-CBB0773FD5B1}" type="sibTrans" cxnId="{1DC4544E-6505-43CB-9469-ABD1966F9E36}">
      <dgm:prSet/>
      <dgm:spPr/>
      <dgm:t>
        <a:bodyPr/>
        <a:lstStyle/>
        <a:p>
          <a:endParaRPr lang="en-US"/>
        </a:p>
      </dgm:t>
    </dgm:pt>
    <dgm:pt modelId="{D30DED63-A3A1-415C-8ADF-AEAA74DE2C27}">
      <dgm:prSet custT="1"/>
      <dgm:spPr/>
      <dgm:t>
        <a:bodyPr/>
        <a:lstStyle/>
        <a:p>
          <a:r>
            <a:rPr lang="it-IT" sz="1200" dirty="0"/>
            <a:t>Le persone significative nell’ambiente di vita della persona </a:t>
          </a:r>
          <a:endParaRPr lang="en-US" sz="1200" dirty="0"/>
        </a:p>
      </dgm:t>
    </dgm:pt>
    <dgm:pt modelId="{88F9D528-F3BB-476C-A742-357E7D160AB0}" type="parTrans" cxnId="{F693CD43-9262-4C78-B591-66787996C4E5}">
      <dgm:prSet/>
      <dgm:spPr/>
      <dgm:t>
        <a:bodyPr/>
        <a:lstStyle/>
        <a:p>
          <a:endParaRPr lang="en-US"/>
        </a:p>
      </dgm:t>
    </dgm:pt>
    <dgm:pt modelId="{4C0848F3-DFE0-4531-83C9-8EABFF6ECE12}" type="sibTrans" cxnId="{F693CD43-9262-4C78-B591-66787996C4E5}">
      <dgm:prSet/>
      <dgm:spPr/>
      <dgm:t>
        <a:bodyPr/>
        <a:lstStyle/>
        <a:p>
          <a:endParaRPr lang="en-US"/>
        </a:p>
      </dgm:t>
    </dgm:pt>
    <dgm:pt modelId="{36FBA618-C486-46B7-9847-40674FBB9C15}">
      <dgm:prSet custT="1"/>
      <dgm:spPr/>
      <dgm:t>
        <a:bodyPr/>
        <a:lstStyle/>
        <a:p>
          <a:r>
            <a:rPr lang="it-IT" sz="1200" dirty="0"/>
            <a:t>La comunità che legittima il mandato dell’assistente sociale, che  offre le risorse dell’associazionismo e del mondo cooperativo </a:t>
          </a:r>
          <a:endParaRPr lang="en-US" sz="1200" dirty="0"/>
        </a:p>
      </dgm:t>
    </dgm:pt>
    <dgm:pt modelId="{3FDE2D99-6EB2-4591-9829-8D449B52FBCB}" type="parTrans" cxnId="{D248664F-B523-4DC4-B1E6-69C509B0780A}">
      <dgm:prSet/>
      <dgm:spPr/>
      <dgm:t>
        <a:bodyPr/>
        <a:lstStyle/>
        <a:p>
          <a:endParaRPr lang="en-US"/>
        </a:p>
      </dgm:t>
    </dgm:pt>
    <dgm:pt modelId="{35501718-0BCC-4EFC-8FE2-8B0CA297BDDE}" type="sibTrans" cxnId="{D248664F-B523-4DC4-B1E6-69C509B0780A}">
      <dgm:prSet/>
      <dgm:spPr/>
      <dgm:t>
        <a:bodyPr/>
        <a:lstStyle/>
        <a:p>
          <a:endParaRPr lang="en-US"/>
        </a:p>
      </dgm:t>
    </dgm:pt>
    <dgm:pt modelId="{0B8BEF60-FB65-440F-9B38-1572042BD46A}" type="pres">
      <dgm:prSet presAssocID="{F0E4B233-A188-4307-8446-306656F1ADF9}" presName="Name0" presStyleCnt="0">
        <dgm:presLayoutVars>
          <dgm:dir/>
          <dgm:resizeHandles val="exact"/>
        </dgm:presLayoutVars>
      </dgm:prSet>
      <dgm:spPr/>
      <dgm:t>
        <a:bodyPr/>
        <a:lstStyle/>
        <a:p>
          <a:endParaRPr lang="it-IT"/>
        </a:p>
      </dgm:t>
    </dgm:pt>
    <dgm:pt modelId="{60B432CD-4484-4A78-B12B-007940E7AF9C}" type="pres">
      <dgm:prSet presAssocID="{09B3C1DF-0DDA-4E22-AD87-BC3A81498D55}" presName="node" presStyleLbl="node1" presStyleIdx="0" presStyleCnt="4">
        <dgm:presLayoutVars>
          <dgm:bulletEnabled val="1"/>
        </dgm:presLayoutVars>
      </dgm:prSet>
      <dgm:spPr/>
      <dgm:t>
        <a:bodyPr/>
        <a:lstStyle/>
        <a:p>
          <a:endParaRPr lang="it-IT"/>
        </a:p>
      </dgm:t>
    </dgm:pt>
    <dgm:pt modelId="{44C57D37-5FEB-4B9E-930F-564775BAFED2}" type="pres">
      <dgm:prSet presAssocID="{4F917B55-7D65-41F4-BDB1-22161F47D842}" presName="sibTrans" presStyleLbl="sibTrans2D1" presStyleIdx="0" presStyleCnt="3"/>
      <dgm:spPr/>
      <dgm:t>
        <a:bodyPr/>
        <a:lstStyle/>
        <a:p>
          <a:endParaRPr lang="it-IT"/>
        </a:p>
      </dgm:t>
    </dgm:pt>
    <dgm:pt modelId="{A440B6A8-4C3C-4DBD-9302-F6B9D5925BF6}" type="pres">
      <dgm:prSet presAssocID="{4F917B55-7D65-41F4-BDB1-22161F47D842}" presName="connectorText" presStyleLbl="sibTrans2D1" presStyleIdx="0" presStyleCnt="3"/>
      <dgm:spPr/>
      <dgm:t>
        <a:bodyPr/>
        <a:lstStyle/>
        <a:p>
          <a:endParaRPr lang="it-IT"/>
        </a:p>
      </dgm:t>
    </dgm:pt>
    <dgm:pt modelId="{256668D0-3E29-4DBF-9CCD-DCA11EF101A3}" type="pres">
      <dgm:prSet presAssocID="{44E4ADF9-997A-4666-9E7B-0706367FF4FA}" presName="node" presStyleLbl="node1" presStyleIdx="1" presStyleCnt="4">
        <dgm:presLayoutVars>
          <dgm:bulletEnabled val="1"/>
        </dgm:presLayoutVars>
      </dgm:prSet>
      <dgm:spPr/>
      <dgm:t>
        <a:bodyPr/>
        <a:lstStyle/>
        <a:p>
          <a:endParaRPr lang="it-IT"/>
        </a:p>
      </dgm:t>
    </dgm:pt>
    <dgm:pt modelId="{4F9E2F14-CF35-41DB-8711-989DBE622B12}" type="pres">
      <dgm:prSet presAssocID="{125F2587-EF0A-46A7-8CD3-FFCCF9128F70}" presName="sibTrans" presStyleLbl="sibTrans2D1" presStyleIdx="1" presStyleCnt="3"/>
      <dgm:spPr/>
      <dgm:t>
        <a:bodyPr/>
        <a:lstStyle/>
        <a:p>
          <a:endParaRPr lang="it-IT"/>
        </a:p>
      </dgm:t>
    </dgm:pt>
    <dgm:pt modelId="{DBBC60C6-592B-4070-8BF4-0734CE5E3AA1}" type="pres">
      <dgm:prSet presAssocID="{125F2587-EF0A-46A7-8CD3-FFCCF9128F70}" presName="connectorText" presStyleLbl="sibTrans2D1" presStyleIdx="1" presStyleCnt="3"/>
      <dgm:spPr/>
      <dgm:t>
        <a:bodyPr/>
        <a:lstStyle/>
        <a:p>
          <a:endParaRPr lang="it-IT"/>
        </a:p>
      </dgm:t>
    </dgm:pt>
    <dgm:pt modelId="{B30B0202-FB90-459E-A39E-C16465E05AB3}" type="pres">
      <dgm:prSet presAssocID="{C7B5CCE4-3DB4-42D1-8B18-DF23B91CB79E}" presName="node" presStyleLbl="node1" presStyleIdx="2" presStyleCnt="4">
        <dgm:presLayoutVars>
          <dgm:bulletEnabled val="1"/>
        </dgm:presLayoutVars>
      </dgm:prSet>
      <dgm:spPr/>
      <dgm:t>
        <a:bodyPr/>
        <a:lstStyle/>
        <a:p>
          <a:endParaRPr lang="it-IT"/>
        </a:p>
      </dgm:t>
    </dgm:pt>
    <dgm:pt modelId="{23867818-E545-4742-BA5A-D4F12952FE82}" type="pres">
      <dgm:prSet presAssocID="{E74A90E1-FFED-4BCC-B828-000396BFAB2E}" presName="sibTrans" presStyleLbl="sibTrans2D1" presStyleIdx="2" presStyleCnt="3"/>
      <dgm:spPr/>
      <dgm:t>
        <a:bodyPr/>
        <a:lstStyle/>
        <a:p>
          <a:endParaRPr lang="it-IT"/>
        </a:p>
      </dgm:t>
    </dgm:pt>
    <dgm:pt modelId="{C64B2766-6A82-4A7A-8C6B-D89DFD34AD3B}" type="pres">
      <dgm:prSet presAssocID="{E74A90E1-FFED-4BCC-B828-000396BFAB2E}" presName="connectorText" presStyleLbl="sibTrans2D1" presStyleIdx="2" presStyleCnt="3"/>
      <dgm:spPr/>
      <dgm:t>
        <a:bodyPr/>
        <a:lstStyle/>
        <a:p>
          <a:endParaRPr lang="it-IT"/>
        </a:p>
      </dgm:t>
    </dgm:pt>
    <dgm:pt modelId="{EEDF9782-8E05-4F90-B160-6FF237EAC3FD}" type="pres">
      <dgm:prSet presAssocID="{98523B7A-710E-47B3-9AAA-83B1AA8BBC8E}" presName="node" presStyleLbl="node1" presStyleIdx="3" presStyleCnt="4">
        <dgm:presLayoutVars>
          <dgm:bulletEnabled val="1"/>
        </dgm:presLayoutVars>
      </dgm:prSet>
      <dgm:spPr/>
      <dgm:t>
        <a:bodyPr/>
        <a:lstStyle/>
        <a:p>
          <a:endParaRPr lang="it-IT"/>
        </a:p>
      </dgm:t>
    </dgm:pt>
  </dgm:ptLst>
  <dgm:cxnLst>
    <dgm:cxn modelId="{C9B7474D-38EE-44D4-B1F1-C654AC62AFD5}" type="presOf" srcId="{36FBA618-C486-46B7-9847-40674FBB9C15}" destId="{EEDF9782-8E05-4F90-B160-6FF237EAC3FD}" srcOrd="0" destOrd="5" presId="urn:microsoft.com/office/officeart/2005/8/layout/process1"/>
    <dgm:cxn modelId="{9D212DDB-1E39-4BB0-AE6C-DE2CA8EBED05}" srcId="{98523B7A-710E-47B3-9AAA-83B1AA8BBC8E}" destId="{F1CB5D83-9189-4443-9FB3-0DEB2B089DBF}" srcOrd="1" destOrd="0" parTransId="{2C2FA3EF-3F1E-44B9-8B13-B064A8F383C8}" sibTransId="{6567F456-118B-4029-9E50-22BAE2FB54A4}"/>
    <dgm:cxn modelId="{93AF79B8-E797-449F-9A9F-8F859A2DBBC7}" type="presOf" srcId="{4F917B55-7D65-41F4-BDB1-22161F47D842}" destId="{44C57D37-5FEB-4B9E-930F-564775BAFED2}" srcOrd="0" destOrd="0" presId="urn:microsoft.com/office/officeart/2005/8/layout/process1"/>
    <dgm:cxn modelId="{F693CD43-9262-4C78-B591-66787996C4E5}" srcId="{98523B7A-710E-47B3-9AAA-83B1AA8BBC8E}" destId="{D30DED63-A3A1-415C-8ADF-AEAA74DE2C27}" srcOrd="3" destOrd="0" parTransId="{88F9D528-F3BB-476C-A742-357E7D160AB0}" sibTransId="{4C0848F3-DFE0-4531-83C9-8EABFF6ECE12}"/>
    <dgm:cxn modelId="{384C62E0-E033-42A0-A379-BAD2E79CD717}" type="presOf" srcId="{98523B7A-710E-47B3-9AAA-83B1AA8BBC8E}" destId="{EEDF9782-8E05-4F90-B160-6FF237EAC3FD}" srcOrd="0" destOrd="0" presId="urn:microsoft.com/office/officeart/2005/8/layout/process1"/>
    <dgm:cxn modelId="{B04017B5-3C2D-4E8C-B0EA-76FDFF6542E8}" type="presOf" srcId="{FDE06B95-94D2-450A-9974-8CF1257D06BF}" destId="{EEDF9782-8E05-4F90-B160-6FF237EAC3FD}" srcOrd="0" destOrd="1" presId="urn:microsoft.com/office/officeart/2005/8/layout/process1"/>
    <dgm:cxn modelId="{F56717D1-3FEB-45BF-9212-F2A0DC6FAE77}" type="presOf" srcId="{CF9BB00A-7786-4DAD-BC9F-10B10B7AF6F4}" destId="{EEDF9782-8E05-4F90-B160-6FF237EAC3FD}" srcOrd="0" destOrd="3" presId="urn:microsoft.com/office/officeart/2005/8/layout/process1"/>
    <dgm:cxn modelId="{8A35786E-7329-4746-8AD5-E2837427CC2A}" type="presOf" srcId="{09B3C1DF-0DDA-4E22-AD87-BC3A81498D55}" destId="{60B432CD-4484-4A78-B12B-007940E7AF9C}" srcOrd="0" destOrd="0" presId="urn:microsoft.com/office/officeart/2005/8/layout/process1"/>
    <dgm:cxn modelId="{F1E376C0-CE42-4CE2-8C5F-24FC89494636}" type="presOf" srcId="{44E4ADF9-997A-4666-9E7B-0706367FF4FA}" destId="{256668D0-3E29-4DBF-9CCD-DCA11EF101A3}" srcOrd="0" destOrd="0" presId="urn:microsoft.com/office/officeart/2005/8/layout/process1"/>
    <dgm:cxn modelId="{18C4C809-E963-44C3-A0F9-F3000AF1E13A}" srcId="{F0E4B233-A188-4307-8446-306656F1ADF9}" destId="{44E4ADF9-997A-4666-9E7B-0706367FF4FA}" srcOrd="1" destOrd="0" parTransId="{DA10A903-0E5A-4328-9505-FD62B6DB6EC0}" sibTransId="{125F2587-EF0A-46A7-8CD3-FFCCF9128F70}"/>
    <dgm:cxn modelId="{B7CE4AB9-2B0D-4738-9061-A93BE1C960BB}" srcId="{98523B7A-710E-47B3-9AAA-83B1AA8BBC8E}" destId="{FDE06B95-94D2-450A-9974-8CF1257D06BF}" srcOrd="0" destOrd="0" parTransId="{84A1F792-0404-4B9A-A94B-37EACD955E8E}" sibTransId="{0ACC4874-F4B3-405C-ADEA-F1B11F232AF7}"/>
    <dgm:cxn modelId="{8EC235B1-B5CA-4153-B8C9-91B69B282473}" type="presOf" srcId="{F1CB5D83-9189-4443-9FB3-0DEB2B089DBF}" destId="{EEDF9782-8E05-4F90-B160-6FF237EAC3FD}" srcOrd="0" destOrd="2" presId="urn:microsoft.com/office/officeart/2005/8/layout/process1"/>
    <dgm:cxn modelId="{4A70534C-2992-42EF-A79B-127132040822}" type="presOf" srcId="{E74A90E1-FFED-4BCC-B828-000396BFAB2E}" destId="{23867818-E545-4742-BA5A-D4F12952FE82}" srcOrd="0" destOrd="0" presId="urn:microsoft.com/office/officeart/2005/8/layout/process1"/>
    <dgm:cxn modelId="{84454199-8F4C-48DB-8809-C42B1E39893C}" srcId="{F0E4B233-A188-4307-8446-306656F1ADF9}" destId="{09B3C1DF-0DDA-4E22-AD87-BC3A81498D55}" srcOrd="0" destOrd="0" parTransId="{411C21F7-ED3E-417C-AB7F-5B97E3BBC630}" sibTransId="{4F917B55-7D65-41F4-BDB1-22161F47D842}"/>
    <dgm:cxn modelId="{D248664F-B523-4DC4-B1E6-69C509B0780A}" srcId="{98523B7A-710E-47B3-9AAA-83B1AA8BBC8E}" destId="{36FBA618-C486-46B7-9847-40674FBB9C15}" srcOrd="4" destOrd="0" parTransId="{3FDE2D99-6EB2-4591-9829-8D449B52FBCB}" sibTransId="{35501718-0BCC-4EFC-8FE2-8B0CA297BDDE}"/>
    <dgm:cxn modelId="{15D1EBD9-B5BE-4315-A403-C27900A089E3}" type="presOf" srcId="{4F917B55-7D65-41F4-BDB1-22161F47D842}" destId="{A440B6A8-4C3C-4DBD-9302-F6B9D5925BF6}" srcOrd="1" destOrd="0" presId="urn:microsoft.com/office/officeart/2005/8/layout/process1"/>
    <dgm:cxn modelId="{4DB469C0-E811-4403-BFBB-9B328EA4DEBC}" type="presOf" srcId="{E74A90E1-FFED-4BCC-B828-000396BFAB2E}" destId="{C64B2766-6A82-4A7A-8C6B-D89DFD34AD3B}" srcOrd="1" destOrd="0" presId="urn:microsoft.com/office/officeart/2005/8/layout/process1"/>
    <dgm:cxn modelId="{EC47AF06-9FDE-4DCD-BB30-19E74E662756}" type="presOf" srcId="{D30DED63-A3A1-415C-8ADF-AEAA74DE2C27}" destId="{EEDF9782-8E05-4F90-B160-6FF237EAC3FD}" srcOrd="0" destOrd="4" presId="urn:microsoft.com/office/officeart/2005/8/layout/process1"/>
    <dgm:cxn modelId="{49B2AC6D-FD13-448B-A5C4-41D592D77954}" srcId="{F0E4B233-A188-4307-8446-306656F1ADF9}" destId="{98523B7A-710E-47B3-9AAA-83B1AA8BBC8E}" srcOrd="3" destOrd="0" parTransId="{93CC352E-E186-40D6-8D13-14E9CC27F772}" sibTransId="{95F4F41E-E512-4B4C-8EE1-02A6033F5244}"/>
    <dgm:cxn modelId="{618E6E58-E571-47B2-ADFC-756223BE2551}" type="presOf" srcId="{125F2587-EF0A-46A7-8CD3-FFCCF9128F70}" destId="{4F9E2F14-CF35-41DB-8711-989DBE622B12}" srcOrd="0" destOrd="0" presId="urn:microsoft.com/office/officeart/2005/8/layout/process1"/>
    <dgm:cxn modelId="{6F1F8634-BEE3-4792-8EC8-468DBB7C95D9}" srcId="{F0E4B233-A188-4307-8446-306656F1ADF9}" destId="{C7B5CCE4-3DB4-42D1-8B18-DF23B91CB79E}" srcOrd="2" destOrd="0" parTransId="{1A000ECE-39FB-4313-BEB2-D2AB1C7DBB8A}" sibTransId="{E74A90E1-FFED-4BCC-B828-000396BFAB2E}"/>
    <dgm:cxn modelId="{1DC4544E-6505-43CB-9469-ABD1966F9E36}" srcId="{98523B7A-710E-47B3-9AAA-83B1AA8BBC8E}" destId="{CF9BB00A-7786-4DAD-BC9F-10B10B7AF6F4}" srcOrd="2" destOrd="0" parTransId="{6A78B0F3-E0FD-4BD9-B2B2-4DBD58222E43}" sibTransId="{9A624EC4-169A-47AA-A770-CBB0773FD5B1}"/>
    <dgm:cxn modelId="{3601DE2B-7574-4F3C-9397-97EF1C516D2E}" type="presOf" srcId="{C7B5CCE4-3DB4-42D1-8B18-DF23B91CB79E}" destId="{B30B0202-FB90-459E-A39E-C16465E05AB3}" srcOrd="0" destOrd="0" presId="urn:microsoft.com/office/officeart/2005/8/layout/process1"/>
    <dgm:cxn modelId="{82C556F3-4C1D-4A3D-9570-5A922A51D3C0}" type="presOf" srcId="{F0E4B233-A188-4307-8446-306656F1ADF9}" destId="{0B8BEF60-FB65-440F-9B38-1572042BD46A}" srcOrd="0" destOrd="0" presId="urn:microsoft.com/office/officeart/2005/8/layout/process1"/>
    <dgm:cxn modelId="{FC48B31C-20AA-4DED-83DB-80FEE5ADA174}" type="presOf" srcId="{125F2587-EF0A-46A7-8CD3-FFCCF9128F70}" destId="{DBBC60C6-592B-4070-8BF4-0734CE5E3AA1}" srcOrd="1" destOrd="0" presId="urn:microsoft.com/office/officeart/2005/8/layout/process1"/>
    <dgm:cxn modelId="{4BF49761-2682-4D55-83DB-AC5C8654036E}" type="presParOf" srcId="{0B8BEF60-FB65-440F-9B38-1572042BD46A}" destId="{60B432CD-4484-4A78-B12B-007940E7AF9C}" srcOrd="0" destOrd="0" presId="urn:microsoft.com/office/officeart/2005/8/layout/process1"/>
    <dgm:cxn modelId="{54736557-E6D9-4589-A144-E697A329E1BE}" type="presParOf" srcId="{0B8BEF60-FB65-440F-9B38-1572042BD46A}" destId="{44C57D37-5FEB-4B9E-930F-564775BAFED2}" srcOrd="1" destOrd="0" presId="urn:microsoft.com/office/officeart/2005/8/layout/process1"/>
    <dgm:cxn modelId="{A839B3AB-37CA-4260-B42B-7B9B8CB786D4}" type="presParOf" srcId="{44C57D37-5FEB-4B9E-930F-564775BAFED2}" destId="{A440B6A8-4C3C-4DBD-9302-F6B9D5925BF6}" srcOrd="0" destOrd="0" presId="urn:microsoft.com/office/officeart/2005/8/layout/process1"/>
    <dgm:cxn modelId="{7F10BEBE-AC6E-4A8A-98A4-142AA967FF0F}" type="presParOf" srcId="{0B8BEF60-FB65-440F-9B38-1572042BD46A}" destId="{256668D0-3E29-4DBF-9CCD-DCA11EF101A3}" srcOrd="2" destOrd="0" presId="urn:microsoft.com/office/officeart/2005/8/layout/process1"/>
    <dgm:cxn modelId="{024EC325-7625-44BD-96AC-91849F35A01B}" type="presParOf" srcId="{0B8BEF60-FB65-440F-9B38-1572042BD46A}" destId="{4F9E2F14-CF35-41DB-8711-989DBE622B12}" srcOrd="3" destOrd="0" presId="urn:microsoft.com/office/officeart/2005/8/layout/process1"/>
    <dgm:cxn modelId="{BC7B6F45-4864-4CA9-9705-FF2188D92F51}" type="presParOf" srcId="{4F9E2F14-CF35-41DB-8711-989DBE622B12}" destId="{DBBC60C6-592B-4070-8BF4-0734CE5E3AA1}" srcOrd="0" destOrd="0" presId="urn:microsoft.com/office/officeart/2005/8/layout/process1"/>
    <dgm:cxn modelId="{21A76298-C76C-4B36-AAB1-E5D7CEECCD49}" type="presParOf" srcId="{0B8BEF60-FB65-440F-9B38-1572042BD46A}" destId="{B30B0202-FB90-459E-A39E-C16465E05AB3}" srcOrd="4" destOrd="0" presId="urn:microsoft.com/office/officeart/2005/8/layout/process1"/>
    <dgm:cxn modelId="{10483AC8-E802-4F3C-9271-E84FCAFEA777}" type="presParOf" srcId="{0B8BEF60-FB65-440F-9B38-1572042BD46A}" destId="{23867818-E545-4742-BA5A-D4F12952FE82}" srcOrd="5" destOrd="0" presId="urn:microsoft.com/office/officeart/2005/8/layout/process1"/>
    <dgm:cxn modelId="{F4B1BCC8-638E-4848-B824-5B08A50737F8}" type="presParOf" srcId="{23867818-E545-4742-BA5A-D4F12952FE82}" destId="{C64B2766-6A82-4A7A-8C6B-D89DFD34AD3B}" srcOrd="0" destOrd="0" presId="urn:microsoft.com/office/officeart/2005/8/layout/process1"/>
    <dgm:cxn modelId="{0DA7948B-C1F4-4A68-8A9F-54BAD77E55A9}" type="presParOf" srcId="{0B8BEF60-FB65-440F-9B38-1572042BD46A}" destId="{EEDF9782-8E05-4F90-B160-6FF237EAC3FD}"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8CED4E6-024A-40DD-B19C-83D6B13F6FEE}"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61906A9-690D-47B8-A887-E7437BC9834D}">
      <dgm:prSet custT="1"/>
      <dgm:spPr/>
      <dgm:t>
        <a:bodyPr/>
        <a:lstStyle/>
        <a:p>
          <a:r>
            <a:rPr lang="it-IT" sz="1600" dirty="0"/>
            <a:t>Gli strumenti dell’area accoglienza sono: Il colloquio, le visite domiciliari, gli accompagnamenti con persone singole; famigliari; vicini; rete sociale con lo scopo di costruire il lavoro di comunità; gruppo di utenti. </a:t>
          </a:r>
          <a:endParaRPr lang="en-US" sz="1600" dirty="0"/>
        </a:p>
      </dgm:t>
    </dgm:pt>
    <dgm:pt modelId="{0003C53A-E8A2-4B0D-A948-4356A20DA06F}" type="parTrans" cxnId="{1E06C21D-4D5C-4A04-BB50-7E14D16210FE}">
      <dgm:prSet/>
      <dgm:spPr/>
      <dgm:t>
        <a:bodyPr/>
        <a:lstStyle/>
        <a:p>
          <a:endParaRPr lang="en-US"/>
        </a:p>
      </dgm:t>
    </dgm:pt>
    <dgm:pt modelId="{4911C536-BC91-4F4D-9124-9427034E4B41}" type="sibTrans" cxnId="{1E06C21D-4D5C-4A04-BB50-7E14D16210FE}">
      <dgm:prSet/>
      <dgm:spPr/>
      <dgm:t>
        <a:bodyPr/>
        <a:lstStyle/>
        <a:p>
          <a:endParaRPr lang="en-US"/>
        </a:p>
      </dgm:t>
    </dgm:pt>
    <dgm:pt modelId="{D961D109-3E49-40CB-A18D-482BCF95BCA6}">
      <dgm:prSet custT="1"/>
      <dgm:spPr/>
      <dgm:t>
        <a:bodyPr/>
        <a:lstStyle/>
        <a:p>
          <a:r>
            <a:rPr lang="it-IT" sz="1800" dirty="0"/>
            <a:t>Le due misure dell’azione sul territorio nazionale sono:</a:t>
          </a:r>
          <a:endParaRPr lang="en-US" sz="1800" dirty="0"/>
        </a:p>
      </dgm:t>
    </dgm:pt>
    <dgm:pt modelId="{C2383F53-838F-4996-B382-36F5C1826232}" type="parTrans" cxnId="{9F9A6605-6F30-4E9C-A902-54EE7C17F803}">
      <dgm:prSet/>
      <dgm:spPr/>
      <dgm:t>
        <a:bodyPr/>
        <a:lstStyle/>
        <a:p>
          <a:endParaRPr lang="en-US"/>
        </a:p>
      </dgm:t>
    </dgm:pt>
    <dgm:pt modelId="{F5EC01A8-16DD-4D78-B36E-9DE323E9EE6B}" type="sibTrans" cxnId="{9F9A6605-6F30-4E9C-A902-54EE7C17F803}">
      <dgm:prSet/>
      <dgm:spPr/>
      <dgm:t>
        <a:bodyPr/>
        <a:lstStyle/>
        <a:p>
          <a:endParaRPr lang="en-US"/>
        </a:p>
      </dgm:t>
    </dgm:pt>
    <dgm:pt modelId="{053088E3-B1C2-4196-98CB-78C8E3879386}">
      <dgm:prSet custT="1"/>
      <dgm:spPr/>
      <dgm:t>
        <a:bodyPr/>
        <a:lstStyle/>
        <a:p>
          <a:r>
            <a:rPr lang="it-IT" sz="1800" dirty="0"/>
            <a:t>Le misure contro la povertà (sostegno per l’inclusione attiva-</a:t>
          </a:r>
          <a:r>
            <a:rPr lang="it-IT" sz="1800" b="1" dirty="0"/>
            <a:t>SIA</a:t>
          </a:r>
          <a:r>
            <a:rPr lang="it-IT" sz="1800" dirty="0"/>
            <a:t> e redito di solidarietà-</a:t>
          </a:r>
          <a:r>
            <a:rPr lang="it-IT" sz="1800" b="1" dirty="0"/>
            <a:t>RES</a:t>
          </a:r>
          <a:r>
            <a:rPr lang="it-IT" sz="1800" dirty="0"/>
            <a:t>) gestite dal ministero del Lavoro e delle Politiche sociali.</a:t>
          </a:r>
          <a:endParaRPr lang="en-US" sz="1800" dirty="0"/>
        </a:p>
      </dgm:t>
    </dgm:pt>
    <dgm:pt modelId="{675FB586-0A6E-47FE-B1FF-6A68E537B8F2}" type="parTrans" cxnId="{CAFB8E0D-7256-49CF-AA4A-58B031214681}">
      <dgm:prSet/>
      <dgm:spPr/>
      <dgm:t>
        <a:bodyPr/>
        <a:lstStyle/>
        <a:p>
          <a:endParaRPr lang="en-US"/>
        </a:p>
      </dgm:t>
    </dgm:pt>
    <dgm:pt modelId="{4D5783E7-FA0F-41D0-965A-06622136D765}" type="sibTrans" cxnId="{CAFB8E0D-7256-49CF-AA4A-58B031214681}">
      <dgm:prSet/>
      <dgm:spPr/>
      <dgm:t>
        <a:bodyPr/>
        <a:lstStyle/>
        <a:p>
          <a:endParaRPr lang="en-US"/>
        </a:p>
      </dgm:t>
    </dgm:pt>
    <dgm:pt modelId="{C7A36C8C-C6BC-4C69-8D13-A1C2670418C4}">
      <dgm:prSet custT="1"/>
      <dgm:spPr/>
      <dgm:t>
        <a:bodyPr/>
        <a:lstStyle/>
        <a:p>
          <a:r>
            <a:rPr lang="it-IT" sz="1000" dirty="0"/>
            <a:t>‘</a:t>
          </a:r>
          <a:r>
            <a:rPr lang="it-IT" sz="1800" dirty="0"/>
            <a:t>’</a:t>
          </a:r>
          <a:r>
            <a:rPr lang="it-IT" sz="1800" dirty="0" err="1"/>
            <a:t>rAccogliere</a:t>
          </a:r>
          <a:r>
            <a:rPr lang="it-IT" sz="1800" dirty="0"/>
            <a:t>’’ e ‘’Rileggere’’ la storia </a:t>
          </a:r>
          <a:endParaRPr lang="en-US" sz="1800" dirty="0"/>
        </a:p>
      </dgm:t>
    </dgm:pt>
    <dgm:pt modelId="{18A3CF94-D918-4C74-A4AE-CC2C9E246AE8}" type="parTrans" cxnId="{EF8B7DCA-2466-4C16-BB57-0E5A41F5E6DB}">
      <dgm:prSet/>
      <dgm:spPr/>
      <dgm:t>
        <a:bodyPr/>
        <a:lstStyle/>
        <a:p>
          <a:endParaRPr lang="en-US"/>
        </a:p>
      </dgm:t>
    </dgm:pt>
    <dgm:pt modelId="{DBA8024E-E365-4281-BD79-FAA55D2A8BF2}" type="sibTrans" cxnId="{EF8B7DCA-2466-4C16-BB57-0E5A41F5E6DB}">
      <dgm:prSet/>
      <dgm:spPr/>
      <dgm:t>
        <a:bodyPr/>
        <a:lstStyle/>
        <a:p>
          <a:endParaRPr lang="en-US"/>
        </a:p>
      </dgm:t>
    </dgm:pt>
    <dgm:pt modelId="{CB3590E5-7948-415F-A5FD-F53E1ECC29FF}">
      <dgm:prSet custT="1"/>
      <dgm:spPr/>
      <dgm:t>
        <a:bodyPr/>
        <a:lstStyle/>
        <a:p>
          <a:r>
            <a:rPr lang="it-IT" sz="1400" dirty="0"/>
            <a:t>Una volta raccolta la storia si può decodificare la domanda implicita, oltre quella esplicita, è possibile muoversi in un contesto esclusivamente formativo per costruire un ambito operativo, consulenziale, assistenziale di controllo, valutativo. </a:t>
          </a:r>
          <a:endParaRPr lang="en-US" sz="1400" dirty="0"/>
        </a:p>
      </dgm:t>
    </dgm:pt>
    <dgm:pt modelId="{78E134DF-A7F2-4DCA-BDD8-08974774BF24}" type="parTrans" cxnId="{1C960AFC-055B-4637-A674-790046833586}">
      <dgm:prSet/>
      <dgm:spPr/>
      <dgm:t>
        <a:bodyPr/>
        <a:lstStyle/>
        <a:p>
          <a:endParaRPr lang="en-US"/>
        </a:p>
      </dgm:t>
    </dgm:pt>
    <dgm:pt modelId="{416FBB0C-BB64-4D2D-AA84-F911FF8CFCB9}" type="sibTrans" cxnId="{1C960AFC-055B-4637-A674-790046833586}">
      <dgm:prSet/>
      <dgm:spPr/>
      <dgm:t>
        <a:bodyPr/>
        <a:lstStyle/>
        <a:p>
          <a:endParaRPr lang="en-US"/>
        </a:p>
      </dgm:t>
    </dgm:pt>
    <dgm:pt modelId="{0B77B175-D709-4AC4-A329-7AD61D1C1BD5}">
      <dgm:prSet custT="1"/>
      <dgm:spPr/>
      <dgm:t>
        <a:bodyPr/>
        <a:lstStyle/>
        <a:p>
          <a:r>
            <a:rPr lang="it-IT" sz="1100" dirty="0"/>
            <a:t>Il </a:t>
          </a:r>
          <a:r>
            <a:rPr lang="it-IT" sz="1400" dirty="0"/>
            <a:t>principi</a:t>
          </a:r>
          <a:r>
            <a:rPr lang="it-IT" sz="1100" dirty="0"/>
            <a:t> dell’ottica sistemico-relazionale nel servizio sociale permette di produrre il superamento delle difficoltà. Quindi è necessario partire dalla costruzione di una o più ipotesi di funzionamento del sistema osservato, è che comprenda la persona che chiede aiuto e i suoi nuclei significativi di relazione. (famiglia, vicinato, associazione, mondo del lavoro </a:t>
          </a:r>
          <a:r>
            <a:rPr lang="it-IT" sz="1100" dirty="0" err="1"/>
            <a:t>ecc</a:t>
          </a:r>
          <a:r>
            <a:rPr lang="it-IT" sz="1100" dirty="0"/>
            <a:t>). Questo serve per avere una mappa mentale che aiuta ad orientarsi e a orientare la persona in una nuova ipotesi di vita.</a:t>
          </a:r>
          <a:endParaRPr lang="en-US" sz="1100" dirty="0"/>
        </a:p>
      </dgm:t>
    </dgm:pt>
    <dgm:pt modelId="{930B0CC8-F98F-4060-A319-3AE676BD7D8C}" type="parTrans" cxnId="{13DC6D39-4DA6-4481-B620-8338461788B9}">
      <dgm:prSet/>
      <dgm:spPr/>
      <dgm:t>
        <a:bodyPr/>
        <a:lstStyle/>
        <a:p>
          <a:endParaRPr lang="en-US"/>
        </a:p>
      </dgm:t>
    </dgm:pt>
    <dgm:pt modelId="{85779E2B-AA4D-4E94-9E4D-EB6FD43CA394}" type="sibTrans" cxnId="{13DC6D39-4DA6-4481-B620-8338461788B9}">
      <dgm:prSet/>
      <dgm:spPr/>
      <dgm:t>
        <a:bodyPr/>
        <a:lstStyle/>
        <a:p>
          <a:endParaRPr lang="en-US"/>
        </a:p>
      </dgm:t>
    </dgm:pt>
    <dgm:pt modelId="{6A418AA9-06EC-4167-B0A0-D171DDEA5266}" type="pres">
      <dgm:prSet presAssocID="{E8CED4E6-024A-40DD-B19C-83D6B13F6FEE}" presName="diagram" presStyleCnt="0">
        <dgm:presLayoutVars>
          <dgm:dir/>
          <dgm:resizeHandles val="exact"/>
        </dgm:presLayoutVars>
      </dgm:prSet>
      <dgm:spPr/>
      <dgm:t>
        <a:bodyPr/>
        <a:lstStyle/>
        <a:p>
          <a:endParaRPr lang="it-IT"/>
        </a:p>
      </dgm:t>
    </dgm:pt>
    <dgm:pt modelId="{2EBACFE5-7A1D-4104-A9EE-3907DAC5BED6}" type="pres">
      <dgm:prSet presAssocID="{261906A9-690D-47B8-A887-E7437BC9834D}" presName="node" presStyleLbl="node1" presStyleIdx="0" presStyleCnt="6">
        <dgm:presLayoutVars>
          <dgm:bulletEnabled val="1"/>
        </dgm:presLayoutVars>
      </dgm:prSet>
      <dgm:spPr/>
      <dgm:t>
        <a:bodyPr/>
        <a:lstStyle/>
        <a:p>
          <a:endParaRPr lang="it-IT"/>
        </a:p>
      </dgm:t>
    </dgm:pt>
    <dgm:pt modelId="{FF57BF78-D10E-4289-9CA3-DFFD2CC2C756}" type="pres">
      <dgm:prSet presAssocID="{4911C536-BC91-4F4D-9124-9427034E4B41}" presName="sibTrans" presStyleCnt="0"/>
      <dgm:spPr/>
    </dgm:pt>
    <dgm:pt modelId="{40DCF9DF-197E-4AC7-A962-771E2E96DF25}" type="pres">
      <dgm:prSet presAssocID="{D961D109-3E49-40CB-A18D-482BCF95BCA6}" presName="node" presStyleLbl="node1" presStyleIdx="1" presStyleCnt="6">
        <dgm:presLayoutVars>
          <dgm:bulletEnabled val="1"/>
        </dgm:presLayoutVars>
      </dgm:prSet>
      <dgm:spPr/>
      <dgm:t>
        <a:bodyPr/>
        <a:lstStyle/>
        <a:p>
          <a:endParaRPr lang="it-IT"/>
        </a:p>
      </dgm:t>
    </dgm:pt>
    <dgm:pt modelId="{F1AA7E27-278F-4D3C-B5DC-6D1DE553F408}" type="pres">
      <dgm:prSet presAssocID="{F5EC01A8-16DD-4D78-B36E-9DE323E9EE6B}" presName="sibTrans" presStyleCnt="0"/>
      <dgm:spPr/>
    </dgm:pt>
    <dgm:pt modelId="{E567ECBF-092C-484A-B9E2-626A7EE60164}" type="pres">
      <dgm:prSet presAssocID="{053088E3-B1C2-4196-98CB-78C8E3879386}" presName="node" presStyleLbl="node1" presStyleIdx="2" presStyleCnt="6">
        <dgm:presLayoutVars>
          <dgm:bulletEnabled val="1"/>
        </dgm:presLayoutVars>
      </dgm:prSet>
      <dgm:spPr/>
      <dgm:t>
        <a:bodyPr/>
        <a:lstStyle/>
        <a:p>
          <a:endParaRPr lang="it-IT"/>
        </a:p>
      </dgm:t>
    </dgm:pt>
    <dgm:pt modelId="{86917F5C-83AD-4754-B30A-A7A610F0373A}" type="pres">
      <dgm:prSet presAssocID="{4D5783E7-FA0F-41D0-965A-06622136D765}" presName="sibTrans" presStyleCnt="0"/>
      <dgm:spPr/>
    </dgm:pt>
    <dgm:pt modelId="{F984E2BB-61D2-4273-9285-012FC499F0F9}" type="pres">
      <dgm:prSet presAssocID="{C7A36C8C-C6BC-4C69-8D13-A1C2670418C4}" presName="node" presStyleLbl="node1" presStyleIdx="3" presStyleCnt="6">
        <dgm:presLayoutVars>
          <dgm:bulletEnabled val="1"/>
        </dgm:presLayoutVars>
      </dgm:prSet>
      <dgm:spPr/>
      <dgm:t>
        <a:bodyPr/>
        <a:lstStyle/>
        <a:p>
          <a:endParaRPr lang="it-IT"/>
        </a:p>
      </dgm:t>
    </dgm:pt>
    <dgm:pt modelId="{B4A5E334-A59C-4A8E-90EC-4F3B27175E9E}" type="pres">
      <dgm:prSet presAssocID="{DBA8024E-E365-4281-BD79-FAA55D2A8BF2}" presName="sibTrans" presStyleCnt="0"/>
      <dgm:spPr/>
    </dgm:pt>
    <dgm:pt modelId="{14433AA9-4AE7-446C-A733-A3FB45F3B962}" type="pres">
      <dgm:prSet presAssocID="{CB3590E5-7948-415F-A5FD-F53E1ECC29FF}" presName="node" presStyleLbl="node1" presStyleIdx="4" presStyleCnt="6">
        <dgm:presLayoutVars>
          <dgm:bulletEnabled val="1"/>
        </dgm:presLayoutVars>
      </dgm:prSet>
      <dgm:spPr/>
      <dgm:t>
        <a:bodyPr/>
        <a:lstStyle/>
        <a:p>
          <a:endParaRPr lang="it-IT"/>
        </a:p>
      </dgm:t>
    </dgm:pt>
    <dgm:pt modelId="{1DB68A19-F21F-4ABA-844D-69E60A978626}" type="pres">
      <dgm:prSet presAssocID="{416FBB0C-BB64-4D2D-AA84-F911FF8CFCB9}" presName="sibTrans" presStyleCnt="0"/>
      <dgm:spPr/>
    </dgm:pt>
    <dgm:pt modelId="{F50AC249-7FAF-480D-BA67-1A3999D5B958}" type="pres">
      <dgm:prSet presAssocID="{0B77B175-D709-4AC4-A329-7AD61D1C1BD5}" presName="node" presStyleLbl="node1" presStyleIdx="5" presStyleCnt="6" custLinFactNeighborX="2288">
        <dgm:presLayoutVars>
          <dgm:bulletEnabled val="1"/>
        </dgm:presLayoutVars>
      </dgm:prSet>
      <dgm:spPr/>
      <dgm:t>
        <a:bodyPr/>
        <a:lstStyle/>
        <a:p>
          <a:endParaRPr lang="it-IT"/>
        </a:p>
      </dgm:t>
    </dgm:pt>
  </dgm:ptLst>
  <dgm:cxnLst>
    <dgm:cxn modelId="{12387776-AD93-4700-986A-43A4B926BF9E}" type="presOf" srcId="{CB3590E5-7948-415F-A5FD-F53E1ECC29FF}" destId="{14433AA9-4AE7-446C-A733-A3FB45F3B962}" srcOrd="0" destOrd="0" presId="urn:microsoft.com/office/officeart/2005/8/layout/default"/>
    <dgm:cxn modelId="{F8213CFF-4108-481E-9A30-BCA8B5175CC9}" type="presOf" srcId="{C7A36C8C-C6BC-4C69-8D13-A1C2670418C4}" destId="{F984E2BB-61D2-4273-9285-012FC499F0F9}" srcOrd="0" destOrd="0" presId="urn:microsoft.com/office/officeart/2005/8/layout/default"/>
    <dgm:cxn modelId="{9F9A6605-6F30-4E9C-A902-54EE7C17F803}" srcId="{E8CED4E6-024A-40DD-B19C-83D6B13F6FEE}" destId="{D961D109-3E49-40CB-A18D-482BCF95BCA6}" srcOrd="1" destOrd="0" parTransId="{C2383F53-838F-4996-B382-36F5C1826232}" sibTransId="{F5EC01A8-16DD-4D78-B36E-9DE323E9EE6B}"/>
    <dgm:cxn modelId="{1C960AFC-055B-4637-A674-790046833586}" srcId="{E8CED4E6-024A-40DD-B19C-83D6B13F6FEE}" destId="{CB3590E5-7948-415F-A5FD-F53E1ECC29FF}" srcOrd="4" destOrd="0" parTransId="{78E134DF-A7F2-4DCA-BDD8-08974774BF24}" sibTransId="{416FBB0C-BB64-4D2D-AA84-F911FF8CFCB9}"/>
    <dgm:cxn modelId="{13DC6D39-4DA6-4481-B620-8338461788B9}" srcId="{E8CED4E6-024A-40DD-B19C-83D6B13F6FEE}" destId="{0B77B175-D709-4AC4-A329-7AD61D1C1BD5}" srcOrd="5" destOrd="0" parTransId="{930B0CC8-F98F-4060-A319-3AE676BD7D8C}" sibTransId="{85779E2B-AA4D-4E94-9E4D-EB6FD43CA394}"/>
    <dgm:cxn modelId="{EF8B7DCA-2466-4C16-BB57-0E5A41F5E6DB}" srcId="{E8CED4E6-024A-40DD-B19C-83D6B13F6FEE}" destId="{C7A36C8C-C6BC-4C69-8D13-A1C2670418C4}" srcOrd="3" destOrd="0" parTransId="{18A3CF94-D918-4C74-A4AE-CC2C9E246AE8}" sibTransId="{DBA8024E-E365-4281-BD79-FAA55D2A8BF2}"/>
    <dgm:cxn modelId="{CAFB8E0D-7256-49CF-AA4A-58B031214681}" srcId="{E8CED4E6-024A-40DD-B19C-83D6B13F6FEE}" destId="{053088E3-B1C2-4196-98CB-78C8E3879386}" srcOrd="2" destOrd="0" parTransId="{675FB586-0A6E-47FE-B1FF-6A68E537B8F2}" sibTransId="{4D5783E7-FA0F-41D0-965A-06622136D765}"/>
    <dgm:cxn modelId="{12CC4A3B-A1E1-41FF-BEA1-579B642AB9D3}" type="presOf" srcId="{0B77B175-D709-4AC4-A329-7AD61D1C1BD5}" destId="{F50AC249-7FAF-480D-BA67-1A3999D5B958}" srcOrd="0" destOrd="0" presId="urn:microsoft.com/office/officeart/2005/8/layout/default"/>
    <dgm:cxn modelId="{0FFBF034-8A06-4D6F-87EF-7ECF776E1EF4}" type="presOf" srcId="{E8CED4E6-024A-40DD-B19C-83D6B13F6FEE}" destId="{6A418AA9-06EC-4167-B0A0-D171DDEA5266}" srcOrd="0" destOrd="0" presId="urn:microsoft.com/office/officeart/2005/8/layout/default"/>
    <dgm:cxn modelId="{1E06C21D-4D5C-4A04-BB50-7E14D16210FE}" srcId="{E8CED4E6-024A-40DD-B19C-83D6B13F6FEE}" destId="{261906A9-690D-47B8-A887-E7437BC9834D}" srcOrd="0" destOrd="0" parTransId="{0003C53A-E8A2-4B0D-A948-4356A20DA06F}" sibTransId="{4911C536-BC91-4F4D-9124-9427034E4B41}"/>
    <dgm:cxn modelId="{E863C4A7-1EDE-4330-85D2-E9CC96D5E0B1}" type="presOf" srcId="{053088E3-B1C2-4196-98CB-78C8E3879386}" destId="{E567ECBF-092C-484A-B9E2-626A7EE60164}" srcOrd="0" destOrd="0" presId="urn:microsoft.com/office/officeart/2005/8/layout/default"/>
    <dgm:cxn modelId="{10411724-367E-46C9-8CF1-B09263CAB48E}" type="presOf" srcId="{261906A9-690D-47B8-A887-E7437BC9834D}" destId="{2EBACFE5-7A1D-4104-A9EE-3907DAC5BED6}" srcOrd="0" destOrd="0" presId="urn:microsoft.com/office/officeart/2005/8/layout/default"/>
    <dgm:cxn modelId="{7467B1DC-2A11-4BF4-AC66-9AA4F5396759}" type="presOf" srcId="{D961D109-3E49-40CB-A18D-482BCF95BCA6}" destId="{40DCF9DF-197E-4AC7-A962-771E2E96DF25}" srcOrd="0" destOrd="0" presId="urn:microsoft.com/office/officeart/2005/8/layout/default"/>
    <dgm:cxn modelId="{008171B5-3831-424E-9BB3-C97AF98CF776}" type="presParOf" srcId="{6A418AA9-06EC-4167-B0A0-D171DDEA5266}" destId="{2EBACFE5-7A1D-4104-A9EE-3907DAC5BED6}" srcOrd="0" destOrd="0" presId="urn:microsoft.com/office/officeart/2005/8/layout/default"/>
    <dgm:cxn modelId="{98224C61-C839-4434-9AE1-9250B197268F}" type="presParOf" srcId="{6A418AA9-06EC-4167-B0A0-D171DDEA5266}" destId="{FF57BF78-D10E-4289-9CA3-DFFD2CC2C756}" srcOrd="1" destOrd="0" presId="urn:microsoft.com/office/officeart/2005/8/layout/default"/>
    <dgm:cxn modelId="{191E9C95-6FB8-4DE0-A741-69E8A2353437}" type="presParOf" srcId="{6A418AA9-06EC-4167-B0A0-D171DDEA5266}" destId="{40DCF9DF-197E-4AC7-A962-771E2E96DF25}" srcOrd="2" destOrd="0" presId="urn:microsoft.com/office/officeart/2005/8/layout/default"/>
    <dgm:cxn modelId="{EE759B27-0135-445C-A54F-36FC21F87C62}" type="presParOf" srcId="{6A418AA9-06EC-4167-B0A0-D171DDEA5266}" destId="{F1AA7E27-278F-4D3C-B5DC-6D1DE553F408}" srcOrd="3" destOrd="0" presId="urn:microsoft.com/office/officeart/2005/8/layout/default"/>
    <dgm:cxn modelId="{5D351A93-ACB9-42A4-8C53-2E0D3FF9891B}" type="presParOf" srcId="{6A418AA9-06EC-4167-B0A0-D171DDEA5266}" destId="{E567ECBF-092C-484A-B9E2-626A7EE60164}" srcOrd="4" destOrd="0" presId="urn:microsoft.com/office/officeart/2005/8/layout/default"/>
    <dgm:cxn modelId="{E27C393A-2097-47B9-BC6F-3033B7EFEC13}" type="presParOf" srcId="{6A418AA9-06EC-4167-B0A0-D171DDEA5266}" destId="{86917F5C-83AD-4754-B30A-A7A610F0373A}" srcOrd="5" destOrd="0" presId="urn:microsoft.com/office/officeart/2005/8/layout/default"/>
    <dgm:cxn modelId="{33DA1E6E-131D-46A1-9274-322F4837DDFB}" type="presParOf" srcId="{6A418AA9-06EC-4167-B0A0-D171DDEA5266}" destId="{F984E2BB-61D2-4273-9285-012FC499F0F9}" srcOrd="6" destOrd="0" presId="urn:microsoft.com/office/officeart/2005/8/layout/default"/>
    <dgm:cxn modelId="{A0AFC2E4-D00D-459E-B99A-D99192F489EF}" type="presParOf" srcId="{6A418AA9-06EC-4167-B0A0-D171DDEA5266}" destId="{B4A5E334-A59C-4A8E-90EC-4F3B27175E9E}" srcOrd="7" destOrd="0" presId="urn:microsoft.com/office/officeart/2005/8/layout/default"/>
    <dgm:cxn modelId="{C714EFB3-6779-4AB1-8B64-E78959746DA0}" type="presParOf" srcId="{6A418AA9-06EC-4167-B0A0-D171DDEA5266}" destId="{14433AA9-4AE7-446C-A733-A3FB45F3B962}" srcOrd="8" destOrd="0" presId="urn:microsoft.com/office/officeart/2005/8/layout/default"/>
    <dgm:cxn modelId="{901CD834-F442-414D-8A9A-60EB57A2E28C}" type="presParOf" srcId="{6A418AA9-06EC-4167-B0A0-D171DDEA5266}" destId="{1DB68A19-F21F-4ABA-844D-69E60A978626}" srcOrd="9" destOrd="0" presId="urn:microsoft.com/office/officeart/2005/8/layout/default"/>
    <dgm:cxn modelId="{B0AE0310-2DEE-406C-B20D-DDF9159D158E}" type="presParOf" srcId="{6A418AA9-06EC-4167-B0A0-D171DDEA5266}" destId="{F50AC249-7FAF-480D-BA67-1A3999D5B958}"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6704B8-24E9-472D-A7B2-B08691257AC3}"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B86C3422-A433-4839-B87F-93623FDC4A03}">
      <dgm:prSet custT="1"/>
      <dgm:spPr/>
      <dgm:t>
        <a:bodyPr/>
        <a:lstStyle/>
        <a:p>
          <a:pPr>
            <a:defRPr cap="all"/>
          </a:pPr>
          <a:r>
            <a:rPr lang="it-IT" sz="1200" dirty="0"/>
            <a:t>Negoziare il patto possibile </a:t>
          </a:r>
          <a:endParaRPr lang="en-US" sz="1200" dirty="0"/>
        </a:p>
      </dgm:t>
    </dgm:pt>
    <dgm:pt modelId="{B63B693E-6D30-4CA8-B02B-E3A2EFCA3BE9}" type="parTrans" cxnId="{B0D48602-ED6B-4B8A-B427-1B78A70D56AE}">
      <dgm:prSet/>
      <dgm:spPr/>
      <dgm:t>
        <a:bodyPr/>
        <a:lstStyle/>
        <a:p>
          <a:endParaRPr lang="en-US"/>
        </a:p>
      </dgm:t>
    </dgm:pt>
    <dgm:pt modelId="{682C3BD6-7804-4494-8DA3-B2C48CE26E7B}" type="sibTrans" cxnId="{B0D48602-ED6B-4B8A-B427-1B78A70D56AE}">
      <dgm:prSet/>
      <dgm:spPr/>
      <dgm:t>
        <a:bodyPr/>
        <a:lstStyle/>
        <a:p>
          <a:endParaRPr lang="en-US"/>
        </a:p>
      </dgm:t>
    </dgm:pt>
    <dgm:pt modelId="{AD05D49A-BB19-45B4-983B-7384C20C1563}">
      <dgm:prSet/>
      <dgm:spPr/>
      <dgm:t>
        <a:bodyPr/>
        <a:lstStyle/>
        <a:p>
          <a:pPr>
            <a:defRPr cap="all"/>
          </a:pPr>
          <a:r>
            <a:rPr lang="it-IT"/>
            <a:t>Il termine ‘’famiglia’’ è sostituito da ‘’famiglie’’: famiglie unipersonale ricomposte, miste, con figli biologici ecc. Il confine tra benessere e malattia è diventato più fragile, e si definiscono come famiglie ‘’normale’’, i gruppi familiari che riescono autonomamente a sodisfare i propri bisogni e che sopportano i componenti nel raggiungimento dei propri obiettivi, pur con conflitti, sofferenze e disagi, presenti e tutte le realtà familiari.</a:t>
          </a:r>
          <a:endParaRPr lang="en-US"/>
        </a:p>
      </dgm:t>
    </dgm:pt>
    <dgm:pt modelId="{28812097-E71D-486D-9F8A-A507CF4C284A}" type="parTrans" cxnId="{A93F3372-3CC4-461C-8BF0-7D63E84BDD19}">
      <dgm:prSet/>
      <dgm:spPr/>
      <dgm:t>
        <a:bodyPr/>
        <a:lstStyle/>
        <a:p>
          <a:endParaRPr lang="en-US"/>
        </a:p>
      </dgm:t>
    </dgm:pt>
    <dgm:pt modelId="{D42524A9-B6CD-4E28-8E44-4322AF88B161}" type="sibTrans" cxnId="{A93F3372-3CC4-461C-8BF0-7D63E84BDD19}">
      <dgm:prSet/>
      <dgm:spPr/>
      <dgm:t>
        <a:bodyPr/>
        <a:lstStyle/>
        <a:p>
          <a:endParaRPr lang="en-US"/>
        </a:p>
      </dgm:t>
    </dgm:pt>
    <dgm:pt modelId="{184E24A0-BDB3-4658-8981-6E4D62A2FE72}">
      <dgm:prSet/>
      <dgm:spPr/>
      <dgm:t>
        <a:bodyPr/>
        <a:lstStyle/>
        <a:p>
          <a:pPr>
            <a:defRPr cap="all"/>
          </a:pPr>
          <a:r>
            <a:rPr lang="it-IT"/>
            <a:t>Un elemento che consolida la relazione dal punto di vista emotivo, pur ci sia la sensazione di poter giocare una parte attiva nel processo stesso, è la fiducia. Non è un patteggiamento stabile, rigido, ma una continua rinegoziazione nel contesto liquido in cui la persona che ha bisogno e l’operatore di fatto si muovono.</a:t>
          </a:r>
          <a:endParaRPr lang="en-US"/>
        </a:p>
      </dgm:t>
    </dgm:pt>
    <dgm:pt modelId="{93564105-BAFE-4805-ACF9-3BA08310B97F}" type="parTrans" cxnId="{B1F71B9F-3421-4A0D-B224-DA23E92E9C05}">
      <dgm:prSet/>
      <dgm:spPr/>
      <dgm:t>
        <a:bodyPr/>
        <a:lstStyle/>
        <a:p>
          <a:endParaRPr lang="en-US"/>
        </a:p>
      </dgm:t>
    </dgm:pt>
    <dgm:pt modelId="{4E103EA8-08BD-4D01-99E0-A0EB11FC5C61}" type="sibTrans" cxnId="{B1F71B9F-3421-4A0D-B224-DA23E92E9C05}">
      <dgm:prSet/>
      <dgm:spPr/>
      <dgm:t>
        <a:bodyPr/>
        <a:lstStyle/>
        <a:p>
          <a:endParaRPr lang="en-US"/>
        </a:p>
      </dgm:t>
    </dgm:pt>
    <dgm:pt modelId="{8F7898FA-B86D-4507-910B-409329EE53C6}" type="pres">
      <dgm:prSet presAssocID="{806704B8-24E9-472D-A7B2-B08691257AC3}" presName="root" presStyleCnt="0">
        <dgm:presLayoutVars>
          <dgm:dir/>
          <dgm:resizeHandles val="exact"/>
        </dgm:presLayoutVars>
      </dgm:prSet>
      <dgm:spPr/>
      <dgm:t>
        <a:bodyPr/>
        <a:lstStyle/>
        <a:p>
          <a:endParaRPr lang="it-IT"/>
        </a:p>
      </dgm:t>
    </dgm:pt>
    <dgm:pt modelId="{9F2A0B79-4B6A-4A87-AE35-517C14E53E92}" type="pres">
      <dgm:prSet presAssocID="{B86C3422-A433-4839-B87F-93623FDC4A03}" presName="compNode" presStyleCnt="0"/>
      <dgm:spPr/>
    </dgm:pt>
    <dgm:pt modelId="{5228D421-6CB4-454A-8C6D-4B23F342F72C}" type="pres">
      <dgm:prSet presAssocID="{B86C3422-A433-4839-B87F-93623FDC4A03}" presName="iconBgRect" presStyleLbl="bgShp" presStyleIdx="0" presStyleCnt="3"/>
      <dgm:spPr>
        <a:prstGeom prst="round2DiagRect">
          <a:avLst>
            <a:gd name="adj1" fmla="val 29727"/>
            <a:gd name="adj2" fmla="val 0"/>
          </a:avLst>
        </a:prstGeom>
      </dgm:spPr>
    </dgm:pt>
    <dgm:pt modelId="{3174E767-4B4E-49FB-AE45-BF9B800199F9}" type="pres">
      <dgm:prSet presAssocID="{B86C3422-A433-4839-B87F-93623FDC4A0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Handshake"/>
        </a:ext>
      </dgm:extLst>
    </dgm:pt>
    <dgm:pt modelId="{7EADFE8E-8A10-48A3-B451-813004565D2A}" type="pres">
      <dgm:prSet presAssocID="{B86C3422-A433-4839-B87F-93623FDC4A03}" presName="spaceRect" presStyleCnt="0"/>
      <dgm:spPr/>
    </dgm:pt>
    <dgm:pt modelId="{C5E25968-0B0D-48EB-8F01-15D02C03138C}" type="pres">
      <dgm:prSet presAssocID="{B86C3422-A433-4839-B87F-93623FDC4A03}" presName="textRect" presStyleLbl="revTx" presStyleIdx="0" presStyleCnt="3">
        <dgm:presLayoutVars>
          <dgm:chMax val="1"/>
          <dgm:chPref val="1"/>
        </dgm:presLayoutVars>
      </dgm:prSet>
      <dgm:spPr/>
      <dgm:t>
        <a:bodyPr/>
        <a:lstStyle/>
        <a:p>
          <a:endParaRPr lang="it-IT"/>
        </a:p>
      </dgm:t>
    </dgm:pt>
    <dgm:pt modelId="{E979C54B-4258-4855-8240-C8E2460C6EC5}" type="pres">
      <dgm:prSet presAssocID="{682C3BD6-7804-4494-8DA3-B2C48CE26E7B}" presName="sibTrans" presStyleCnt="0"/>
      <dgm:spPr/>
    </dgm:pt>
    <dgm:pt modelId="{650F2135-3106-4AF9-B59B-DED854F74CA3}" type="pres">
      <dgm:prSet presAssocID="{AD05D49A-BB19-45B4-983B-7384C20C1563}" presName="compNode" presStyleCnt="0"/>
      <dgm:spPr/>
    </dgm:pt>
    <dgm:pt modelId="{4E6DD974-10B5-450C-B307-AAEB48257084}" type="pres">
      <dgm:prSet presAssocID="{AD05D49A-BB19-45B4-983B-7384C20C1563}" presName="iconBgRect" presStyleLbl="bgShp" presStyleIdx="1" presStyleCnt="3"/>
      <dgm:spPr>
        <a:prstGeom prst="round2DiagRect">
          <a:avLst>
            <a:gd name="adj1" fmla="val 29727"/>
            <a:gd name="adj2" fmla="val 0"/>
          </a:avLst>
        </a:prstGeom>
      </dgm:spPr>
    </dgm:pt>
    <dgm:pt modelId="{E835ED51-F3F8-4A59-BC70-F7200B6D03D7}" type="pres">
      <dgm:prSet presAssocID="{AD05D49A-BB19-45B4-983B-7384C20C156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Skeleton"/>
        </a:ext>
      </dgm:extLst>
    </dgm:pt>
    <dgm:pt modelId="{66EAB558-53FE-4576-A6C8-BF89254EB527}" type="pres">
      <dgm:prSet presAssocID="{AD05D49A-BB19-45B4-983B-7384C20C1563}" presName="spaceRect" presStyleCnt="0"/>
      <dgm:spPr/>
    </dgm:pt>
    <dgm:pt modelId="{7F1DBF35-3F3D-41DC-9CD6-696628D771B9}" type="pres">
      <dgm:prSet presAssocID="{AD05D49A-BB19-45B4-983B-7384C20C1563}" presName="textRect" presStyleLbl="revTx" presStyleIdx="1" presStyleCnt="3">
        <dgm:presLayoutVars>
          <dgm:chMax val="1"/>
          <dgm:chPref val="1"/>
        </dgm:presLayoutVars>
      </dgm:prSet>
      <dgm:spPr/>
      <dgm:t>
        <a:bodyPr/>
        <a:lstStyle/>
        <a:p>
          <a:endParaRPr lang="it-IT"/>
        </a:p>
      </dgm:t>
    </dgm:pt>
    <dgm:pt modelId="{267D0EC2-690C-4034-A6A0-7E77E3857ED6}" type="pres">
      <dgm:prSet presAssocID="{D42524A9-B6CD-4E28-8E44-4322AF88B161}" presName="sibTrans" presStyleCnt="0"/>
      <dgm:spPr/>
    </dgm:pt>
    <dgm:pt modelId="{16333676-27A2-4B97-86AC-77FAC82E0A76}" type="pres">
      <dgm:prSet presAssocID="{184E24A0-BDB3-4658-8981-6E4D62A2FE72}" presName="compNode" presStyleCnt="0"/>
      <dgm:spPr/>
    </dgm:pt>
    <dgm:pt modelId="{13B3A36F-C3C3-45FE-9560-AFE1016BC594}" type="pres">
      <dgm:prSet presAssocID="{184E24A0-BDB3-4658-8981-6E4D62A2FE72}" presName="iconBgRect" presStyleLbl="bgShp" presStyleIdx="2" presStyleCnt="3"/>
      <dgm:spPr>
        <a:prstGeom prst="round2DiagRect">
          <a:avLst>
            <a:gd name="adj1" fmla="val 29727"/>
            <a:gd name="adj2" fmla="val 0"/>
          </a:avLst>
        </a:prstGeom>
      </dgm:spPr>
    </dgm:pt>
    <dgm:pt modelId="{06B57E11-B15E-424E-89ED-E493E2697B63}" type="pres">
      <dgm:prSet presAssocID="{184E24A0-BDB3-4658-8981-6E4D62A2FE7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Disconnected"/>
        </a:ext>
      </dgm:extLst>
    </dgm:pt>
    <dgm:pt modelId="{0576E4A9-22B3-4010-B2F8-3A74021CC5E4}" type="pres">
      <dgm:prSet presAssocID="{184E24A0-BDB3-4658-8981-6E4D62A2FE72}" presName="spaceRect" presStyleCnt="0"/>
      <dgm:spPr/>
    </dgm:pt>
    <dgm:pt modelId="{241B7672-A666-4FE8-8828-1E4137E3ECA8}" type="pres">
      <dgm:prSet presAssocID="{184E24A0-BDB3-4658-8981-6E4D62A2FE72}" presName="textRect" presStyleLbl="revTx" presStyleIdx="2" presStyleCnt="3">
        <dgm:presLayoutVars>
          <dgm:chMax val="1"/>
          <dgm:chPref val="1"/>
        </dgm:presLayoutVars>
      </dgm:prSet>
      <dgm:spPr/>
      <dgm:t>
        <a:bodyPr/>
        <a:lstStyle/>
        <a:p>
          <a:endParaRPr lang="it-IT"/>
        </a:p>
      </dgm:t>
    </dgm:pt>
  </dgm:ptLst>
  <dgm:cxnLst>
    <dgm:cxn modelId="{FE3042FC-076A-4309-A72E-07E5F13D4798}" type="presOf" srcId="{B86C3422-A433-4839-B87F-93623FDC4A03}" destId="{C5E25968-0B0D-48EB-8F01-15D02C03138C}" srcOrd="0" destOrd="0" presId="urn:microsoft.com/office/officeart/2018/5/layout/IconLeafLabelList"/>
    <dgm:cxn modelId="{E9164AD4-4BC0-47D0-9BC4-CBECBC01D3D5}" type="presOf" srcId="{AD05D49A-BB19-45B4-983B-7384C20C1563}" destId="{7F1DBF35-3F3D-41DC-9CD6-696628D771B9}" srcOrd="0" destOrd="0" presId="urn:microsoft.com/office/officeart/2018/5/layout/IconLeafLabelList"/>
    <dgm:cxn modelId="{B163D4D0-072B-47ED-9189-F2B29ABCCB38}" type="presOf" srcId="{184E24A0-BDB3-4658-8981-6E4D62A2FE72}" destId="{241B7672-A666-4FE8-8828-1E4137E3ECA8}" srcOrd="0" destOrd="0" presId="urn:microsoft.com/office/officeart/2018/5/layout/IconLeafLabelList"/>
    <dgm:cxn modelId="{B1F71B9F-3421-4A0D-B224-DA23E92E9C05}" srcId="{806704B8-24E9-472D-A7B2-B08691257AC3}" destId="{184E24A0-BDB3-4658-8981-6E4D62A2FE72}" srcOrd="2" destOrd="0" parTransId="{93564105-BAFE-4805-ACF9-3BA08310B97F}" sibTransId="{4E103EA8-08BD-4D01-99E0-A0EB11FC5C61}"/>
    <dgm:cxn modelId="{CA815685-29A5-4023-A667-582C7F32E01A}" type="presOf" srcId="{806704B8-24E9-472D-A7B2-B08691257AC3}" destId="{8F7898FA-B86D-4507-910B-409329EE53C6}" srcOrd="0" destOrd="0" presId="urn:microsoft.com/office/officeart/2018/5/layout/IconLeafLabelList"/>
    <dgm:cxn modelId="{A93F3372-3CC4-461C-8BF0-7D63E84BDD19}" srcId="{806704B8-24E9-472D-A7B2-B08691257AC3}" destId="{AD05D49A-BB19-45B4-983B-7384C20C1563}" srcOrd="1" destOrd="0" parTransId="{28812097-E71D-486D-9F8A-A507CF4C284A}" sibTransId="{D42524A9-B6CD-4E28-8E44-4322AF88B161}"/>
    <dgm:cxn modelId="{B0D48602-ED6B-4B8A-B427-1B78A70D56AE}" srcId="{806704B8-24E9-472D-A7B2-B08691257AC3}" destId="{B86C3422-A433-4839-B87F-93623FDC4A03}" srcOrd="0" destOrd="0" parTransId="{B63B693E-6D30-4CA8-B02B-E3A2EFCA3BE9}" sibTransId="{682C3BD6-7804-4494-8DA3-B2C48CE26E7B}"/>
    <dgm:cxn modelId="{0081E486-65F6-41EE-A530-65C73A450D1E}" type="presParOf" srcId="{8F7898FA-B86D-4507-910B-409329EE53C6}" destId="{9F2A0B79-4B6A-4A87-AE35-517C14E53E92}" srcOrd="0" destOrd="0" presId="urn:microsoft.com/office/officeart/2018/5/layout/IconLeafLabelList"/>
    <dgm:cxn modelId="{995B923D-7B74-439B-8593-1DDEA2F7FEA3}" type="presParOf" srcId="{9F2A0B79-4B6A-4A87-AE35-517C14E53E92}" destId="{5228D421-6CB4-454A-8C6D-4B23F342F72C}" srcOrd="0" destOrd="0" presId="urn:microsoft.com/office/officeart/2018/5/layout/IconLeafLabelList"/>
    <dgm:cxn modelId="{E9EB1903-6DC6-4735-BE16-B3D8887C6295}" type="presParOf" srcId="{9F2A0B79-4B6A-4A87-AE35-517C14E53E92}" destId="{3174E767-4B4E-49FB-AE45-BF9B800199F9}" srcOrd="1" destOrd="0" presId="urn:microsoft.com/office/officeart/2018/5/layout/IconLeafLabelList"/>
    <dgm:cxn modelId="{4D548894-7346-4109-9D2D-1D86AACE687B}" type="presParOf" srcId="{9F2A0B79-4B6A-4A87-AE35-517C14E53E92}" destId="{7EADFE8E-8A10-48A3-B451-813004565D2A}" srcOrd="2" destOrd="0" presId="urn:microsoft.com/office/officeart/2018/5/layout/IconLeafLabelList"/>
    <dgm:cxn modelId="{49EE7AF8-42A6-4AD4-AB22-511D07CA8E56}" type="presParOf" srcId="{9F2A0B79-4B6A-4A87-AE35-517C14E53E92}" destId="{C5E25968-0B0D-48EB-8F01-15D02C03138C}" srcOrd="3" destOrd="0" presId="urn:microsoft.com/office/officeart/2018/5/layout/IconLeafLabelList"/>
    <dgm:cxn modelId="{E1405BDB-8C6A-4CA0-B1D7-54217EB7D9B5}" type="presParOf" srcId="{8F7898FA-B86D-4507-910B-409329EE53C6}" destId="{E979C54B-4258-4855-8240-C8E2460C6EC5}" srcOrd="1" destOrd="0" presId="urn:microsoft.com/office/officeart/2018/5/layout/IconLeafLabelList"/>
    <dgm:cxn modelId="{084A8788-29FF-4478-8197-C9A397F3B9D6}" type="presParOf" srcId="{8F7898FA-B86D-4507-910B-409329EE53C6}" destId="{650F2135-3106-4AF9-B59B-DED854F74CA3}" srcOrd="2" destOrd="0" presId="urn:microsoft.com/office/officeart/2018/5/layout/IconLeafLabelList"/>
    <dgm:cxn modelId="{753E8D35-4464-4525-82F1-DB97D38B1E52}" type="presParOf" srcId="{650F2135-3106-4AF9-B59B-DED854F74CA3}" destId="{4E6DD974-10B5-450C-B307-AAEB48257084}" srcOrd="0" destOrd="0" presId="urn:microsoft.com/office/officeart/2018/5/layout/IconLeafLabelList"/>
    <dgm:cxn modelId="{01B6A467-2C75-47E4-88C6-4D76BEC57B49}" type="presParOf" srcId="{650F2135-3106-4AF9-B59B-DED854F74CA3}" destId="{E835ED51-F3F8-4A59-BC70-F7200B6D03D7}" srcOrd="1" destOrd="0" presId="urn:microsoft.com/office/officeart/2018/5/layout/IconLeafLabelList"/>
    <dgm:cxn modelId="{B79B081E-3104-4482-A8D4-AE4E03319611}" type="presParOf" srcId="{650F2135-3106-4AF9-B59B-DED854F74CA3}" destId="{66EAB558-53FE-4576-A6C8-BF89254EB527}" srcOrd="2" destOrd="0" presId="urn:microsoft.com/office/officeart/2018/5/layout/IconLeafLabelList"/>
    <dgm:cxn modelId="{7B54C1AB-D0BF-46E6-93CC-C32A1E53EA83}" type="presParOf" srcId="{650F2135-3106-4AF9-B59B-DED854F74CA3}" destId="{7F1DBF35-3F3D-41DC-9CD6-696628D771B9}" srcOrd="3" destOrd="0" presId="urn:microsoft.com/office/officeart/2018/5/layout/IconLeafLabelList"/>
    <dgm:cxn modelId="{A5B20B3F-7528-4EFC-A318-B109DB9062BA}" type="presParOf" srcId="{8F7898FA-B86D-4507-910B-409329EE53C6}" destId="{267D0EC2-690C-4034-A6A0-7E77E3857ED6}" srcOrd="3" destOrd="0" presId="urn:microsoft.com/office/officeart/2018/5/layout/IconLeafLabelList"/>
    <dgm:cxn modelId="{9AA4E8A5-E726-4466-A550-9B75327D7052}" type="presParOf" srcId="{8F7898FA-B86D-4507-910B-409329EE53C6}" destId="{16333676-27A2-4B97-86AC-77FAC82E0A76}" srcOrd="4" destOrd="0" presId="urn:microsoft.com/office/officeart/2018/5/layout/IconLeafLabelList"/>
    <dgm:cxn modelId="{16F99E87-B90C-4AA8-BD58-6A959D8921A3}" type="presParOf" srcId="{16333676-27A2-4B97-86AC-77FAC82E0A76}" destId="{13B3A36F-C3C3-45FE-9560-AFE1016BC594}" srcOrd="0" destOrd="0" presId="urn:microsoft.com/office/officeart/2018/5/layout/IconLeafLabelList"/>
    <dgm:cxn modelId="{C1B612A3-5E51-4FCB-AA27-9B8C4A26E8D8}" type="presParOf" srcId="{16333676-27A2-4B97-86AC-77FAC82E0A76}" destId="{06B57E11-B15E-424E-89ED-E493E2697B63}" srcOrd="1" destOrd="0" presId="urn:microsoft.com/office/officeart/2018/5/layout/IconLeafLabelList"/>
    <dgm:cxn modelId="{09ABD448-1F8A-4DEA-BB9B-6568CDB04777}" type="presParOf" srcId="{16333676-27A2-4B97-86AC-77FAC82E0A76}" destId="{0576E4A9-22B3-4010-B2F8-3A74021CC5E4}" srcOrd="2" destOrd="0" presId="urn:microsoft.com/office/officeart/2018/5/layout/IconLeafLabelList"/>
    <dgm:cxn modelId="{AF34BE24-5374-4059-B181-35690BDED46B}" type="presParOf" srcId="{16333676-27A2-4B97-86AC-77FAC82E0A76}" destId="{241B7672-A666-4FE8-8828-1E4137E3ECA8}"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DC1D05A-28DA-4F2F-A6F4-B0CE2766DF08}"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1C238AE7-5105-4386-A492-06C9BBE2BFD6}">
      <dgm:prSet custT="1"/>
      <dgm:spPr/>
      <dgm:t>
        <a:bodyPr/>
        <a:lstStyle/>
        <a:p>
          <a:r>
            <a:rPr lang="it-IT" sz="1400" dirty="0"/>
            <a:t>Accompagnare dentro la comunità </a:t>
          </a:r>
          <a:endParaRPr lang="en-US" sz="1400" dirty="0"/>
        </a:p>
      </dgm:t>
    </dgm:pt>
    <dgm:pt modelId="{30BA54E3-5804-439A-9D2C-E21DC67ADB43}" type="parTrans" cxnId="{BFBFADAF-36BD-42A8-BA56-67B3879BB4BC}">
      <dgm:prSet/>
      <dgm:spPr/>
      <dgm:t>
        <a:bodyPr/>
        <a:lstStyle/>
        <a:p>
          <a:endParaRPr lang="en-US"/>
        </a:p>
      </dgm:t>
    </dgm:pt>
    <dgm:pt modelId="{74800163-B55D-4CC1-BA13-A6035FCE5162}" type="sibTrans" cxnId="{BFBFADAF-36BD-42A8-BA56-67B3879BB4BC}">
      <dgm:prSet/>
      <dgm:spPr/>
      <dgm:t>
        <a:bodyPr/>
        <a:lstStyle/>
        <a:p>
          <a:endParaRPr lang="en-US"/>
        </a:p>
      </dgm:t>
    </dgm:pt>
    <dgm:pt modelId="{DC2F3600-1F4C-43F8-8280-D250E34A5CDD}">
      <dgm:prSet/>
      <dgm:spPr/>
      <dgm:t>
        <a:bodyPr/>
        <a:lstStyle/>
        <a:p>
          <a:r>
            <a:rPr lang="it-IT" dirty="0"/>
            <a:t>La costruzione del progetto di aiuto, in conseguenza a livello di complessità del bisogni, alla carenza di risorse in proporzione ai diritti esigibili e all’utilizzo di tecnologie fortemente innovative (tutte le forme di social-</a:t>
          </a:r>
          <a:r>
            <a:rPr lang="it-IT" dirty="0" err="1"/>
            <a:t>communication</a:t>
          </a:r>
          <a:r>
            <a:rPr lang="it-IT" dirty="0"/>
            <a:t>), deve essere sviluppata all’interno di una logica di rete e comunitaria, definibile community care. </a:t>
          </a:r>
          <a:endParaRPr lang="en-US" dirty="0"/>
        </a:p>
      </dgm:t>
    </dgm:pt>
    <dgm:pt modelId="{BF611203-8884-45F8-BD4F-B04605DFD6BF}" type="parTrans" cxnId="{E36BC75A-C580-47E6-959A-7B358D942DA4}">
      <dgm:prSet/>
      <dgm:spPr/>
      <dgm:t>
        <a:bodyPr/>
        <a:lstStyle/>
        <a:p>
          <a:endParaRPr lang="en-US"/>
        </a:p>
      </dgm:t>
    </dgm:pt>
    <dgm:pt modelId="{D36308EB-F60A-4815-84AC-68B88780E6D5}" type="sibTrans" cxnId="{E36BC75A-C580-47E6-959A-7B358D942DA4}">
      <dgm:prSet/>
      <dgm:spPr/>
      <dgm:t>
        <a:bodyPr/>
        <a:lstStyle/>
        <a:p>
          <a:endParaRPr lang="en-US"/>
        </a:p>
      </dgm:t>
    </dgm:pt>
    <dgm:pt modelId="{E3C3CD4F-60E4-4D0A-97ED-0825A571324E}">
      <dgm:prSet custT="1"/>
      <dgm:spPr/>
      <dgm:t>
        <a:bodyPr/>
        <a:lstStyle/>
        <a:p>
          <a:r>
            <a:rPr lang="it-IT" sz="1100" dirty="0"/>
            <a:t>I l</a:t>
          </a:r>
          <a:r>
            <a:rPr lang="it-IT" sz="1400" dirty="0"/>
            <a:t>uoghi di comunità consentono alle persone in difficoltà di non entrare nei circuiti assistenziali e di fare ricorso ai servizi pubblici in modo più mirato, non solo per trovare delle risposte ma per costruirle insieme ai componenti della comunità di appartenenza</a:t>
          </a:r>
          <a:r>
            <a:rPr lang="it-IT" sz="1100" dirty="0"/>
            <a:t>. </a:t>
          </a:r>
          <a:endParaRPr lang="en-US" sz="1100" dirty="0"/>
        </a:p>
      </dgm:t>
    </dgm:pt>
    <dgm:pt modelId="{F1B65227-BA97-4F79-A2D5-BB7AA891B885}" type="parTrans" cxnId="{B4AEADCA-6C95-47A6-BB41-4AD5AC809033}">
      <dgm:prSet/>
      <dgm:spPr/>
      <dgm:t>
        <a:bodyPr/>
        <a:lstStyle/>
        <a:p>
          <a:endParaRPr lang="en-US"/>
        </a:p>
      </dgm:t>
    </dgm:pt>
    <dgm:pt modelId="{E0AC46F4-6807-4611-8E53-48461B1D41FE}" type="sibTrans" cxnId="{B4AEADCA-6C95-47A6-BB41-4AD5AC809033}">
      <dgm:prSet/>
      <dgm:spPr/>
      <dgm:t>
        <a:bodyPr/>
        <a:lstStyle/>
        <a:p>
          <a:endParaRPr lang="en-US"/>
        </a:p>
      </dgm:t>
    </dgm:pt>
    <dgm:pt modelId="{7ADCF4D3-F0B0-4C85-AA76-30F0DC7EEAEB}">
      <dgm:prSet/>
      <dgm:spPr/>
      <dgm:t>
        <a:bodyPr/>
        <a:lstStyle/>
        <a:p>
          <a:r>
            <a:rPr lang="it-IT" dirty="0"/>
            <a:t>Per realizzare i ‘’welfare generativo’’ e costruire processi di ‘’secondo welfare’’, (Maino, Lodi Rizzini. Bandera, 2016).</a:t>
          </a:r>
          <a:endParaRPr lang="en-US" dirty="0"/>
        </a:p>
      </dgm:t>
    </dgm:pt>
    <dgm:pt modelId="{7E779E27-0746-4E6A-9CE4-F9B49503FD1C}" type="parTrans" cxnId="{A4AA2212-B181-4BDF-A845-2955FA6C1353}">
      <dgm:prSet/>
      <dgm:spPr/>
      <dgm:t>
        <a:bodyPr/>
        <a:lstStyle/>
        <a:p>
          <a:endParaRPr lang="en-US"/>
        </a:p>
      </dgm:t>
    </dgm:pt>
    <dgm:pt modelId="{CF3A5043-ED26-4F06-99B1-AC04D4A8BA98}" type="sibTrans" cxnId="{A4AA2212-B181-4BDF-A845-2955FA6C1353}">
      <dgm:prSet/>
      <dgm:spPr/>
      <dgm:t>
        <a:bodyPr/>
        <a:lstStyle/>
        <a:p>
          <a:endParaRPr lang="en-US"/>
        </a:p>
      </dgm:t>
    </dgm:pt>
    <dgm:pt modelId="{7392EC75-AA12-45E3-97E3-D90AE9C215D5}">
      <dgm:prSet custT="1"/>
      <dgm:spPr/>
      <dgm:t>
        <a:bodyPr/>
        <a:lstStyle/>
        <a:p>
          <a:r>
            <a:rPr lang="it-IT" sz="1200" dirty="0"/>
            <a:t>L’assistente svolge un ruolo di protagonista con la responsabilità di una presa in carico che potremmo definire ‘’di quartiere’’. Con patti flessibili tra individui e comunità. La presa in carico deve essere un camino che si percorre insieme diventando consapevoli progressivamente di quello che realisticamente è possibile fare. </a:t>
          </a:r>
          <a:endParaRPr lang="en-US" sz="1200" dirty="0"/>
        </a:p>
      </dgm:t>
    </dgm:pt>
    <dgm:pt modelId="{37F392F8-B513-44FF-AE86-C78740D59AC5}" type="parTrans" cxnId="{6FE5CB22-3B12-45FC-B0E6-7CFD812AD021}">
      <dgm:prSet/>
      <dgm:spPr/>
      <dgm:t>
        <a:bodyPr/>
        <a:lstStyle/>
        <a:p>
          <a:endParaRPr lang="en-US"/>
        </a:p>
      </dgm:t>
    </dgm:pt>
    <dgm:pt modelId="{7C2C9518-C27A-44F5-AF4E-B6714E37EC0B}" type="sibTrans" cxnId="{6FE5CB22-3B12-45FC-B0E6-7CFD812AD021}">
      <dgm:prSet/>
      <dgm:spPr/>
      <dgm:t>
        <a:bodyPr/>
        <a:lstStyle/>
        <a:p>
          <a:endParaRPr lang="en-US"/>
        </a:p>
      </dgm:t>
    </dgm:pt>
    <dgm:pt modelId="{F2A147B3-F7AC-40BB-AEFE-9BEA3F2D4B89}" type="pres">
      <dgm:prSet presAssocID="{BDC1D05A-28DA-4F2F-A6F4-B0CE2766DF08}" presName="root" presStyleCnt="0">
        <dgm:presLayoutVars>
          <dgm:dir/>
          <dgm:resizeHandles val="exact"/>
        </dgm:presLayoutVars>
      </dgm:prSet>
      <dgm:spPr/>
      <dgm:t>
        <a:bodyPr/>
        <a:lstStyle/>
        <a:p>
          <a:endParaRPr lang="it-IT"/>
        </a:p>
      </dgm:t>
    </dgm:pt>
    <dgm:pt modelId="{8A5A82E3-BC98-409B-AB77-3D0950FE1C27}" type="pres">
      <dgm:prSet presAssocID="{BDC1D05A-28DA-4F2F-A6F4-B0CE2766DF08}" presName="container" presStyleCnt="0">
        <dgm:presLayoutVars>
          <dgm:dir/>
          <dgm:resizeHandles val="exact"/>
        </dgm:presLayoutVars>
      </dgm:prSet>
      <dgm:spPr/>
    </dgm:pt>
    <dgm:pt modelId="{936A17BC-C315-432B-89F5-3F20EE62C446}" type="pres">
      <dgm:prSet presAssocID="{1C238AE7-5105-4386-A492-06C9BBE2BFD6}" presName="compNode" presStyleCnt="0"/>
      <dgm:spPr/>
    </dgm:pt>
    <dgm:pt modelId="{C8B82FE0-45A9-46C4-BB94-FB14AE2077B6}" type="pres">
      <dgm:prSet presAssocID="{1C238AE7-5105-4386-A492-06C9BBE2BFD6}" presName="iconBgRect" presStyleLbl="bgShp" presStyleIdx="0" presStyleCnt="5"/>
      <dgm:spPr/>
    </dgm:pt>
    <dgm:pt modelId="{0DDEE947-6B8F-4F36-B783-8C0A71BF9289}" type="pres">
      <dgm:prSet presAssocID="{1C238AE7-5105-4386-A492-06C9BBE2BFD6}"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Group"/>
        </a:ext>
      </dgm:extLst>
    </dgm:pt>
    <dgm:pt modelId="{E53FA669-8384-498E-B922-ABDEB7CCBADB}" type="pres">
      <dgm:prSet presAssocID="{1C238AE7-5105-4386-A492-06C9BBE2BFD6}" presName="spaceRect" presStyleCnt="0"/>
      <dgm:spPr/>
    </dgm:pt>
    <dgm:pt modelId="{20DC5D66-F6A9-4B90-A611-5E9669DC4DD9}" type="pres">
      <dgm:prSet presAssocID="{1C238AE7-5105-4386-A492-06C9BBE2BFD6}" presName="textRect" presStyleLbl="revTx" presStyleIdx="0" presStyleCnt="5">
        <dgm:presLayoutVars>
          <dgm:chMax val="1"/>
          <dgm:chPref val="1"/>
        </dgm:presLayoutVars>
      </dgm:prSet>
      <dgm:spPr/>
      <dgm:t>
        <a:bodyPr/>
        <a:lstStyle/>
        <a:p>
          <a:endParaRPr lang="it-IT"/>
        </a:p>
      </dgm:t>
    </dgm:pt>
    <dgm:pt modelId="{AC51919B-25BD-4794-AEA1-7D1E8EEDF725}" type="pres">
      <dgm:prSet presAssocID="{74800163-B55D-4CC1-BA13-A6035FCE5162}" presName="sibTrans" presStyleLbl="sibTrans2D1" presStyleIdx="0" presStyleCnt="0"/>
      <dgm:spPr/>
      <dgm:t>
        <a:bodyPr/>
        <a:lstStyle/>
        <a:p>
          <a:endParaRPr lang="it-IT"/>
        </a:p>
      </dgm:t>
    </dgm:pt>
    <dgm:pt modelId="{D955ED08-C338-4E81-B450-C1E0BEAE0274}" type="pres">
      <dgm:prSet presAssocID="{DC2F3600-1F4C-43F8-8280-D250E34A5CDD}" presName="compNode" presStyleCnt="0"/>
      <dgm:spPr/>
    </dgm:pt>
    <dgm:pt modelId="{36D64F9D-C59B-4C8E-A0FA-7BF2B1CEA117}" type="pres">
      <dgm:prSet presAssocID="{DC2F3600-1F4C-43F8-8280-D250E34A5CDD}" presName="iconBgRect" presStyleLbl="bgShp" presStyleIdx="1" presStyleCnt="5" custScaleX="17694" custScaleY="37366"/>
      <dgm:spPr/>
    </dgm:pt>
    <dgm:pt modelId="{7E123B82-4F65-4EC0-9F8C-B65656ED9468}" type="pres">
      <dgm:prSet presAssocID="{DC2F3600-1F4C-43F8-8280-D250E34A5CDD}" presName="iconRect" presStyleLbl="node1" presStyleIdx="1" presStyleCnt="5" custScaleX="11067" custLinFactNeighborX="-3401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Disconnected"/>
        </a:ext>
      </dgm:extLst>
    </dgm:pt>
    <dgm:pt modelId="{3D70B16C-267D-4ABC-BAA5-C3A888A04851}" type="pres">
      <dgm:prSet presAssocID="{DC2F3600-1F4C-43F8-8280-D250E34A5CDD}" presName="spaceRect" presStyleCnt="0"/>
      <dgm:spPr/>
    </dgm:pt>
    <dgm:pt modelId="{38D5D913-BFCE-402C-98F5-C06C3BA8CECB}" type="pres">
      <dgm:prSet presAssocID="{DC2F3600-1F4C-43F8-8280-D250E34A5CDD}" presName="textRect" presStyleLbl="revTx" presStyleIdx="1" presStyleCnt="5" custScaleX="123398" custScaleY="129374">
        <dgm:presLayoutVars>
          <dgm:chMax val="1"/>
          <dgm:chPref val="1"/>
        </dgm:presLayoutVars>
      </dgm:prSet>
      <dgm:spPr/>
      <dgm:t>
        <a:bodyPr/>
        <a:lstStyle/>
        <a:p>
          <a:endParaRPr lang="it-IT"/>
        </a:p>
      </dgm:t>
    </dgm:pt>
    <dgm:pt modelId="{903D3314-C7BD-4E76-9FAF-1B8DB57FAF88}" type="pres">
      <dgm:prSet presAssocID="{D36308EB-F60A-4815-84AC-68B88780E6D5}" presName="sibTrans" presStyleLbl="sibTrans2D1" presStyleIdx="0" presStyleCnt="0"/>
      <dgm:spPr/>
      <dgm:t>
        <a:bodyPr/>
        <a:lstStyle/>
        <a:p>
          <a:endParaRPr lang="it-IT"/>
        </a:p>
      </dgm:t>
    </dgm:pt>
    <dgm:pt modelId="{2938EDD4-2223-4461-AAB2-7656CFA03692}" type="pres">
      <dgm:prSet presAssocID="{E3C3CD4F-60E4-4D0A-97ED-0825A571324E}" presName="compNode" presStyleCnt="0"/>
      <dgm:spPr/>
    </dgm:pt>
    <dgm:pt modelId="{2AE8E497-9621-4945-8A0E-0EB5C84FE944}" type="pres">
      <dgm:prSet presAssocID="{E3C3CD4F-60E4-4D0A-97ED-0825A571324E}" presName="iconBgRect" presStyleLbl="bgShp" presStyleIdx="2" presStyleCnt="5"/>
      <dgm:spPr/>
    </dgm:pt>
    <dgm:pt modelId="{30A497F5-2F5C-492D-9A3E-0D3756DAF22C}" type="pres">
      <dgm:prSet presAssocID="{E3C3CD4F-60E4-4D0A-97ED-0825A571324E}"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User Network"/>
        </a:ext>
      </dgm:extLst>
    </dgm:pt>
    <dgm:pt modelId="{88A88F8E-1443-44DD-8D90-6992F0AA99CD}" type="pres">
      <dgm:prSet presAssocID="{E3C3CD4F-60E4-4D0A-97ED-0825A571324E}" presName="spaceRect" presStyleCnt="0"/>
      <dgm:spPr/>
    </dgm:pt>
    <dgm:pt modelId="{9468750D-9038-48E6-B7C2-0E88EE60A85D}" type="pres">
      <dgm:prSet presAssocID="{E3C3CD4F-60E4-4D0A-97ED-0825A571324E}" presName="textRect" presStyleLbl="revTx" presStyleIdx="2" presStyleCnt="5">
        <dgm:presLayoutVars>
          <dgm:chMax val="1"/>
          <dgm:chPref val="1"/>
        </dgm:presLayoutVars>
      </dgm:prSet>
      <dgm:spPr/>
      <dgm:t>
        <a:bodyPr/>
        <a:lstStyle/>
        <a:p>
          <a:endParaRPr lang="it-IT"/>
        </a:p>
      </dgm:t>
    </dgm:pt>
    <dgm:pt modelId="{FCEA5FC4-CD2C-4731-8FD8-478A72830FE3}" type="pres">
      <dgm:prSet presAssocID="{E0AC46F4-6807-4611-8E53-48461B1D41FE}" presName="sibTrans" presStyleLbl="sibTrans2D1" presStyleIdx="0" presStyleCnt="0"/>
      <dgm:spPr/>
      <dgm:t>
        <a:bodyPr/>
        <a:lstStyle/>
        <a:p>
          <a:endParaRPr lang="it-IT"/>
        </a:p>
      </dgm:t>
    </dgm:pt>
    <dgm:pt modelId="{C0583123-088D-4258-BD9F-D28AC0364051}" type="pres">
      <dgm:prSet presAssocID="{7ADCF4D3-F0B0-4C85-AA76-30F0DC7EEAEB}" presName="compNode" presStyleCnt="0"/>
      <dgm:spPr/>
    </dgm:pt>
    <dgm:pt modelId="{5A0D0872-C7C7-4956-91A9-108346C75A5C}" type="pres">
      <dgm:prSet presAssocID="{7ADCF4D3-F0B0-4C85-AA76-30F0DC7EEAEB}" presName="iconBgRect" presStyleLbl="bgShp" presStyleIdx="3" presStyleCnt="5"/>
      <dgm:spPr/>
    </dgm:pt>
    <dgm:pt modelId="{594EFE07-1529-473B-84DA-B3D971715CCB}" type="pres">
      <dgm:prSet presAssocID="{7ADCF4D3-F0B0-4C85-AA76-30F0DC7EEAEB}"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Skeleton"/>
        </a:ext>
      </dgm:extLst>
    </dgm:pt>
    <dgm:pt modelId="{885F9C40-9AC7-4884-B1D9-BF45BAA2045B}" type="pres">
      <dgm:prSet presAssocID="{7ADCF4D3-F0B0-4C85-AA76-30F0DC7EEAEB}" presName="spaceRect" presStyleCnt="0"/>
      <dgm:spPr/>
    </dgm:pt>
    <dgm:pt modelId="{C96E199F-3AC0-4EE7-88C2-9E021AAFD9B7}" type="pres">
      <dgm:prSet presAssocID="{7ADCF4D3-F0B0-4C85-AA76-30F0DC7EEAEB}" presName="textRect" presStyleLbl="revTx" presStyleIdx="3" presStyleCnt="5">
        <dgm:presLayoutVars>
          <dgm:chMax val="1"/>
          <dgm:chPref val="1"/>
        </dgm:presLayoutVars>
      </dgm:prSet>
      <dgm:spPr/>
      <dgm:t>
        <a:bodyPr/>
        <a:lstStyle/>
        <a:p>
          <a:endParaRPr lang="it-IT"/>
        </a:p>
      </dgm:t>
    </dgm:pt>
    <dgm:pt modelId="{257834F3-6AC5-407A-90E9-B16A955B3FE0}" type="pres">
      <dgm:prSet presAssocID="{CF3A5043-ED26-4F06-99B1-AC04D4A8BA98}" presName="sibTrans" presStyleLbl="sibTrans2D1" presStyleIdx="0" presStyleCnt="0"/>
      <dgm:spPr/>
      <dgm:t>
        <a:bodyPr/>
        <a:lstStyle/>
        <a:p>
          <a:endParaRPr lang="it-IT"/>
        </a:p>
      </dgm:t>
    </dgm:pt>
    <dgm:pt modelId="{A67B4FE5-495A-497B-B296-944BFE37311B}" type="pres">
      <dgm:prSet presAssocID="{7392EC75-AA12-45E3-97E3-D90AE9C215D5}" presName="compNode" presStyleCnt="0"/>
      <dgm:spPr/>
    </dgm:pt>
    <dgm:pt modelId="{6E726248-E0E8-4765-8C40-9AB005184998}" type="pres">
      <dgm:prSet presAssocID="{7392EC75-AA12-45E3-97E3-D90AE9C215D5}" presName="iconBgRect" presStyleLbl="bgShp" presStyleIdx="4" presStyleCnt="5"/>
      <dgm:spPr/>
    </dgm:pt>
    <dgm:pt modelId="{9E412658-AD9A-462C-8684-279E8B571C4A}" type="pres">
      <dgm:prSet presAssocID="{7392EC75-AA12-45E3-97E3-D90AE9C215D5}"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Captain"/>
        </a:ext>
      </dgm:extLst>
    </dgm:pt>
    <dgm:pt modelId="{A8E02C3E-F4BA-4D42-B5A0-BC9D62D6CBB5}" type="pres">
      <dgm:prSet presAssocID="{7392EC75-AA12-45E3-97E3-D90AE9C215D5}" presName="spaceRect" presStyleCnt="0"/>
      <dgm:spPr/>
    </dgm:pt>
    <dgm:pt modelId="{B4F17126-4AF8-43C4-BE90-6AC8B1932990}" type="pres">
      <dgm:prSet presAssocID="{7392EC75-AA12-45E3-97E3-D90AE9C215D5}" presName="textRect" presStyleLbl="revTx" presStyleIdx="4" presStyleCnt="5">
        <dgm:presLayoutVars>
          <dgm:chMax val="1"/>
          <dgm:chPref val="1"/>
        </dgm:presLayoutVars>
      </dgm:prSet>
      <dgm:spPr/>
      <dgm:t>
        <a:bodyPr/>
        <a:lstStyle/>
        <a:p>
          <a:endParaRPr lang="it-IT"/>
        </a:p>
      </dgm:t>
    </dgm:pt>
  </dgm:ptLst>
  <dgm:cxnLst>
    <dgm:cxn modelId="{A4AA2212-B181-4BDF-A845-2955FA6C1353}" srcId="{BDC1D05A-28DA-4F2F-A6F4-B0CE2766DF08}" destId="{7ADCF4D3-F0B0-4C85-AA76-30F0DC7EEAEB}" srcOrd="3" destOrd="0" parTransId="{7E779E27-0746-4E6A-9CE4-F9B49503FD1C}" sibTransId="{CF3A5043-ED26-4F06-99B1-AC04D4A8BA98}"/>
    <dgm:cxn modelId="{B4AEADCA-6C95-47A6-BB41-4AD5AC809033}" srcId="{BDC1D05A-28DA-4F2F-A6F4-B0CE2766DF08}" destId="{E3C3CD4F-60E4-4D0A-97ED-0825A571324E}" srcOrd="2" destOrd="0" parTransId="{F1B65227-BA97-4F79-A2D5-BB7AA891B885}" sibTransId="{E0AC46F4-6807-4611-8E53-48461B1D41FE}"/>
    <dgm:cxn modelId="{3A1E79DB-9A6B-4167-8BDF-0EEBC4E5D1E6}" type="presOf" srcId="{74800163-B55D-4CC1-BA13-A6035FCE5162}" destId="{AC51919B-25BD-4794-AEA1-7D1E8EEDF725}" srcOrd="0" destOrd="0" presId="urn:microsoft.com/office/officeart/2018/2/layout/IconCircleList"/>
    <dgm:cxn modelId="{C2C06299-D54E-4643-9B7C-3FB594614EEE}" type="presOf" srcId="{E3C3CD4F-60E4-4D0A-97ED-0825A571324E}" destId="{9468750D-9038-48E6-B7C2-0E88EE60A85D}" srcOrd="0" destOrd="0" presId="urn:microsoft.com/office/officeart/2018/2/layout/IconCircleList"/>
    <dgm:cxn modelId="{83E95DD5-A8FA-4C81-B3AD-C535182965F3}" type="presOf" srcId="{7ADCF4D3-F0B0-4C85-AA76-30F0DC7EEAEB}" destId="{C96E199F-3AC0-4EE7-88C2-9E021AAFD9B7}" srcOrd="0" destOrd="0" presId="urn:microsoft.com/office/officeart/2018/2/layout/IconCircleList"/>
    <dgm:cxn modelId="{61088479-0175-4548-96E9-94617882B42F}" type="presOf" srcId="{D36308EB-F60A-4815-84AC-68B88780E6D5}" destId="{903D3314-C7BD-4E76-9FAF-1B8DB57FAF88}" srcOrd="0" destOrd="0" presId="urn:microsoft.com/office/officeart/2018/2/layout/IconCircleList"/>
    <dgm:cxn modelId="{E60BA11B-E92E-449A-AEBF-DFC3FB0E6362}" type="presOf" srcId="{7392EC75-AA12-45E3-97E3-D90AE9C215D5}" destId="{B4F17126-4AF8-43C4-BE90-6AC8B1932990}" srcOrd="0" destOrd="0" presId="urn:microsoft.com/office/officeart/2018/2/layout/IconCircleList"/>
    <dgm:cxn modelId="{6149C031-0FC5-4EA1-BA2F-E8DA6E5F04D7}" type="presOf" srcId="{1C238AE7-5105-4386-A492-06C9BBE2BFD6}" destId="{20DC5D66-F6A9-4B90-A611-5E9669DC4DD9}" srcOrd="0" destOrd="0" presId="urn:microsoft.com/office/officeart/2018/2/layout/IconCircleList"/>
    <dgm:cxn modelId="{BFBFADAF-36BD-42A8-BA56-67B3879BB4BC}" srcId="{BDC1D05A-28DA-4F2F-A6F4-B0CE2766DF08}" destId="{1C238AE7-5105-4386-A492-06C9BBE2BFD6}" srcOrd="0" destOrd="0" parTransId="{30BA54E3-5804-439A-9D2C-E21DC67ADB43}" sibTransId="{74800163-B55D-4CC1-BA13-A6035FCE5162}"/>
    <dgm:cxn modelId="{14BD2F35-6B65-482B-B2A6-A35887A91FC2}" type="presOf" srcId="{DC2F3600-1F4C-43F8-8280-D250E34A5CDD}" destId="{38D5D913-BFCE-402C-98F5-C06C3BA8CECB}" srcOrd="0" destOrd="0" presId="urn:microsoft.com/office/officeart/2018/2/layout/IconCircleList"/>
    <dgm:cxn modelId="{C3C67816-937A-4D46-877A-958A8747B0DC}" type="presOf" srcId="{BDC1D05A-28DA-4F2F-A6F4-B0CE2766DF08}" destId="{F2A147B3-F7AC-40BB-AEFE-9BEA3F2D4B89}" srcOrd="0" destOrd="0" presId="urn:microsoft.com/office/officeart/2018/2/layout/IconCircleList"/>
    <dgm:cxn modelId="{E36BC75A-C580-47E6-959A-7B358D942DA4}" srcId="{BDC1D05A-28DA-4F2F-A6F4-B0CE2766DF08}" destId="{DC2F3600-1F4C-43F8-8280-D250E34A5CDD}" srcOrd="1" destOrd="0" parTransId="{BF611203-8884-45F8-BD4F-B04605DFD6BF}" sibTransId="{D36308EB-F60A-4815-84AC-68B88780E6D5}"/>
    <dgm:cxn modelId="{6FE5CB22-3B12-45FC-B0E6-7CFD812AD021}" srcId="{BDC1D05A-28DA-4F2F-A6F4-B0CE2766DF08}" destId="{7392EC75-AA12-45E3-97E3-D90AE9C215D5}" srcOrd="4" destOrd="0" parTransId="{37F392F8-B513-44FF-AE86-C78740D59AC5}" sibTransId="{7C2C9518-C27A-44F5-AF4E-B6714E37EC0B}"/>
    <dgm:cxn modelId="{BE604EA5-8251-43DD-9208-9E2F1073D98B}" type="presOf" srcId="{CF3A5043-ED26-4F06-99B1-AC04D4A8BA98}" destId="{257834F3-6AC5-407A-90E9-B16A955B3FE0}" srcOrd="0" destOrd="0" presId="urn:microsoft.com/office/officeart/2018/2/layout/IconCircleList"/>
    <dgm:cxn modelId="{FB433F8A-67DD-469D-8DA5-3888BD597831}" type="presOf" srcId="{E0AC46F4-6807-4611-8E53-48461B1D41FE}" destId="{FCEA5FC4-CD2C-4731-8FD8-478A72830FE3}" srcOrd="0" destOrd="0" presId="urn:microsoft.com/office/officeart/2018/2/layout/IconCircleList"/>
    <dgm:cxn modelId="{03D3D10A-5841-46A4-871F-BE6E6BE90D85}" type="presParOf" srcId="{F2A147B3-F7AC-40BB-AEFE-9BEA3F2D4B89}" destId="{8A5A82E3-BC98-409B-AB77-3D0950FE1C27}" srcOrd="0" destOrd="0" presId="urn:microsoft.com/office/officeart/2018/2/layout/IconCircleList"/>
    <dgm:cxn modelId="{8C0BED3E-667E-4EB7-A8F5-13E877100154}" type="presParOf" srcId="{8A5A82E3-BC98-409B-AB77-3D0950FE1C27}" destId="{936A17BC-C315-432B-89F5-3F20EE62C446}" srcOrd="0" destOrd="0" presId="urn:microsoft.com/office/officeart/2018/2/layout/IconCircleList"/>
    <dgm:cxn modelId="{5C609715-9462-414A-9AE4-1B438811C9CA}" type="presParOf" srcId="{936A17BC-C315-432B-89F5-3F20EE62C446}" destId="{C8B82FE0-45A9-46C4-BB94-FB14AE2077B6}" srcOrd="0" destOrd="0" presId="urn:microsoft.com/office/officeart/2018/2/layout/IconCircleList"/>
    <dgm:cxn modelId="{5ABC85B0-BF43-4D95-87D1-6B94E57D9253}" type="presParOf" srcId="{936A17BC-C315-432B-89F5-3F20EE62C446}" destId="{0DDEE947-6B8F-4F36-B783-8C0A71BF9289}" srcOrd="1" destOrd="0" presId="urn:microsoft.com/office/officeart/2018/2/layout/IconCircleList"/>
    <dgm:cxn modelId="{3683E548-EE17-4BEB-8B89-A97FA8242D6D}" type="presParOf" srcId="{936A17BC-C315-432B-89F5-3F20EE62C446}" destId="{E53FA669-8384-498E-B922-ABDEB7CCBADB}" srcOrd="2" destOrd="0" presId="urn:microsoft.com/office/officeart/2018/2/layout/IconCircleList"/>
    <dgm:cxn modelId="{3957717E-8817-4FA1-A1D7-EB28A2D997B4}" type="presParOf" srcId="{936A17BC-C315-432B-89F5-3F20EE62C446}" destId="{20DC5D66-F6A9-4B90-A611-5E9669DC4DD9}" srcOrd="3" destOrd="0" presId="urn:microsoft.com/office/officeart/2018/2/layout/IconCircleList"/>
    <dgm:cxn modelId="{1C0B3D02-F2D8-45DA-BD56-66C131361A84}" type="presParOf" srcId="{8A5A82E3-BC98-409B-AB77-3D0950FE1C27}" destId="{AC51919B-25BD-4794-AEA1-7D1E8EEDF725}" srcOrd="1" destOrd="0" presId="urn:microsoft.com/office/officeart/2018/2/layout/IconCircleList"/>
    <dgm:cxn modelId="{9AF4C03C-4D52-4CF9-9817-B67367B78CF7}" type="presParOf" srcId="{8A5A82E3-BC98-409B-AB77-3D0950FE1C27}" destId="{D955ED08-C338-4E81-B450-C1E0BEAE0274}" srcOrd="2" destOrd="0" presId="urn:microsoft.com/office/officeart/2018/2/layout/IconCircleList"/>
    <dgm:cxn modelId="{E0C17F1C-6099-4AD6-8D2E-F1D598174552}" type="presParOf" srcId="{D955ED08-C338-4E81-B450-C1E0BEAE0274}" destId="{36D64F9D-C59B-4C8E-A0FA-7BF2B1CEA117}" srcOrd="0" destOrd="0" presId="urn:microsoft.com/office/officeart/2018/2/layout/IconCircleList"/>
    <dgm:cxn modelId="{B4B1AA73-2720-4107-AA8A-011516C956A6}" type="presParOf" srcId="{D955ED08-C338-4E81-B450-C1E0BEAE0274}" destId="{7E123B82-4F65-4EC0-9F8C-B65656ED9468}" srcOrd="1" destOrd="0" presId="urn:microsoft.com/office/officeart/2018/2/layout/IconCircleList"/>
    <dgm:cxn modelId="{F36974C3-D3AB-44A7-BB8F-AF080A48C2A7}" type="presParOf" srcId="{D955ED08-C338-4E81-B450-C1E0BEAE0274}" destId="{3D70B16C-267D-4ABC-BAA5-C3A888A04851}" srcOrd="2" destOrd="0" presId="urn:microsoft.com/office/officeart/2018/2/layout/IconCircleList"/>
    <dgm:cxn modelId="{D63AC786-CB1B-4CA6-BA4F-30960E16180A}" type="presParOf" srcId="{D955ED08-C338-4E81-B450-C1E0BEAE0274}" destId="{38D5D913-BFCE-402C-98F5-C06C3BA8CECB}" srcOrd="3" destOrd="0" presId="urn:microsoft.com/office/officeart/2018/2/layout/IconCircleList"/>
    <dgm:cxn modelId="{7160A88E-059B-4E51-86A8-462A53679904}" type="presParOf" srcId="{8A5A82E3-BC98-409B-AB77-3D0950FE1C27}" destId="{903D3314-C7BD-4E76-9FAF-1B8DB57FAF88}" srcOrd="3" destOrd="0" presId="urn:microsoft.com/office/officeart/2018/2/layout/IconCircleList"/>
    <dgm:cxn modelId="{8E564DB9-CE1A-4D09-8D82-58CAEBAC84B5}" type="presParOf" srcId="{8A5A82E3-BC98-409B-AB77-3D0950FE1C27}" destId="{2938EDD4-2223-4461-AAB2-7656CFA03692}" srcOrd="4" destOrd="0" presId="urn:microsoft.com/office/officeart/2018/2/layout/IconCircleList"/>
    <dgm:cxn modelId="{953B2363-FDE5-41C7-8566-67562386B2D4}" type="presParOf" srcId="{2938EDD4-2223-4461-AAB2-7656CFA03692}" destId="{2AE8E497-9621-4945-8A0E-0EB5C84FE944}" srcOrd="0" destOrd="0" presId="urn:microsoft.com/office/officeart/2018/2/layout/IconCircleList"/>
    <dgm:cxn modelId="{DABB05F0-3BAA-44B3-954E-4018D02D83E6}" type="presParOf" srcId="{2938EDD4-2223-4461-AAB2-7656CFA03692}" destId="{30A497F5-2F5C-492D-9A3E-0D3756DAF22C}" srcOrd="1" destOrd="0" presId="urn:microsoft.com/office/officeart/2018/2/layout/IconCircleList"/>
    <dgm:cxn modelId="{B8F751DD-E4E6-4EB3-9D09-602851DB7CAE}" type="presParOf" srcId="{2938EDD4-2223-4461-AAB2-7656CFA03692}" destId="{88A88F8E-1443-44DD-8D90-6992F0AA99CD}" srcOrd="2" destOrd="0" presId="urn:microsoft.com/office/officeart/2018/2/layout/IconCircleList"/>
    <dgm:cxn modelId="{DA605902-1DC3-4645-84EC-3C6EDF50EB99}" type="presParOf" srcId="{2938EDD4-2223-4461-AAB2-7656CFA03692}" destId="{9468750D-9038-48E6-B7C2-0E88EE60A85D}" srcOrd="3" destOrd="0" presId="urn:microsoft.com/office/officeart/2018/2/layout/IconCircleList"/>
    <dgm:cxn modelId="{D2FD6898-9125-4872-B192-0351FE21CC71}" type="presParOf" srcId="{8A5A82E3-BC98-409B-AB77-3D0950FE1C27}" destId="{FCEA5FC4-CD2C-4731-8FD8-478A72830FE3}" srcOrd="5" destOrd="0" presId="urn:microsoft.com/office/officeart/2018/2/layout/IconCircleList"/>
    <dgm:cxn modelId="{44831697-7046-40E0-85CA-D6C129729667}" type="presParOf" srcId="{8A5A82E3-BC98-409B-AB77-3D0950FE1C27}" destId="{C0583123-088D-4258-BD9F-D28AC0364051}" srcOrd="6" destOrd="0" presId="urn:microsoft.com/office/officeart/2018/2/layout/IconCircleList"/>
    <dgm:cxn modelId="{0053792E-EDE6-4E9C-86F3-A7C295E9B2C1}" type="presParOf" srcId="{C0583123-088D-4258-BD9F-D28AC0364051}" destId="{5A0D0872-C7C7-4956-91A9-108346C75A5C}" srcOrd="0" destOrd="0" presId="urn:microsoft.com/office/officeart/2018/2/layout/IconCircleList"/>
    <dgm:cxn modelId="{B2E7CFCA-F42D-4D70-88D7-EF18C2652109}" type="presParOf" srcId="{C0583123-088D-4258-BD9F-D28AC0364051}" destId="{594EFE07-1529-473B-84DA-B3D971715CCB}" srcOrd="1" destOrd="0" presId="urn:microsoft.com/office/officeart/2018/2/layout/IconCircleList"/>
    <dgm:cxn modelId="{4665565B-F254-40CA-AB1A-3AD2048E261F}" type="presParOf" srcId="{C0583123-088D-4258-BD9F-D28AC0364051}" destId="{885F9C40-9AC7-4884-B1D9-BF45BAA2045B}" srcOrd="2" destOrd="0" presId="urn:microsoft.com/office/officeart/2018/2/layout/IconCircleList"/>
    <dgm:cxn modelId="{73D0BCC3-58FA-47EC-85D1-192058AC019B}" type="presParOf" srcId="{C0583123-088D-4258-BD9F-D28AC0364051}" destId="{C96E199F-3AC0-4EE7-88C2-9E021AAFD9B7}" srcOrd="3" destOrd="0" presId="urn:microsoft.com/office/officeart/2018/2/layout/IconCircleList"/>
    <dgm:cxn modelId="{EBE3BF05-DBA7-40CF-9DE1-177D1D99F180}" type="presParOf" srcId="{8A5A82E3-BC98-409B-AB77-3D0950FE1C27}" destId="{257834F3-6AC5-407A-90E9-B16A955B3FE0}" srcOrd="7" destOrd="0" presId="urn:microsoft.com/office/officeart/2018/2/layout/IconCircleList"/>
    <dgm:cxn modelId="{F1658149-CE07-4DFA-AC0F-C8BEC06593C0}" type="presParOf" srcId="{8A5A82E3-BC98-409B-AB77-3D0950FE1C27}" destId="{A67B4FE5-495A-497B-B296-944BFE37311B}" srcOrd="8" destOrd="0" presId="urn:microsoft.com/office/officeart/2018/2/layout/IconCircleList"/>
    <dgm:cxn modelId="{89693241-355C-468C-AEE1-CF5C37A57BA3}" type="presParOf" srcId="{A67B4FE5-495A-497B-B296-944BFE37311B}" destId="{6E726248-E0E8-4765-8C40-9AB005184998}" srcOrd="0" destOrd="0" presId="urn:microsoft.com/office/officeart/2018/2/layout/IconCircleList"/>
    <dgm:cxn modelId="{BCE178C4-FB49-4D93-8EA8-48AC6AE59DFC}" type="presParOf" srcId="{A67B4FE5-495A-497B-B296-944BFE37311B}" destId="{9E412658-AD9A-462C-8684-279E8B571C4A}" srcOrd="1" destOrd="0" presId="urn:microsoft.com/office/officeart/2018/2/layout/IconCircleList"/>
    <dgm:cxn modelId="{5CDFF206-E3F3-4171-83B7-77DB7BC70678}" type="presParOf" srcId="{A67B4FE5-495A-497B-B296-944BFE37311B}" destId="{A8E02C3E-F4BA-4D42-B5A0-BC9D62D6CBB5}" srcOrd="2" destOrd="0" presId="urn:microsoft.com/office/officeart/2018/2/layout/IconCircleList"/>
    <dgm:cxn modelId="{7837472E-B931-433B-90AF-7E7D696868B8}" type="presParOf" srcId="{A67B4FE5-495A-497B-B296-944BFE37311B}" destId="{B4F17126-4AF8-43C4-BE90-6AC8B1932990}"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6B04163-F374-4198-98F3-C9611B34053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E438AF6-B5AE-4AA0-B2C7-4BC134F43FF9}">
      <dgm:prSet custT="1"/>
      <dgm:spPr/>
      <dgm:t>
        <a:bodyPr/>
        <a:lstStyle/>
        <a:p>
          <a:r>
            <a:rPr lang="it-IT" sz="1800" b="1" dirty="0"/>
            <a:t>Caratteristiche e modalità di conduzione del colloquio </a:t>
          </a:r>
          <a:endParaRPr lang="en-US" sz="1800" b="1" dirty="0"/>
        </a:p>
      </dgm:t>
    </dgm:pt>
    <dgm:pt modelId="{1D3B4672-3ECD-4EB7-B616-3F0BDA15114C}" type="parTrans" cxnId="{ED8FCD67-6598-42C0-98A1-A3F41570CC42}">
      <dgm:prSet/>
      <dgm:spPr/>
      <dgm:t>
        <a:bodyPr/>
        <a:lstStyle/>
        <a:p>
          <a:endParaRPr lang="en-US"/>
        </a:p>
      </dgm:t>
    </dgm:pt>
    <dgm:pt modelId="{70BBC9C0-8D8F-4914-82E0-B130EE150039}" type="sibTrans" cxnId="{ED8FCD67-6598-42C0-98A1-A3F41570CC42}">
      <dgm:prSet/>
      <dgm:spPr/>
      <dgm:t>
        <a:bodyPr/>
        <a:lstStyle/>
        <a:p>
          <a:endParaRPr lang="en-US"/>
        </a:p>
      </dgm:t>
    </dgm:pt>
    <dgm:pt modelId="{9E0F26F1-7D5B-4A88-B225-4D5795E81DFA}">
      <dgm:prSet custT="1"/>
      <dgm:spPr/>
      <dgm:t>
        <a:bodyPr/>
        <a:lstStyle/>
        <a:p>
          <a:r>
            <a:rPr lang="it-IT" sz="1400" dirty="0"/>
            <a:t>L’utilizzo </a:t>
          </a:r>
          <a:r>
            <a:rPr lang="it-IT" sz="1400" b="1" dirty="0"/>
            <a:t>del colloquio </a:t>
          </a:r>
          <a:r>
            <a:rPr lang="it-IT" sz="1400" dirty="0"/>
            <a:t>come strumenti del servizio sociale applicando l’approccio sistemico rimane inalterato e in particolare le logiche di strategie (</a:t>
          </a:r>
          <a:r>
            <a:rPr lang="it-IT" sz="1400" dirty="0" err="1"/>
            <a:t>ipotizzazione</a:t>
          </a:r>
          <a:r>
            <a:rPr lang="it-IT" sz="1400" dirty="0"/>
            <a:t>, circolarità, neutralità, lavorare per connessioni) e di tattica (comunicazione verbale e non verbale).</a:t>
          </a:r>
          <a:endParaRPr lang="en-US" sz="1400" dirty="0"/>
        </a:p>
      </dgm:t>
    </dgm:pt>
    <dgm:pt modelId="{752EDEFF-4D58-461B-9FF5-DBAEA14B92D2}" type="parTrans" cxnId="{A1BF982F-1F7F-4EB7-B470-3F4D3BEF957C}">
      <dgm:prSet/>
      <dgm:spPr/>
      <dgm:t>
        <a:bodyPr/>
        <a:lstStyle/>
        <a:p>
          <a:endParaRPr lang="en-US"/>
        </a:p>
      </dgm:t>
    </dgm:pt>
    <dgm:pt modelId="{FB9B211A-EC34-4AC6-A3B9-5E971F65B129}" type="sibTrans" cxnId="{A1BF982F-1F7F-4EB7-B470-3F4D3BEF957C}">
      <dgm:prSet/>
      <dgm:spPr/>
      <dgm:t>
        <a:bodyPr/>
        <a:lstStyle/>
        <a:p>
          <a:endParaRPr lang="en-US"/>
        </a:p>
      </dgm:t>
    </dgm:pt>
    <dgm:pt modelId="{4FAE7F44-255B-4399-B9C1-785D51ED539E}">
      <dgm:prSet/>
      <dgm:spPr/>
      <dgm:t>
        <a:bodyPr/>
        <a:lstStyle/>
        <a:p>
          <a:r>
            <a:rPr lang="it-IT" b="1" dirty="0"/>
            <a:t>Fare ipotesi </a:t>
          </a:r>
          <a:r>
            <a:rPr lang="it-IT" dirty="0"/>
            <a:t>richiede oggi la capacità di tenere le dinamiche relazionali dell’ambiente di vita interno ed esterno alla famiglia all’interno della lettura della situazione di disagio. </a:t>
          </a:r>
          <a:endParaRPr lang="en-US" dirty="0"/>
        </a:p>
      </dgm:t>
    </dgm:pt>
    <dgm:pt modelId="{00DEA0FB-B24D-4430-BFD6-7E66B0614197}" type="parTrans" cxnId="{497DF791-2833-42E7-A3BF-127E89BDA102}">
      <dgm:prSet/>
      <dgm:spPr/>
      <dgm:t>
        <a:bodyPr/>
        <a:lstStyle/>
        <a:p>
          <a:endParaRPr lang="en-US"/>
        </a:p>
      </dgm:t>
    </dgm:pt>
    <dgm:pt modelId="{2FB3FFAB-CBA2-4E61-9B14-6EEB7F7CD303}" type="sibTrans" cxnId="{497DF791-2833-42E7-A3BF-127E89BDA102}">
      <dgm:prSet/>
      <dgm:spPr/>
      <dgm:t>
        <a:bodyPr/>
        <a:lstStyle/>
        <a:p>
          <a:endParaRPr lang="en-US"/>
        </a:p>
      </dgm:t>
    </dgm:pt>
    <dgm:pt modelId="{092805CC-11DA-4E2A-A9CF-E17EDB328138}">
      <dgm:prSet/>
      <dgm:spPr/>
      <dgm:t>
        <a:bodyPr/>
        <a:lstStyle/>
        <a:p>
          <a:r>
            <a:rPr lang="it-IT" b="1" dirty="0"/>
            <a:t>La circolarità </a:t>
          </a:r>
          <a:r>
            <a:rPr lang="it-IT" dirty="0"/>
            <a:t>è lavorare per connessioni di nuovo, non possono che ampliare il proprio raggio di osservazione, valutazione, monitoraggio, e verifica e luoghi di comunità. </a:t>
          </a:r>
          <a:endParaRPr lang="en-US" dirty="0"/>
        </a:p>
      </dgm:t>
    </dgm:pt>
    <dgm:pt modelId="{BC06B1CD-6ECD-4A24-9360-A61A4F25ADDB}" type="parTrans" cxnId="{457B360E-A67A-4E07-9077-126D454F35CF}">
      <dgm:prSet/>
      <dgm:spPr/>
      <dgm:t>
        <a:bodyPr/>
        <a:lstStyle/>
        <a:p>
          <a:endParaRPr lang="en-US"/>
        </a:p>
      </dgm:t>
    </dgm:pt>
    <dgm:pt modelId="{921F5A15-512A-4C1C-9942-D90F50E4247C}" type="sibTrans" cxnId="{457B360E-A67A-4E07-9077-126D454F35CF}">
      <dgm:prSet/>
      <dgm:spPr/>
      <dgm:t>
        <a:bodyPr/>
        <a:lstStyle/>
        <a:p>
          <a:endParaRPr lang="en-US"/>
        </a:p>
      </dgm:t>
    </dgm:pt>
    <dgm:pt modelId="{41E6574C-0E21-49B5-8055-CA3B7CC03952}">
      <dgm:prSet/>
      <dgm:spPr/>
      <dgm:t>
        <a:bodyPr/>
        <a:lstStyle/>
        <a:p>
          <a:r>
            <a:rPr lang="it-IT" b="1" dirty="0"/>
            <a:t>La neutralità </a:t>
          </a:r>
          <a:r>
            <a:rPr lang="it-IT" dirty="0"/>
            <a:t>è la capacità di non esprimere pregiudizi e giudizi, data l’impossibilità nota a tutti di avere quanto meno dei pareri sulle cose della vita. </a:t>
          </a:r>
          <a:endParaRPr lang="en-US" dirty="0"/>
        </a:p>
      </dgm:t>
    </dgm:pt>
    <dgm:pt modelId="{FEA35748-976F-4689-9E1B-C7A9CA12C8FE}" type="parTrans" cxnId="{B702C277-FC69-4765-A144-0C5DE5746149}">
      <dgm:prSet/>
      <dgm:spPr/>
      <dgm:t>
        <a:bodyPr/>
        <a:lstStyle/>
        <a:p>
          <a:endParaRPr lang="en-US"/>
        </a:p>
      </dgm:t>
    </dgm:pt>
    <dgm:pt modelId="{37205E1A-CE50-4CEF-9E96-5DDCE2421709}" type="sibTrans" cxnId="{B702C277-FC69-4765-A144-0C5DE5746149}">
      <dgm:prSet/>
      <dgm:spPr/>
      <dgm:t>
        <a:bodyPr/>
        <a:lstStyle/>
        <a:p>
          <a:endParaRPr lang="en-US"/>
        </a:p>
      </dgm:t>
    </dgm:pt>
    <dgm:pt modelId="{AD780F39-CA79-4313-9F8A-333472145A8F}" type="pres">
      <dgm:prSet presAssocID="{56B04163-F374-4198-98F3-C9611B340531}" presName="linear" presStyleCnt="0">
        <dgm:presLayoutVars>
          <dgm:animLvl val="lvl"/>
          <dgm:resizeHandles val="exact"/>
        </dgm:presLayoutVars>
      </dgm:prSet>
      <dgm:spPr/>
      <dgm:t>
        <a:bodyPr/>
        <a:lstStyle/>
        <a:p>
          <a:endParaRPr lang="it-IT"/>
        </a:p>
      </dgm:t>
    </dgm:pt>
    <dgm:pt modelId="{25F1667E-494A-4D93-897B-44F23C072C82}" type="pres">
      <dgm:prSet presAssocID="{DE438AF6-B5AE-4AA0-B2C7-4BC134F43FF9}" presName="parentText" presStyleLbl="node1" presStyleIdx="0" presStyleCnt="5">
        <dgm:presLayoutVars>
          <dgm:chMax val="0"/>
          <dgm:bulletEnabled val="1"/>
        </dgm:presLayoutVars>
      </dgm:prSet>
      <dgm:spPr/>
      <dgm:t>
        <a:bodyPr/>
        <a:lstStyle/>
        <a:p>
          <a:endParaRPr lang="it-IT"/>
        </a:p>
      </dgm:t>
    </dgm:pt>
    <dgm:pt modelId="{8D53C39D-DA1B-4DDE-BD2C-7AC4FC411FBA}" type="pres">
      <dgm:prSet presAssocID="{70BBC9C0-8D8F-4914-82E0-B130EE150039}" presName="spacer" presStyleCnt="0"/>
      <dgm:spPr/>
    </dgm:pt>
    <dgm:pt modelId="{24A84840-46DE-4E33-805F-4E4CC7AED888}" type="pres">
      <dgm:prSet presAssocID="{9E0F26F1-7D5B-4A88-B225-4D5795E81DFA}" presName="parentText" presStyleLbl="node1" presStyleIdx="1" presStyleCnt="5">
        <dgm:presLayoutVars>
          <dgm:chMax val="0"/>
          <dgm:bulletEnabled val="1"/>
        </dgm:presLayoutVars>
      </dgm:prSet>
      <dgm:spPr/>
      <dgm:t>
        <a:bodyPr/>
        <a:lstStyle/>
        <a:p>
          <a:endParaRPr lang="it-IT"/>
        </a:p>
      </dgm:t>
    </dgm:pt>
    <dgm:pt modelId="{79C2C15F-4EAB-4741-A05E-B1EB879996F6}" type="pres">
      <dgm:prSet presAssocID="{FB9B211A-EC34-4AC6-A3B9-5E971F65B129}" presName="spacer" presStyleCnt="0"/>
      <dgm:spPr/>
    </dgm:pt>
    <dgm:pt modelId="{B6C6D3DC-3C82-4FD9-BF04-2BC8745CFF0A}" type="pres">
      <dgm:prSet presAssocID="{4FAE7F44-255B-4399-B9C1-785D51ED539E}" presName="parentText" presStyleLbl="node1" presStyleIdx="2" presStyleCnt="5">
        <dgm:presLayoutVars>
          <dgm:chMax val="0"/>
          <dgm:bulletEnabled val="1"/>
        </dgm:presLayoutVars>
      </dgm:prSet>
      <dgm:spPr/>
      <dgm:t>
        <a:bodyPr/>
        <a:lstStyle/>
        <a:p>
          <a:endParaRPr lang="it-IT"/>
        </a:p>
      </dgm:t>
    </dgm:pt>
    <dgm:pt modelId="{EA0DA282-50F2-40BC-8167-A0EDA2C1FB4E}" type="pres">
      <dgm:prSet presAssocID="{2FB3FFAB-CBA2-4E61-9B14-6EEB7F7CD303}" presName="spacer" presStyleCnt="0"/>
      <dgm:spPr/>
    </dgm:pt>
    <dgm:pt modelId="{20BCA2CF-B933-4C82-B32D-E8CF55A036EF}" type="pres">
      <dgm:prSet presAssocID="{092805CC-11DA-4E2A-A9CF-E17EDB328138}" presName="parentText" presStyleLbl="node1" presStyleIdx="3" presStyleCnt="5" custLinFactNeighborX="-837" custLinFactNeighborY="-27562">
        <dgm:presLayoutVars>
          <dgm:chMax val="0"/>
          <dgm:bulletEnabled val="1"/>
        </dgm:presLayoutVars>
      </dgm:prSet>
      <dgm:spPr/>
      <dgm:t>
        <a:bodyPr/>
        <a:lstStyle/>
        <a:p>
          <a:endParaRPr lang="it-IT"/>
        </a:p>
      </dgm:t>
    </dgm:pt>
    <dgm:pt modelId="{57B5BCCF-FDEE-4A0A-9A7E-7019E8963D5B}" type="pres">
      <dgm:prSet presAssocID="{921F5A15-512A-4C1C-9942-D90F50E4247C}" presName="spacer" presStyleCnt="0"/>
      <dgm:spPr/>
    </dgm:pt>
    <dgm:pt modelId="{EBF9B80D-3EA0-48CE-B4B0-4854C66CA649}" type="pres">
      <dgm:prSet presAssocID="{41E6574C-0E21-49B5-8055-CA3B7CC03952}" presName="parentText" presStyleLbl="node1" presStyleIdx="4" presStyleCnt="5">
        <dgm:presLayoutVars>
          <dgm:chMax val="0"/>
          <dgm:bulletEnabled val="1"/>
        </dgm:presLayoutVars>
      </dgm:prSet>
      <dgm:spPr/>
      <dgm:t>
        <a:bodyPr/>
        <a:lstStyle/>
        <a:p>
          <a:endParaRPr lang="it-IT"/>
        </a:p>
      </dgm:t>
    </dgm:pt>
  </dgm:ptLst>
  <dgm:cxnLst>
    <dgm:cxn modelId="{8081042E-B1D3-42C4-8B03-AFCC7202A3D4}" type="presOf" srcId="{41E6574C-0E21-49B5-8055-CA3B7CC03952}" destId="{EBF9B80D-3EA0-48CE-B4B0-4854C66CA649}" srcOrd="0" destOrd="0" presId="urn:microsoft.com/office/officeart/2005/8/layout/vList2"/>
    <dgm:cxn modelId="{ED8FCD67-6598-42C0-98A1-A3F41570CC42}" srcId="{56B04163-F374-4198-98F3-C9611B340531}" destId="{DE438AF6-B5AE-4AA0-B2C7-4BC134F43FF9}" srcOrd="0" destOrd="0" parTransId="{1D3B4672-3ECD-4EB7-B616-3F0BDA15114C}" sibTransId="{70BBC9C0-8D8F-4914-82E0-B130EE150039}"/>
    <dgm:cxn modelId="{38127FCE-EBFF-4E43-BF5E-FCC9774CA599}" type="presOf" srcId="{9E0F26F1-7D5B-4A88-B225-4D5795E81DFA}" destId="{24A84840-46DE-4E33-805F-4E4CC7AED888}" srcOrd="0" destOrd="0" presId="urn:microsoft.com/office/officeart/2005/8/layout/vList2"/>
    <dgm:cxn modelId="{C17F6427-3C23-4E49-8060-385B11F91FDF}" type="presOf" srcId="{56B04163-F374-4198-98F3-C9611B340531}" destId="{AD780F39-CA79-4313-9F8A-333472145A8F}" srcOrd="0" destOrd="0" presId="urn:microsoft.com/office/officeart/2005/8/layout/vList2"/>
    <dgm:cxn modelId="{457B360E-A67A-4E07-9077-126D454F35CF}" srcId="{56B04163-F374-4198-98F3-C9611B340531}" destId="{092805CC-11DA-4E2A-A9CF-E17EDB328138}" srcOrd="3" destOrd="0" parTransId="{BC06B1CD-6ECD-4A24-9360-A61A4F25ADDB}" sibTransId="{921F5A15-512A-4C1C-9942-D90F50E4247C}"/>
    <dgm:cxn modelId="{605CE2B6-C5FA-41D0-AA0E-1DF9AD0B955C}" type="presOf" srcId="{092805CC-11DA-4E2A-A9CF-E17EDB328138}" destId="{20BCA2CF-B933-4C82-B32D-E8CF55A036EF}" srcOrd="0" destOrd="0" presId="urn:microsoft.com/office/officeart/2005/8/layout/vList2"/>
    <dgm:cxn modelId="{9AADEF86-EF2E-47D1-9DF1-6EE4AF1AD253}" type="presOf" srcId="{4FAE7F44-255B-4399-B9C1-785D51ED539E}" destId="{B6C6D3DC-3C82-4FD9-BF04-2BC8745CFF0A}" srcOrd="0" destOrd="0" presId="urn:microsoft.com/office/officeart/2005/8/layout/vList2"/>
    <dgm:cxn modelId="{DD698CEB-C3CB-4759-AC45-9728D354B647}" type="presOf" srcId="{DE438AF6-B5AE-4AA0-B2C7-4BC134F43FF9}" destId="{25F1667E-494A-4D93-897B-44F23C072C82}" srcOrd="0" destOrd="0" presId="urn:microsoft.com/office/officeart/2005/8/layout/vList2"/>
    <dgm:cxn modelId="{A1BF982F-1F7F-4EB7-B470-3F4D3BEF957C}" srcId="{56B04163-F374-4198-98F3-C9611B340531}" destId="{9E0F26F1-7D5B-4A88-B225-4D5795E81DFA}" srcOrd="1" destOrd="0" parTransId="{752EDEFF-4D58-461B-9FF5-DBAEA14B92D2}" sibTransId="{FB9B211A-EC34-4AC6-A3B9-5E971F65B129}"/>
    <dgm:cxn modelId="{B702C277-FC69-4765-A144-0C5DE5746149}" srcId="{56B04163-F374-4198-98F3-C9611B340531}" destId="{41E6574C-0E21-49B5-8055-CA3B7CC03952}" srcOrd="4" destOrd="0" parTransId="{FEA35748-976F-4689-9E1B-C7A9CA12C8FE}" sibTransId="{37205E1A-CE50-4CEF-9E96-5DDCE2421709}"/>
    <dgm:cxn modelId="{497DF791-2833-42E7-A3BF-127E89BDA102}" srcId="{56B04163-F374-4198-98F3-C9611B340531}" destId="{4FAE7F44-255B-4399-B9C1-785D51ED539E}" srcOrd="2" destOrd="0" parTransId="{00DEA0FB-B24D-4430-BFD6-7E66B0614197}" sibTransId="{2FB3FFAB-CBA2-4E61-9B14-6EEB7F7CD303}"/>
    <dgm:cxn modelId="{E60E872E-10D3-44E7-A010-597F2B1ADB64}" type="presParOf" srcId="{AD780F39-CA79-4313-9F8A-333472145A8F}" destId="{25F1667E-494A-4D93-897B-44F23C072C82}" srcOrd="0" destOrd="0" presId="urn:microsoft.com/office/officeart/2005/8/layout/vList2"/>
    <dgm:cxn modelId="{F645B6D4-CED9-4A2B-94BC-DFBE385399FB}" type="presParOf" srcId="{AD780F39-CA79-4313-9F8A-333472145A8F}" destId="{8D53C39D-DA1B-4DDE-BD2C-7AC4FC411FBA}" srcOrd="1" destOrd="0" presId="urn:microsoft.com/office/officeart/2005/8/layout/vList2"/>
    <dgm:cxn modelId="{28B5DB38-6683-43DA-B9E9-7E8CEA00A4C6}" type="presParOf" srcId="{AD780F39-CA79-4313-9F8A-333472145A8F}" destId="{24A84840-46DE-4E33-805F-4E4CC7AED888}" srcOrd="2" destOrd="0" presId="urn:microsoft.com/office/officeart/2005/8/layout/vList2"/>
    <dgm:cxn modelId="{9AB65F7C-2421-480A-8C92-C6F5903BB623}" type="presParOf" srcId="{AD780F39-CA79-4313-9F8A-333472145A8F}" destId="{79C2C15F-4EAB-4741-A05E-B1EB879996F6}" srcOrd="3" destOrd="0" presId="urn:microsoft.com/office/officeart/2005/8/layout/vList2"/>
    <dgm:cxn modelId="{BEC61D13-489F-49CA-A0E2-DF62ED9C5DEC}" type="presParOf" srcId="{AD780F39-CA79-4313-9F8A-333472145A8F}" destId="{B6C6D3DC-3C82-4FD9-BF04-2BC8745CFF0A}" srcOrd="4" destOrd="0" presId="urn:microsoft.com/office/officeart/2005/8/layout/vList2"/>
    <dgm:cxn modelId="{12DACB8A-FAED-4EC8-804F-336032EDBC0E}" type="presParOf" srcId="{AD780F39-CA79-4313-9F8A-333472145A8F}" destId="{EA0DA282-50F2-40BC-8167-A0EDA2C1FB4E}" srcOrd="5" destOrd="0" presId="urn:microsoft.com/office/officeart/2005/8/layout/vList2"/>
    <dgm:cxn modelId="{28005443-260D-441C-B81B-F2C4C98B22A7}" type="presParOf" srcId="{AD780F39-CA79-4313-9F8A-333472145A8F}" destId="{20BCA2CF-B933-4C82-B32D-E8CF55A036EF}" srcOrd="6" destOrd="0" presId="urn:microsoft.com/office/officeart/2005/8/layout/vList2"/>
    <dgm:cxn modelId="{9F970ADA-9CA9-4F74-B7C6-AED818C3A015}" type="presParOf" srcId="{AD780F39-CA79-4313-9F8A-333472145A8F}" destId="{57B5BCCF-FDEE-4A0A-9A7E-7019E8963D5B}" srcOrd="7" destOrd="0" presId="urn:microsoft.com/office/officeart/2005/8/layout/vList2"/>
    <dgm:cxn modelId="{81C158B4-3075-4AC7-AB67-3F3E45356AE7}" type="presParOf" srcId="{AD780F39-CA79-4313-9F8A-333472145A8F}" destId="{EBF9B80D-3EA0-48CE-B4B0-4854C66CA64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84223C5-BFB9-4B18-B4AE-354ADE71C54B}"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79FD934-8F44-4785-B72D-31F8E2327141}">
      <dgm:prSet/>
      <dgm:spPr/>
      <dgm:t>
        <a:bodyPr/>
        <a:lstStyle/>
        <a:p>
          <a:pPr>
            <a:lnSpc>
              <a:spcPct val="100000"/>
            </a:lnSpc>
          </a:pPr>
          <a:r>
            <a:rPr lang="it-IT" b="1" dirty="0"/>
            <a:t>Abitare la frontiera</a:t>
          </a:r>
          <a:endParaRPr lang="en-US" b="1" dirty="0"/>
        </a:p>
      </dgm:t>
    </dgm:pt>
    <dgm:pt modelId="{173984C0-1E98-42FE-8363-3BD967009A62}" type="parTrans" cxnId="{EF46E5A9-87A1-4EE6-9178-C155E8BB1FAA}">
      <dgm:prSet/>
      <dgm:spPr/>
      <dgm:t>
        <a:bodyPr/>
        <a:lstStyle/>
        <a:p>
          <a:endParaRPr lang="en-US"/>
        </a:p>
      </dgm:t>
    </dgm:pt>
    <dgm:pt modelId="{5994BAB6-9CC3-47CD-95C4-36CF7D03EEA3}" type="sibTrans" cxnId="{EF46E5A9-87A1-4EE6-9178-C155E8BB1FAA}">
      <dgm:prSet/>
      <dgm:spPr/>
      <dgm:t>
        <a:bodyPr/>
        <a:lstStyle/>
        <a:p>
          <a:endParaRPr lang="en-US"/>
        </a:p>
      </dgm:t>
    </dgm:pt>
    <dgm:pt modelId="{133A79A6-96A2-4DC2-A592-7BB3FBA0CDEA}">
      <dgm:prSet custT="1"/>
      <dgm:spPr/>
      <dgm:t>
        <a:bodyPr/>
        <a:lstStyle/>
        <a:p>
          <a:pPr>
            <a:lnSpc>
              <a:spcPct val="100000"/>
            </a:lnSpc>
          </a:pPr>
          <a:r>
            <a:rPr lang="it-IT" sz="1600" dirty="0"/>
            <a:t>La globalizzazione (del mercato, del lavoro, delle comunicazioni), avviatasi su scala planetaria sin dalla conquista delle Americhe e portata a compimento nei nostri giorni apre a opportunità sconosciute alle generazioni che ci hanno preceduto, i cui destini personali, affettivi, professionali si risolvevano per lo più nelle comunità di nascita. </a:t>
          </a:r>
          <a:endParaRPr lang="en-US" sz="1600" dirty="0"/>
        </a:p>
      </dgm:t>
    </dgm:pt>
    <dgm:pt modelId="{5AE74486-D99F-4326-B18C-E4119F6EA0F6}" type="parTrans" cxnId="{53030AC3-155D-4731-9487-DDDC5AB0BED3}">
      <dgm:prSet/>
      <dgm:spPr/>
      <dgm:t>
        <a:bodyPr/>
        <a:lstStyle/>
        <a:p>
          <a:endParaRPr lang="en-US"/>
        </a:p>
      </dgm:t>
    </dgm:pt>
    <dgm:pt modelId="{88DC1AD4-5F6D-4890-93BE-30868D3A316D}" type="sibTrans" cxnId="{53030AC3-155D-4731-9487-DDDC5AB0BED3}">
      <dgm:prSet/>
      <dgm:spPr/>
      <dgm:t>
        <a:bodyPr/>
        <a:lstStyle/>
        <a:p>
          <a:endParaRPr lang="en-US"/>
        </a:p>
      </dgm:t>
    </dgm:pt>
    <dgm:pt modelId="{3CD69DA1-53E4-4C89-899D-8957C2915A11}">
      <dgm:prSet custT="1"/>
      <dgm:spPr/>
      <dgm:t>
        <a:bodyPr/>
        <a:lstStyle/>
        <a:p>
          <a:pPr>
            <a:lnSpc>
              <a:spcPct val="100000"/>
            </a:lnSpc>
          </a:pPr>
          <a:r>
            <a:rPr lang="it-IT" sz="2000" b="1" dirty="0"/>
            <a:t>Da fluidi a superfluidi</a:t>
          </a:r>
          <a:endParaRPr lang="en-US" sz="2000" b="1" dirty="0"/>
        </a:p>
      </dgm:t>
    </dgm:pt>
    <dgm:pt modelId="{730F6578-1C39-49AE-A6E2-74D32005EBAF}" type="parTrans" cxnId="{F64D5255-D8F9-448A-9C20-D32F69480802}">
      <dgm:prSet/>
      <dgm:spPr/>
      <dgm:t>
        <a:bodyPr/>
        <a:lstStyle/>
        <a:p>
          <a:endParaRPr lang="en-US"/>
        </a:p>
      </dgm:t>
    </dgm:pt>
    <dgm:pt modelId="{61282AB9-E42F-44D6-AAAD-952AD0EAC314}" type="sibTrans" cxnId="{F64D5255-D8F9-448A-9C20-D32F69480802}">
      <dgm:prSet/>
      <dgm:spPr/>
      <dgm:t>
        <a:bodyPr/>
        <a:lstStyle/>
        <a:p>
          <a:endParaRPr lang="en-US"/>
        </a:p>
      </dgm:t>
    </dgm:pt>
    <dgm:pt modelId="{9278E25F-BFBB-4578-8178-5ED07D5AF8D3}">
      <dgm:prSet custT="1"/>
      <dgm:spPr/>
      <dgm:t>
        <a:bodyPr/>
        <a:lstStyle/>
        <a:p>
          <a:pPr>
            <a:lnSpc>
              <a:spcPct val="100000"/>
            </a:lnSpc>
          </a:pPr>
          <a:r>
            <a:rPr lang="it-IT" sz="1600" dirty="0"/>
            <a:t>E’ l’incertezza dell’agire a denotare la società contemporanea e a spingere a continue rielaborazioni, a porsi in uno stato di perenne disponibilità, o inquietudine rispetto al cambiamento, al rischio (Beck, 2000).</a:t>
          </a:r>
          <a:endParaRPr lang="en-US" sz="1600" dirty="0"/>
        </a:p>
      </dgm:t>
    </dgm:pt>
    <dgm:pt modelId="{1301D29C-06B2-4580-AC0C-A6BA725F909A}" type="parTrans" cxnId="{77060ED8-0833-458E-B741-38E4CBB83864}">
      <dgm:prSet/>
      <dgm:spPr/>
      <dgm:t>
        <a:bodyPr/>
        <a:lstStyle/>
        <a:p>
          <a:endParaRPr lang="en-US"/>
        </a:p>
      </dgm:t>
    </dgm:pt>
    <dgm:pt modelId="{BAF8D15B-12DD-47C3-94A3-769B9577A0E9}" type="sibTrans" cxnId="{77060ED8-0833-458E-B741-38E4CBB83864}">
      <dgm:prSet/>
      <dgm:spPr/>
      <dgm:t>
        <a:bodyPr/>
        <a:lstStyle/>
        <a:p>
          <a:endParaRPr lang="en-US"/>
        </a:p>
      </dgm:t>
    </dgm:pt>
    <dgm:pt modelId="{39B9877E-01A5-4D83-942D-D8F40D6136F0}" type="pres">
      <dgm:prSet presAssocID="{384223C5-BFB9-4B18-B4AE-354ADE71C54B}" presName="root" presStyleCnt="0">
        <dgm:presLayoutVars>
          <dgm:dir/>
          <dgm:resizeHandles val="exact"/>
        </dgm:presLayoutVars>
      </dgm:prSet>
      <dgm:spPr/>
      <dgm:t>
        <a:bodyPr/>
        <a:lstStyle/>
        <a:p>
          <a:endParaRPr lang="it-IT"/>
        </a:p>
      </dgm:t>
    </dgm:pt>
    <dgm:pt modelId="{773415F2-3F73-416D-8B7E-C3D4D2320FAE}" type="pres">
      <dgm:prSet presAssocID="{179FD934-8F44-4785-B72D-31F8E2327141}" presName="compNode" presStyleCnt="0"/>
      <dgm:spPr/>
    </dgm:pt>
    <dgm:pt modelId="{04DFD723-6955-456B-9507-CA880B13D872}" type="pres">
      <dgm:prSet presAssocID="{179FD934-8F44-4785-B72D-31F8E2327141}" presName="bgRect" presStyleLbl="bgShp" presStyleIdx="0" presStyleCnt="4" custLinFactNeighborX="4626" custLinFactNeighborY="-390"/>
      <dgm:spPr/>
    </dgm:pt>
    <dgm:pt modelId="{A68CB75D-BAAA-4E4D-B404-25F5D76D904F}" type="pres">
      <dgm:prSet presAssocID="{179FD934-8F44-4785-B72D-31F8E232714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Chevron Arrows"/>
        </a:ext>
      </dgm:extLst>
    </dgm:pt>
    <dgm:pt modelId="{B3CD7320-7DF5-42D0-9954-5F949DE788B7}" type="pres">
      <dgm:prSet presAssocID="{179FD934-8F44-4785-B72D-31F8E2327141}" presName="spaceRect" presStyleCnt="0"/>
      <dgm:spPr/>
    </dgm:pt>
    <dgm:pt modelId="{148627C7-D314-4F45-933B-E2129B3EF786}" type="pres">
      <dgm:prSet presAssocID="{179FD934-8F44-4785-B72D-31F8E2327141}" presName="parTx" presStyleLbl="revTx" presStyleIdx="0" presStyleCnt="4">
        <dgm:presLayoutVars>
          <dgm:chMax val="0"/>
          <dgm:chPref val="0"/>
        </dgm:presLayoutVars>
      </dgm:prSet>
      <dgm:spPr/>
      <dgm:t>
        <a:bodyPr/>
        <a:lstStyle/>
        <a:p>
          <a:endParaRPr lang="it-IT"/>
        </a:p>
      </dgm:t>
    </dgm:pt>
    <dgm:pt modelId="{BC03568D-5D71-40D1-9402-A61498B092BA}" type="pres">
      <dgm:prSet presAssocID="{5994BAB6-9CC3-47CD-95C4-36CF7D03EEA3}" presName="sibTrans" presStyleCnt="0"/>
      <dgm:spPr/>
    </dgm:pt>
    <dgm:pt modelId="{6CF6B138-2FDD-4968-B3AA-2ED96F89C4B9}" type="pres">
      <dgm:prSet presAssocID="{133A79A6-96A2-4DC2-A592-7BB3FBA0CDEA}" presName="compNode" presStyleCnt="0"/>
      <dgm:spPr/>
    </dgm:pt>
    <dgm:pt modelId="{AB57660C-C99B-4E65-9E42-D1C049BD95EE}" type="pres">
      <dgm:prSet presAssocID="{133A79A6-96A2-4DC2-A592-7BB3FBA0CDEA}" presName="bgRect" presStyleLbl="bgShp" presStyleIdx="1" presStyleCnt="4"/>
      <dgm:spPr/>
    </dgm:pt>
    <dgm:pt modelId="{C57AF4EF-9E13-4DC7-A8B0-03D3F523C05D}" type="pres">
      <dgm:prSet presAssocID="{133A79A6-96A2-4DC2-A592-7BB3FBA0CDE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Disconnected"/>
        </a:ext>
      </dgm:extLst>
    </dgm:pt>
    <dgm:pt modelId="{6A2223C2-39B8-47E3-BE7B-F2C097AEE206}" type="pres">
      <dgm:prSet presAssocID="{133A79A6-96A2-4DC2-A592-7BB3FBA0CDEA}" presName="spaceRect" presStyleCnt="0"/>
      <dgm:spPr/>
    </dgm:pt>
    <dgm:pt modelId="{CEE45AEB-E4B8-46B7-9461-2D0EA3332C03}" type="pres">
      <dgm:prSet presAssocID="{133A79A6-96A2-4DC2-A592-7BB3FBA0CDEA}" presName="parTx" presStyleLbl="revTx" presStyleIdx="1" presStyleCnt="4">
        <dgm:presLayoutVars>
          <dgm:chMax val="0"/>
          <dgm:chPref val="0"/>
        </dgm:presLayoutVars>
      </dgm:prSet>
      <dgm:spPr/>
      <dgm:t>
        <a:bodyPr/>
        <a:lstStyle/>
        <a:p>
          <a:endParaRPr lang="it-IT"/>
        </a:p>
      </dgm:t>
    </dgm:pt>
    <dgm:pt modelId="{2CEC7A71-4DBC-409F-9600-49F1D325D446}" type="pres">
      <dgm:prSet presAssocID="{88DC1AD4-5F6D-4890-93BE-30868D3A316D}" presName="sibTrans" presStyleCnt="0"/>
      <dgm:spPr/>
    </dgm:pt>
    <dgm:pt modelId="{42AF1493-9F21-42EA-8666-350C3D3D90FF}" type="pres">
      <dgm:prSet presAssocID="{3CD69DA1-53E4-4C89-899D-8957C2915A11}" presName="compNode" presStyleCnt="0"/>
      <dgm:spPr/>
    </dgm:pt>
    <dgm:pt modelId="{CAFA92FC-CB25-4360-BA6A-804E211BCE17}" type="pres">
      <dgm:prSet presAssocID="{3CD69DA1-53E4-4C89-899D-8957C2915A11}" presName="bgRect" presStyleLbl="bgShp" presStyleIdx="2" presStyleCnt="4" custLinFactNeighborX="5230" custLinFactNeighborY="11306"/>
      <dgm:spPr/>
    </dgm:pt>
    <dgm:pt modelId="{04107BD1-034A-46F3-9728-6B0FA77E9C1C}" type="pres">
      <dgm:prSet presAssocID="{3CD69DA1-53E4-4C89-899D-8957C2915A1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IV"/>
        </a:ext>
      </dgm:extLst>
    </dgm:pt>
    <dgm:pt modelId="{0D42204B-87FF-449E-817F-0530A86BF489}" type="pres">
      <dgm:prSet presAssocID="{3CD69DA1-53E4-4C89-899D-8957C2915A11}" presName="spaceRect" presStyleCnt="0"/>
      <dgm:spPr/>
    </dgm:pt>
    <dgm:pt modelId="{A465DEC5-5AFA-49E6-9CDB-5782CCE7CDD7}" type="pres">
      <dgm:prSet presAssocID="{3CD69DA1-53E4-4C89-899D-8957C2915A11}" presName="parTx" presStyleLbl="revTx" presStyleIdx="2" presStyleCnt="4">
        <dgm:presLayoutVars>
          <dgm:chMax val="0"/>
          <dgm:chPref val="0"/>
        </dgm:presLayoutVars>
      </dgm:prSet>
      <dgm:spPr/>
      <dgm:t>
        <a:bodyPr/>
        <a:lstStyle/>
        <a:p>
          <a:endParaRPr lang="it-IT"/>
        </a:p>
      </dgm:t>
    </dgm:pt>
    <dgm:pt modelId="{BD884F9A-9E7C-471B-952A-D469DD3BD4EC}" type="pres">
      <dgm:prSet presAssocID="{61282AB9-E42F-44D6-AAAD-952AD0EAC314}" presName="sibTrans" presStyleCnt="0"/>
      <dgm:spPr/>
    </dgm:pt>
    <dgm:pt modelId="{8538A392-1748-4EAB-AC92-F8A6DB692195}" type="pres">
      <dgm:prSet presAssocID="{9278E25F-BFBB-4578-8178-5ED07D5AF8D3}" presName="compNode" presStyleCnt="0"/>
      <dgm:spPr/>
    </dgm:pt>
    <dgm:pt modelId="{12509FD9-566D-4B50-ACA8-1ED44A71480B}" type="pres">
      <dgm:prSet presAssocID="{9278E25F-BFBB-4578-8178-5ED07D5AF8D3}" presName="bgRect" presStyleLbl="bgShp" presStyleIdx="3" presStyleCnt="4"/>
      <dgm:spPr/>
    </dgm:pt>
    <dgm:pt modelId="{8B90D62A-AFC6-42F7-99D4-AF041A3E307F}" type="pres">
      <dgm:prSet presAssocID="{9278E25F-BFBB-4578-8178-5ED07D5AF8D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Skeleton"/>
        </a:ext>
      </dgm:extLst>
    </dgm:pt>
    <dgm:pt modelId="{D9D40259-A3F5-46D5-AFB8-010E8B258205}" type="pres">
      <dgm:prSet presAssocID="{9278E25F-BFBB-4578-8178-5ED07D5AF8D3}" presName="spaceRect" presStyleCnt="0"/>
      <dgm:spPr/>
    </dgm:pt>
    <dgm:pt modelId="{475969AE-A1A8-431F-9293-05148F88D991}" type="pres">
      <dgm:prSet presAssocID="{9278E25F-BFBB-4578-8178-5ED07D5AF8D3}" presName="parTx" presStyleLbl="revTx" presStyleIdx="3" presStyleCnt="4">
        <dgm:presLayoutVars>
          <dgm:chMax val="0"/>
          <dgm:chPref val="0"/>
        </dgm:presLayoutVars>
      </dgm:prSet>
      <dgm:spPr/>
      <dgm:t>
        <a:bodyPr/>
        <a:lstStyle/>
        <a:p>
          <a:endParaRPr lang="it-IT"/>
        </a:p>
      </dgm:t>
    </dgm:pt>
  </dgm:ptLst>
  <dgm:cxnLst>
    <dgm:cxn modelId="{05B22A91-411F-4199-A063-BFE2571BAE2C}" type="presOf" srcId="{3CD69DA1-53E4-4C89-899D-8957C2915A11}" destId="{A465DEC5-5AFA-49E6-9CDB-5782CCE7CDD7}" srcOrd="0" destOrd="0" presId="urn:microsoft.com/office/officeart/2018/2/layout/IconVerticalSolidList"/>
    <dgm:cxn modelId="{899B9A10-E9C0-4FE4-BD98-3314057ADFD9}" type="presOf" srcId="{9278E25F-BFBB-4578-8178-5ED07D5AF8D3}" destId="{475969AE-A1A8-431F-9293-05148F88D991}" srcOrd="0" destOrd="0" presId="urn:microsoft.com/office/officeart/2018/2/layout/IconVerticalSolidList"/>
    <dgm:cxn modelId="{6E076099-EE13-4B38-AB01-321D5BE6B05E}" type="presOf" srcId="{133A79A6-96A2-4DC2-A592-7BB3FBA0CDEA}" destId="{CEE45AEB-E4B8-46B7-9461-2D0EA3332C03}" srcOrd="0" destOrd="0" presId="urn:microsoft.com/office/officeart/2018/2/layout/IconVerticalSolidList"/>
    <dgm:cxn modelId="{EF46E5A9-87A1-4EE6-9178-C155E8BB1FAA}" srcId="{384223C5-BFB9-4B18-B4AE-354ADE71C54B}" destId="{179FD934-8F44-4785-B72D-31F8E2327141}" srcOrd="0" destOrd="0" parTransId="{173984C0-1E98-42FE-8363-3BD967009A62}" sibTransId="{5994BAB6-9CC3-47CD-95C4-36CF7D03EEA3}"/>
    <dgm:cxn modelId="{F64D5255-D8F9-448A-9C20-D32F69480802}" srcId="{384223C5-BFB9-4B18-B4AE-354ADE71C54B}" destId="{3CD69DA1-53E4-4C89-899D-8957C2915A11}" srcOrd="2" destOrd="0" parTransId="{730F6578-1C39-49AE-A6E2-74D32005EBAF}" sibTransId="{61282AB9-E42F-44D6-AAAD-952AD0EAC314}"/>
    <dgm:cxn modelId="{896C629D-EBE8-4A3E-A331-517A1B7643A3}" type="presOf" srcId="{179FD934-8F44-4785-B72D-31F8E2327141}" destId="{148627C7-D314-4F45-933B-E2129B3EF786}" srcOrd="0" destOrd="0" presId="urn:microsoft.com/office/officeart/2018/2/layout/IconVerticalSolidList"/>
    <dgm:cxn modelId="{77060ED8-0833-458E-B741-38E4CBB83864}" srcId="{384223C5-BFB9-4B18-B4AE-354ADE71C54B}" destId="{9278E25F-BFBB-4578-8178-5ED07D5AF8D3}" srcOrd="3" destOrd="0" parTransId="{1301D29C-06B2-4580-AC0C-A6BA725F909A}" sibTransId="{BAF8D15B-12DD-47C3-94A3-769B9577A0E9}"/>
    <dgm:cxn modelId="{1B61A494-E650-4BD9-8A8C-90D57FBEB58B}" type="presOf" srcId="{384223C5-BFB9-4B18-B4AE-354ADE71C54B}" destId="{39B9877E-01A5-4D83-942D-D8F40D6136F0}" srcOrd="0" destOrd="0" presId="urn:microsoft.com/office/officeart/2018/2/layout/IconVerticalSolidList"/>
    <dgm:cxn modelId="{53030AC3-155D-4731-9487-DDDC5AB0BED3}" srcId="{384223C5-BFB9-4B18-B4AE-354ADE71C54B}" destId="{133A79A6-96A2-4DC2-A592-7BB3FBA0CDEA}" srcOrd="1" destOrd="0" parTransId="{5AE74486-D99F-4326-B18C-E4119F6EA0F6}" sibTransId="{88DC1AD4-5F6D-4890-93BE-30868D3A316D}"/>
    <dgm:cxn modelId="{471B35B7-0858-4104-B6EC-3760D3A73D7A}" type="presParOf" srcId="{39B9877E-01A5-4D83-942D-D8F40D6136F0}" destId="{773415F2-3F73-416D-8B7E-C3D4D2320FAE}" srcOrd="0" destOrd="0" presId="urn:microsoft.com/office/officeart/2018/2/layout/IconVerticalSolidList"/>
    <dgm:cxn modelId="{116F85E9-9CB9-4297-8D8E-976169CB7FC7}" type="presParOf" srcId="{773415F2-3F73-416D-8B7E-C3D4D2320FAE}" destId="{04DFD723-6955-456B-9507-CA880B13D872}" srcOrd="0" destOrd="0" presId="urn:microsoft.com/office/officeart/2018/2/layout/IconVerticalSolidList"/>
    <dgm:cxn modelId="{A3242A4B-F72F-4215-93AE-E8352BAA345D}" type="presParOf" srcId="{773415F2-3F73-416D-8B7E-C3D4D2320FAE}" destId="{A68CB75D-BAAA-4E4D-B404-25F5D76D904F}" srcOrd="1" destOrd="0" presId="urn:microsoft.com/office/officeart/2018/2/layout/IconVerticalSolidList"/>
    <dgm:cxn modelId="{D826E87E-6427-4F74-AB0D-ECB75FAD4D04}" type="presParOf" srcId="{773415F2-3F73-416D-8B7E-C3D4D2320FAE}" destId="{B3CD7320-7DF5-42D0-9954-5F949DE788B7}" srcOrd="2" destOrd="0" presId="urn:microsoft.com/office/officeart/2018/2/layout/IconVerticalSolidList"/>
    <dgm:cxn modelId="{9F156E98-8DD4-4932-BFC2-3F915DACCB61}" type="presParOf" srcId="{773415F2-3F73-416D-8B7E-C3D4D2320FAE}" destId="{148627C7-D314-4F45-933B-E2129B3EF786}" srcOrd="3" destOrd="0" presId="urn:microsoft.com/office/officeart/2018/2/layout/IconVerticalSolidList"/>
    <dgm:cxn modelId="{084FA1C3-F835-4847-BF3A-D537F876DC01}" type="presParOf" srcId="{39B9877E-01A5-4D83-942D-D8F40D6136F0}" destId="{BC03568D-5D71-40D1-9402-A61498B092BA}" srcOrd="1" destOrd="0" presId="urn:microsoft.com/office/officeart/2018/2/layout/IconVerticalSolidList"/>
    <dgm:cxn modelId="{185863F1-49CD-4326-898D-FD3739369370}" type="presParOf" srcId="{39B9877E-01A5-4D83-942D-D8F40D6136F0}" destId="{6CF6B138-2FDD-4968-B3AA-2ED96F89C4B9}" srcOrd="2" destOrd="0" presId="urn:microsoft.com/office/officeart/2018/2/layout/IconVerticalSolidList"/>
    <dgm:cxn modelId="{4D7847BB-1399-41A3-962C-024BDC03E1F3}" type="presParOf" srcId="{6CF6B138-2FDD-4968-B3AA-2ED96F89C4B9}" destId="{AB57660C-C99B-4E65-9E42-D1C049BD95EE}" srcOrd="0" destOrd="0" presId="urn:microsoft.com/office/officeart/2018/2/layout/IconVerticalSolidList"/>
    <dgm:cxn modelId="{DA3D34DE-3FD0-484F-95D9-FFD44D32D65D}" type="presParOf" srcId="{6CF6B138-2FDD-4968-B3AA-2ED96F89C4B9}" destId="{C57AF4EF-9E13-4DC7-A8B0-03D3F523C05D}" srcOrd="1" destOrd="0" presId="urn:microsoft.com/office/officeart/2018/2/layout/IconVerticalSolidList"/>
    <dgm:cxn modelId="{3DECF443-4C6D-4EB0-B0A7-3D7519C0C1C7}" type="presParOf" srcId="{6CF6B138-2FDD-4968-B3AA-2ED96F89C4B9}" destId="{6A2223C2-39B8-47E3-BE7B-F2C097AEE206}" srcOrd="2" destOrd="0" presId="urn:microsoft.com/office/officeart/2018/2/layout/IconVerticalSolidList"/>
    <dgm:cxn modelId="{7C163A96-B8E8-432C-B471-71B679231F9A}" type="presParOf" srcId="{6CF6B138-2FDD-4968-B3AA-2ED96F89C4B9}" destId="{CEE45AEB-E4B8-46B7-9461-2D0EA3332C03}" srcOrd="3" destOrd="0" presId="urn:microsoft.com/office/officeart/2018/2/layout/IconVerticalSolidList"/>
    <dgm:cxn modelId="{965513D6-859D-414F-A21F-258523408930}" type="presParOf" srcId="{39B9877E-01A5-4D83-942D-D8F40D6136F0}" destId="{2CEC7A71-4DBC-409F-9600-49F1D325D446}" srcOrd="3" destOrd="0" presId="urn:microsoft.com/office/officeart/2018/2/layout/IconVerticalSolidList"/>
    <dgm:cxn modelId="{2ACB0332-4776-4E63-AA16-803D54F3F3EC}" type="presParOf" srcId="{39B9877E-01A5-4D83-942D-D8F40D6136F0}" destId="{42AF1493-9F21-42EA-8666-350C3D3D90FF}" srcOrd="4" destOrd="0" presId="urn:microsoft.com/office/officeart/2018/2/layout/IconVerticalSolidList"/>
    <dgm:cxn modelId="{31F5123E-5D0E-4BAD-BC82-CD18E9C91BD0}" type="presParOf" srcId="{42AF1493-9F21-42EA-8666-350C3D3D90FF}" destId="{CAFA92FC-CB25-4360-BA6A-804E211BCE17}" srcOrd="0" destOrd="0" presId="urn:microsoft.com/office/officeart/2018/2/layout/IconVerticalSolidList"/>
    <dgm:cxn modelId="{335AFF13-2D70-4C84-AE96-4C77ECEE1942}" type="presParOf" srcId="{42AF1493-9F21-42EA-8666-350C3D3D90FF}" destId="{04107BD1-034A-46F3-9728-6B0FA77E9C1C}" srcOrd="1" destOrd="0" presId="urn:microsoft.com/office/officeart/2018/2/layout/IconVerticalSolidList"/>
    <dgm:cxn modelId="{C99C7680-85AE-4560-BBA5-C5780A5974C8}" type="presParOf" srcId="{42AF1493-9F21-42EA-8666-350C3D3D90FF}" destId="{0D42204B-87FF-449E-817F-0530A86BF489}" srcOrd="2" destOrd="0" presId="urn:microsoft.com/office/officeart/2018/2/layout/IconVerticalSolidList"/>
    <dgm:cxn modelId="{C46A9AA9-EFB1-44E5-9E3D-2A12B9D3D756}" type="presParOf" srcId="{42AF1493-9F21-42EA-8666-350C3D3D90FF}" destId="{A465DEC5-5AFA-49E6-9CDB-5782CCE7CDD7}" srcOrd="3" destOrd="0" presId="urn:microsoft.com/office/officeart/2018/2/layout/IconVerticalSolidList"/>
    <dgm:cxn modelId="{CF582F85-68F7-4E3A-BA1A-4EA5BDE81FEE}" type="presParOf" srcId="{39B9877E-01A5-4D83-942D-D8F40D6136F0}" destId="{BD884F9A-9E7C-471B-952A-D469DD3BD4EC}" srcOrd="5" destOrd="0" presId="urn:microsoft.com/office/officeart/2018/2/layout/IconVerticalSolidList"/>
    <dgm:cxn modelId="{499AB10F-1E5C-496C-AACD-06B0E0550354}" type="presParOf" srcId="{39B9877E-01A5-4D83-942D-D8F40D6136F0}" destId="{8538A392-1748-4EAB-AC92-F8A6DB692195}" srcOrd="6" destOrd="0" presId="urn:microsoft.com/office/officeart/2018/2/layout/IconVerticalSolidList"/>
    <dgm:cxn modelId="{BB28771D-6B3F-4FA0-B9A3-B322C7B183F2}" type="presParOf" srcId="{8538A392-1748-4EAB-AC92-F8A6DB692195}" destId="{12509FD9-566D-4B50-ACA8-1ED44A71480B}" srcOrd="0" destOrd="0" presId="urn:microsoft.com/office/officeart/2018/2/layout/IconVerticalSolidList"/>
    <dgm:cxn modelId="{ACEF0B5D-DC9E-4B53-B157-AA33C95D7198}" type="presParOf" srcId="{8538A392-1748-4EAB-AC92-F8A6DB692195}" destId="{8B90D62A-AFC6-42F7-99D4-AF041A3E307F}" srcOrd="1" destOrd="0" presId="urn:microsoft.com/office/officeart/2018/2/layout/IconVerticalSolidList"/>
    <dgm:cxn modelId="{414299EF-D0CC-425C-9053-30EC828C6BBD}" type="presParOf" srcId="{8538A392-1748-4EAB-AC92-F8A6DB692195}" destId="{D9D40259-A3F5-46D5-AFB8-010E8B258205}" srcOrd="2" destOrd="0" presId="urn:microsoft.com/office/officeart/2018/2/layout/IconVerticalSolidList"/>
    <dgm:cxn modelId="{0A051F92-4FB8-44BF-B3DC-B6792E9A0578}" type="presParOf" srcId="{8538A392-1748-4EAB-AC92-F8A6DB692195}" destId="{475969AE-A1A8-431F-9293-05148F88D99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F7588-2159-46A2-A719-0A3323438C15}">
      <dsp:nvSpPr>
        <dsp:cNvPr id="0" name=""/>
        <dsp:cNvSpPr/>
      </dsp:nvSpPr>
      <dsp:spPr>
        <a:xfrm>
          <a:off x="0" y="764297"/>
          <a:ext cx="10506456" cy="75477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kern="1200" dirty="0"/>
            <a:t>Samuel Bersani, Pacifico, </a:t>
          </a:r>
          <a:r>
            <a:rPr lang="it-IT" sz="1900" i="1" kern="1200" dirty="0"/>
            <a:t>Le storie che non conosci </a:t>
          </a:r>
          <a:r>
            <a:rPr lang="it-IT" sz="1900" kern="1200" dirty="0"/>
            <a:t>(2015) </a:t>
          </a:r>
          <a:endParaRPr lang="en-US" sz="1900" kern="1200" dirty="0"/>
        </a:p>
      </dsp:txBody>
      <dsp:txXfrm>
        <a:off x="36845" y="801142"/>
        <a:ext cx="10432766" cy="681087"/>
      </dsp:txXfrm>
    </dsp:sp>
    <dsp:sp modelId="{2818A6EC-25D1-4660-8B5F-08ED0C33F065}">
      <dsp:nvSpPr>
        <dsp:cNvPr id="0" name=""/>
        <dsp:cNvSpPr/>
      </dsp:nvSpPr>
      <dsp:spPr>
        <a:xfrm>
          <a:off x="0" y="1510335"/>
          <a:ext cx="10506456" cy="75477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kern="1200"/>
            <a:t>Lui dice che le storie che non conosci non sono mai di seconda mano.</a:t>
          </a:r>
          <a:endParaRPr lang="it-IT" sz="1900" kern="1200" dirty="0"/>
        </a:p>
      </dsp:txBody>
      <dsp:txXfrm>
        <a:off x="36845" y="1547180"/>
        <a:ext cx="10432766" cy="681087"/>
      </dsp:txXfrm>
    </dsp:sp>
    <dsp:sp modelId="{72CD0BAB-3FAE-4205-AEF3-1E4A27CC5E7C}">
      <dsp:nvSpPr>
        <dsp:cNvPr id="0" name=""/>
        <dsp:cNvSpPr/>
      </dsp:nvSpPr>
      <dsp:spPr>
        <a:xfrm>
          <a:off x="0" y="2319833"/>
          <a:ext cx="10506456" cy="75477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kern="1200" dirty="0"/>
            <a:t> </a:t>
          </a:r>
          <a:r>
            <a:rPr lang="it-IT" sz="1900" kern="1200" dirty="0" err="1"/>
            <a:t>Raccoglienza</a:t>
          </a:r>
          <a:r>
            <a:rPr lang="it-IT" sz="1900" kern="1200" dirty="0"/>
            <a:t> è un neologismo attinente al lavoro sociale che significa la capacità di esercitare contemporaneamente l’arte di accogliere, raccogliendo storie, e di proporre progetti condivisi. </a:t>
          </a:r>
          <a:endParaRPr lang="en-US" sz="1900" kern="1200" dirty="0"/>
        </a:p>
      </dsp:txBody>
      <dsp:txXfrm>
        <a:off x="36845" y="2356678"/>
        <a:ext cx="10432766" cy="681087"/>
      </dsp:txXfrm>
    </dsp:sp>
    <dsp:sp modelId="{9CB62E8F-968C-473E-A08E-75997F3352D2}">
      <dsp:nvSpPr>
        <dsp:cNvPr id="0" name=""/>
        <dsp:cNvSpPr/>
      </dsp:nvSpPr>
      <dsp:spPr>
        <a:xfrm>
          <a:off x="0" y="3129330"/>
          <a:ext cx="10506456" cy="75477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kern="1200"/>
            <a:t>Questo lavoro è dedicato alle persone, le famiglie, i gruppi che le loro narrazioni hanno permesso la sua realizzazione.</a:t>
          </a:r>
          <a:endParaRPr lang="en-US" sz="1900" kern="1200"/>
        </a:p>
      </dsp:txBody>
      <dsp:txXfrm>
        <a:off x="36845" y="3166175"/>
        <a:ext cx="10432766" cy="68108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A482E9-5427-4170-AA66-27D0DC0A4070}">
      <dsp:nvSpPr>
        <dsp:cNvPr id="0" name=""/>
        <dsp:cNvSpPr/>
      </dsp:nvSpPr>
      <dsp:spPr>
        <a:xfrm>
          <a:off x="5524" y="41496"/>
          <a:ext cx="2988319" cy="397820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533400">
            <a:lnSpc>
              <a:spcPct val="90000"/>
            </a:lnSpc>
            <a:spcBef>
              <a:spcPct val="0"/>
            </a:spcBef>
            <a:spcAft>
              <a:spcPct val="35000"/>
            </a:spcAft>
          </a:pPr>
          <a:r>
            <a:rPr lang="it-IT" sz="1200" kern="1200" dirty="0"/>
            <a:t>Bauman 2000, parla di stato liquido in cui gli attori sociali vengono sospinti alla ricerca di soluzioni individualizzate, </a:t>
          </a:r>
          <a:r>
            <a:rPr lang="it-IT" sz="1200" kern="1200" dirty="0" err="1"/>
            <a:t>Giddens</a:t>
          </a:r>
          <a:r>
            <a:rPr lang="it-IT" sz="1200" kern="1200" dirty="0"/>
            <a:t> 1994, evidenza il doppio riferimento suggerito dal termine ‘’soluzioni’’ intese come ‘’esiti’’ che come ‘’miscele liquide’’ quindi si affaccia ad un esasperazione della frammentazione sociale; c’è una sfumatura tra chi è incluso nel lavoro, nelle reti, e chi rima fuori. Non è più corretto parlare della copia inclusione/esclusione quanto piuttosto il considerare la categoria della ‘’vulnerabilità’’. Nel lavoro pubblico si nota che il paese attraversa tensioni peculiari: una tendenziale perdita di ‘’reputazione’’ di scarsa efficienza, spreco, corruzione,  che ha portato a un discredito e una accelerazione verso processi di esternalizzazione di servizi e personale. </a:t>
          </a:r>
          <a:endParaRPr lang="en-US" sz="1200" kern="1200" dirty="0"/>
        </a:p>
      </dsp:txBody>
      <dsp:txXfrm>
        <a:off x="5524" y="41496"/>
        <a:ext cx="2988319" cy="3978200"/>
      </dsp:txXfrm>
    </dsp:sp>
    <dsp:sp modelId="{AA87AAB6-85D8-4BD7-96C1-98DEF0DAFAC1}">
      <dsp:nvSpPr>
        <dsp:cNvPr id="0" name=""/>
        <dsp:cNvSpPr/>
      </dsp:nvSpPr>
      <dsp:spPr>
        <a:xfrm>
          <a:off x="3039881" y="1909096"/>
          <a:ext cx="448247" cy="243000"/>
        </a:xfrm>
        <a:prstGeom prst="rightArrow">
          <a:avLst>
            <a:gd name="adj1" fmla="val 50000"/>
            <a:gd name="adj2" fmla="val 5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53400B-1E45-47FD-9768-FA5E4957AEDC}">
      <dsp:nvSpPr>
        <dsp:cNvPr id="0" name=""/>
        <dsp:cNvSpPr/>
      </dsp:nvSpPr>
      <dsp:spPr>
        <a:xfrm>
          <a:off x="3534166" y="41496"/>
          <a:ext cx="2988319" cy="397820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622300">
            <a:lnSpc>
              <a:spcPct val="90000"/>
            </a:lnSpc>
            <a:spcBef>
              <a:spcPct val="0"/>
            </a:spcBef>
            <a:spcAft>
              <a:spcPct val="35000"/>
            </a:spcAft>
          </a:pPr>
          <a:r>
            <a:rPr lang="it-IT" sz="1400" kern="1200" dirty="0"/>
            <a:t>Con l’introduzione nelle istituzioni pubbliche la logica del </a:t>
          </a:r>
          <a:r>
            <a:rPr lang="it-IT" sz="1400" i="1" kern="1200" dirty="0"/>
            <a:t>new public management </a:t>
          </a:r>
          <a:r>
            <a:rPr lang="it-IT" sz="1400" kern="1200" dirty="0"/>
            <a:t>(Bifulco, 2002) che è l’attenzione ai costi di gestione e si traduce in una responsabilizzazione dei dirigenti pubblici sottoposti a una contrattazione di tipo privatistico che prevede una valutazione dei risultati raggiunti. </a:t>
          </a:r>
          <a:endParaRPr lang="en-US" sz="1400" kern="1200" dirty="0"/>
        </a:p>
      </dsp:txBody>
      <dsp:txXfrm>
        <a:off x="3534166" y="41496"/>
        <a:ext cx="2988319" cy="3978200"/>
      </dsp:txXfrm>
    </dsp:sp>
    <dsp:sp modelId="{B9142BD7-D034-46C8-BD53-BBE071CDC619}">
      <dsp:nvSpPr>
        <dsp:cNvPr id="0" name=""/>
        <dsp:cNvSpPr/>
      </dsp:nvSpPr>
      <dsp:spPr>
        <a:xfrm>
          <a:off x="6568523" y="1909096"/>
          <a:ext cx="448247" cy="243000"/>
        </a:xfrm>
        <a:prstGeom prst="rightArrow">
          <a:avLst>
            <a:gd name="adj1" fmla="val 50000"/>
            <a:gd name="adj2" fmla="val 5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396561-058D-480B-87C8-ECC622AD754B}">
      <dsp:nvSpPr>
        <dsp:cNvPr id="0" name=""/>
        <dsp:cNvSpPr/>
      </dsp:nvSpPr>
      <dsp:spPr>
        <a:xfrm>
          <a:off x="7062809" y="1078533"/>
          <a:ext cx="3447266" cy="190412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622300">
            <a:lnSpc>
              <a:spcPct val="90000"/>
            </a:lnSpc>
            <a:spcBef>
              <a:spcPct val="0"/>
            </a:spcBef>
            <a:spcAft>
              <a:spcPct val="35000"/>
            </a:spcAft>
          </a:pPr>
          <a:r>
            <a:rPr lang="it-IT" sz="1400" kern="1200" dirty="0"/>
            <a:t>La fluidità in questo contesto economico sociale alimenta una instabilità che attraversa i singoli, i cosiddetti istituti familiari, i gruppi di riferimento, i luoghi di residenza, il lavoro e il tempo libero. </a:t>
          </a:r>
          <a:endParaRPr lang="en-US" sz="1400" kern="1200" dirty="0"/>
        </a:p>
      </dsp:txBody>
      <dsp:txXfrm>
        <a:off x="7062809" y="1078533"/>
        <a:ext cx="3447266" cy="190412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0A4916-D7A0-4B19-9D45-BC7CE340293D}">
      <dsp:nvSpPr>
        <dsp:cNvPr id="0" name=""/>
        <dsp:cNvSpPr/>
      </dsp:nvSpPr>
      <dsp:spPr>
        <a:xfrm>
          <a:off x="0" y="0"/>
          <a:ext cx="9879634" cy="8256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C164B7-1052-4220-A209-13251C93575C}">
      <dsp:nvSpPr>
        <dsp:cNvPr id="0" name=""/>
        <dsp:cNvSpPr/>
      </dsp:nvSpPr>
      <dsp:spPr>
        <a:xfrm>
          <a:off x="249744" y="192570"/>
          <a:ext cx="454525" cy="4540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21468B4-B68E-4E03-8610-1464841BB144}">
      <dsp:nvSpPr>
        <dsp:cNvPr id="0" name=""/>
        <dsp:cNvSpPr/>
      </dsp:nvSpPr>
      <dsp:spPr>
        <a:xfrm>
          <a:off x="954015" y="6809"/>
          <a:ext cx="8797295" cy="1057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951" tIns="111951" rIns="111951" bIns="111951" numCol="1" spcCol="1270" anchor="ctr" anchorCtr="0">
          <a:noAutofit/>
        </a:bodyPr>
        <a:lstStyle/>
        <a:p>
          <a:pPr lvl="0" algn="l" defTabSz="889000">
            <a:lnSpc>
              <a:spcPct val="100000"/>
            </a:lnSpc>
            <a:spcBef>
              <a:spcPct val="0"/>
            </a:spcBef>
            <a:spcAft>
              <a:spcPct val="35000"/>
            </a:spcAft>
          </a:pPr>
          <a:r>
            <a:rPr lang="it-IT" sz="2000" b="1" kern="1200" dirty="0"/>
            <a:t>Il lavoro sociale, il welfare</a:t>
          </a:r>
          <a:endParaRPr lang="en-US" sz="2000" kern="1200" dirty="0"/>
        </a:p>
      </dsp:txBody>
      <dsp:txXfrm>
        <a:off x="954015" y="6809"/>
        <a:ext cx="8797295" cy="1057803"/>
      </dsp:txXfrm>
    </dsp:sp>
    <dsp:sp modelId="{4294E855-A4B2-4DB0-A916-CC9E424890AD}">
      <dsp:nvSpPr>
        <dsp:cNvPr id="0" name=""/>
        <dsp:cNvSpPr/>
      </dsp:nvSpPr>
      <dsp:spPr>
        <a:xfrm>
          <a:off x="0" y="1329063"/>
          <a:ext cx="9879634" cy="8256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E880E7-D0D0-415B-BBE0-73050D4AF40B}">
      <dsp:nvSpPr>
        <dsp:cNvPr id="0" name=""/>
        <dsp:cNvSpPr/>
      </dsp:nvSpPr>
      <dsp:spPr>
        <a:xfrm>
          <a:off x="249744" y="1514824"/>
          <a:ext cx="454525" cy="4540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79CCA2-E1E3-4B9A-8D73-16258D7ED1DE}">
      <dsp:nvSpPr>
        <dsp:cNvPr id="0" name=""/>
        <dsp:cNvSpPr/>
      </dsp:nvSpPr>
      <dsp:spPr>
        <a:xfrm>
          <a:off x="954015" y="1329063"/>
          <a:ext cx="8797295" cy="1057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951" tIns="111951" rIns="111951" bIns="111951" numCol="1" spcCol="1270" anchor="ctr" anchorCtr="0">
          <a:noAutofit/>
        </a:bodyPr>
        <a:lstStyle/>
        <a:p>
          <a:pPr lvl="0" algn="l" defTabSz="622300">
            <a:lnSpc>
              <a:spcPct val="100000"/>
            </a:lnSpc>
            <a:spcBef>
              <a:spcPct val="0"/>
            </a:spcBef>
            <a:spcAft>
              <a:spcPct val="35000"/>
            </a:spcAft>
          </a:pPr>
          <a:r>
            <a:rPr lang="it-IT" sz="1400" kern="1200" dirty="0"/>
            <a:t>L’apertura al quasi-mercato comporta un passaggio sociale cruciale,  di ruoli vede uno spiccato protagonismo nei soggetti del terzo settore. Per il terzo settore è l’inizio di un mondo nuovo, di nuove opportunità che lo vedono al centro del sistema di offerta di servizi. </a:t>
          </a:r>
          <a:endParaRPr lang="en-US" sz="1400" kern="1200" dirty="0"/>
        </a:p>
      </dsp:txBody>
      <dsp:txXfrm>
        <a:off x="954015" y="1329063"/>
        <a:ext cx="8797295" cy="1057803"/>
      </dsp:txXfrm>
    </dsp:sp>
    <dsp:sp modelId="{2828A791-A448-43D8-AD8D-0C9445F2764C}">
      <dsp:nvSpPr>
        <dsp:cNvPr id="0" name=""/>
        <dsp:cNvSpPr/>
      </dsp:nvSpPr>
      <dsp:spPr>
        <a:xfrm>
          <a:off x="0" y="2651318"/>
          <a:ext cx="9879634" cy="8256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54FC44-039D-4CD7-8A5A-B3A83688DA41}">
      <dsp:nvSpPr>
        <dsp:cNvPr id="0" name=""/>
        <dsp:cNvSpPr/>
      </dsp:nvSpPr>
      <dsp:spPr>
        <a:xfrm>
          <a:off x="249744" y="2837078"/>
          <a:ext cx="454525" cy="45408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F7D8009-62CC-463A-BB60-924DA64DB7B0}">
      <dsp:nvSpPr>
        <dsp:cNvPr id="0" name=""/>
        <dsp:cNvSpPr/>
      </dsp:nvSpPr>
      <dsp:spPr>
        <a:xfrm>
          <a:off x="954015" y="2651318"/>
          <a:ext cx="8797295" cy="1057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951" tIns="111951" rIns="111951" bIns="111951" numCol="1" spcCol="1270" anchor="ctr" anchorCtr="0">
          <a:noAutofit/>
        </a:bodyPr>
        <a:lstStyle/>
        <a:p>
          <a:pPr lvl="0" algn="l" defTabSz="622300">
            <a:lnSpc>
              <a:spcPct val="100000"/>
            </a:lnSpc>
            <a:spcBef>
              <a:spcPct val="0"/>
            </a:spcBef>
            <a:spcAft>
              <a:spcPct val="35000"/>
            </a:spcAft>
          </a:pPr>
          <a:r>
            <a:rPr lang="it-IT" sz="1400" kern="1200" dirty="0"/>
            <a:t>Si considererà il lavoro sociale come attività a elevata discrezionalità e contrassegnata da alcune caratteristiche come proveremo a sintetizzare.</a:t>
          </a:r>
          <a:endParaRPr lang="en-US" sz="1400" kern="1200" dirty="0"/>
        </a:p>
      </dsp:txBody>
      <dsp:txXfrm>
        <a:off x="954015" y="2651318"/>
        <a:ext cx="8797295" cy="1057803"/>
      </dsp:txXfrm>
    </dsp:sp>
    <dsp:sp modelId="{F59B0630-563C-4D6E-B6D0-06FED33D5D5D}">
      <dsp:nvSpPr>
        <dsp:cNvPr id="0" name=""/>
        <dsp:cNvSpPr/>
      </dsp:nvSpPr>
      <dsp:spPr>
        <a:xfrm>
          <a:off x="0" y="4222352"/>
          <a:ext cx="9879634" cy="8256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5E86D1-8484-4581-AC4C-8B79EA48E23C}">
      <dsp:nvSpPr>
        <dsp:cNvPr id="0" name=""/>
        <dsp:cNvSpPr/>
      </dsp:nvSpPr>
      <dsp:spPr>
        <a:xfrm>
          <a:off x="249744" y="4408112"/>
          <a:ext cx="454525" cy="45408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3EC5B2-5C28-430F-8DF3-529C1D38DAEF}">
      <dsp:nvSpPr>
        <dsp:cNvPr id="0" name=""/>
        <dsp:cNvSpPr/>
      </dsp:nvSpPr>
      <dsp:spPr>
        <a:xfrm>
          <a:off x="954015" y="3973572"/>
          <a:ext cx="8797295" cy="1555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951" tIns="111951" rIns="111951" bIns="111951" numCol="1" spcCol="1270" anchor="ctr" anchorCtr="0">
          <a:noAutofit/>
        </a:bodyPr>
        <a:lstStyle/>
        <a:p>
          <a:pPr lvl="0" algn="l" defTabSz="622300">
            <a:lnSpc>
              <a:spcPct val="100000"/>
            </a:lnSpc>
            <a:spcBef>
              <a:spcPct val="0"/>
            </a:spcBef>
            <a:spcAft>
              <a:spcPct val="35000"/>
            </a:spcAft>
          </a:pPr>
          <a:r>
            <a:rPr lang="it-IT" sz="1400" kern="1200"/>
            <a:t>- Il lavoro sociale è definito come un lavoro relazionale, un, ‘’opera incorporata nell’azione’’ (Arendt, 2000) cioè avviene nel momento stesso in cui a luogo l’interazione. </a:t>
          </a:r>
          <a:endParaRPr lang="en-US" sz="1400" kern="1200" dirty="0"/>
        </a:p>
      </dsp:txBody>
      <dsp:txXfrm>
        <a:off x="954015" y="3973572"/>
        <a:ext cx="8797295" cy="1555362"/>
      </dsp:txXfrm>
    </dsp:sp>
    <dsp:sp modelId="{18CF0B8B-8451-458B-AED1-4E2E55F28B2E}">
      <dsp:nvSpPr>
        <dsp:cNvPr id="0" name=""/>
        <dsp:cNvSpPr/>
      </dsp:nvSpPr>
      <dsp:spPr>
        <a:xfrm>
          <a:off x="0" y="5793386"/>
          <a:ext cx="9879634" cy="8256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32670D-6917-45C2-96C3-5199E705CC8B}">
      <dsp:nvSpPr>
        <dsp:cNvPr id="0" name=""/>
        <dsp:cNvSpPr/>
      </dsp:nvSpPr>
      <dsp:spPr>
        <a:xfrm>
          <a:off x="249744" y="5979146"/>
          <a:ext cx="454525" cy="45408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58B435-FE96-424A-932F-7B19CB88DE06}">
      <dsp:nvSpPr>
        <dsp:cNvPr id="0" name=""/>
        <dsp:cNvSpPr/>
      </dsp:nvSpPr>
      <dsp:spPr>
        <a:xfrm>
          <a:off x="954015" y="5793386"/>
          <a:ext cx="8797295" cy="1057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951" tIns="111951" rIns="111951" bIns="111951" numCol="1" spcCol="1270" anchor="ctr" anchorCtr="0">
          <a:noAutofit/>
        </a:bodyPr>
        <a:lstStyle/>
        <a:p>
          <a:pPr lvl="0" algn="l" defTabSz="622300">
            <a:lnSpc>
              <a:spcPct val="100000"/>
            </a:lnSpc>
            <a:spcBef>
              <a:spcPct val="0"/>
            </a:spcBef>
            <a:spcAft>
              <a:spcPct val="35000"/>
            </a:spcAft>
          </a:pPr>
          <a:r>
            <a:rPr lang="it-IT" sz="1400" kern="1200" dirty="0"/>
            <a:t>- L’interazione è fondamentalmente in una relazione asimmetrica. Da una parte, c’è un operatore, quindi con a disposizione un repertorio di conoscenze e di risorse (professionalità, esperienza, organizzazione). Dall’altra parte un interoculare che non deve necessariamente conoscere le regole del gioco spesso in condizione di fragilità o di emergenza. Fra i due esiste già in partenza una forte asimmetria di condizione o di status.</a:t>
          </a:r>
          <a:endParaRPr lang="en-US" sz="1400" kern="1200" dirty="0"/>
        </a:p>
      </dsp:txBody>
      <dsp:txXfrm>
        <a:off x="954015" y="5793386"/>
        <a:ext cx="8797295" cy="105780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FFB8D7-86AF-4336-817D-EEE1AE9F1449}">
      <dsp:nvSpPr>
        <dsp:cNvPr id="0" name=""/>
        <dsp:cNvSpPr/>
      </dsp:nvSpPr>
      <dsp:spPr>
        <a:xfrm>
          <a:off x="0" y="0"/>
          <a:ext cx="8697315" cy="130027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100000"/>
            </a:lnSpc>
            <a:spcBef>
              <a:spcPct val="0"/>
            </a:spcBef>
            <a:spcAft>
              <a:spcPct val="35000"/>
            </a:spcAft>
          </a:pPr>
          <a:r>
            <a:rPr lang="it-IT" sz="1300" kern="1200"/>
            <a:t>Si può considerare l’operatore sociale come </a:t>
          </a:r>
          <a:r>
            <a:rPr lang="it-IT" sz="1300" i="1" kern="1200"/>
            <a:t>street level bureaucrat </a:t>
          </a:r>
          <a:r>
            <a:rPr lang="it-IT" sz="1300" kern="1200"/>
            <a:t>(‘’burocrati di strada’’) il loro essere ingaggiati in servizi a soglia bassa spesso inesistente; sono sollecitati quotidianamente per svolgere mansioni la cui discrezionalità non è riducibile, perché devono risolvere situazioni spesso complessi. Quindi sono a tutti gli effetti ‘’operatori di frontiera’’. Poiché agiscono sia rispetto all’utenza esterna che nei confronti delle organizzazioni.</a:t>
          </a:r>
          <a:endParaRPr lang="en-US" sz="1300" kern="1200"/>
        </a:p>
      </dsp:txBody>
      <dsp:txXfrm>
        <a:off x="38084" y="38084"/>
        <a:ext cx="7294215" cy="1224108"/>
      </dsp:txXfrm>
    </dsp:sp>
    <dsp:sp modelId="{CEB2FBD4-3BC3-497E-8066-52A58BE5FFAB}">
      <dsp:nvSpPr>
        <dsp:cNvPr id="0" name=""/>
        <dsp:cNvSpPr/>
      </dsp:nvSpPr>
      <dsp:spPr>
        <a:xfrm>
          <a:off x="767410" y="1516989"/>
          <a:ext cx="8697315" cy="1300276"/>
        </a:xfrm>
        <a:prstGeom prst="roundRect">
          <a:avLst>
            <a:gd name="adj" fmla="val 10000"/>
          </a:avLst>
        </a:prstGeom>
        <a:solidFill>
          <a:schemeClr val="accent2">
            <a:hueOff val="-742878"/>
            <a:satOff val="-2066"/>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100000"/>
            </a:lnSpc>
            <a:spcBef>
              <a:spcPct val="0"/>
            </a:spcBef>
            <a:spcAft>
              <a:spcPct val="35000"/>
            </a:spcAft>
          </a:pPr>
          <a:r>
            <a:rPr lang="it-IT" sz="1300" kern="1200"/>
            <a:t>Gli operatori sociali possono rappresentare una risorsa riflessiva per l’organizzazione, specie se, in accordo con l’attico triforcale lavoro sociale (Gui, 2004), considera come propri riferimenti gli utenti, l’organizzazione, la comunità locale. </a:t>
          </a:r>
          <a:endParaRPr lang="en-US" sz="1300" kern="1200"/>
        </a:p>
      </dsp:txBody>
      <dsp:txXfrm>
        <a:off x="805494" y="1555073"/>
        <a:ext cx="7008557" cy="1224108"/>
      </dsp:txXfrm>
    </dsp:sp>
    <dsp:sp modelId="{28AB4F87-11AC-4102-84E7-163A85568CBC}">
      <dsp:nvSpPr>
        <dsp:cNvPr id="0" name=""/>
        <dsp:cNvSpPr/>
      </dsp:nvSpPr>
      <dsp:spPr>
        <a:xfrm>
          <a:off x="1534820" y="3033979"/>
          <a:ext cx="8697315" cy="1300276"/>
        </a:xfrm>
        <a:prstGeom prst="roundRect">
          <a:avLst>
            <a:gd name="adj" fmla="val 10000"/>
          </a:avLst>
        </a:prstGeom>
        <a:solidFill>
          <a:schemeClr val="accent2">
            <a:hueOff val="-1485755"/>
            <a:satOff val="-4132"/>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100000"/>
            </a:lnSpc>
            <a:spcBef>
              <a:spcPct val="0"/>
            </a:spcBef>
            <a:spcAft>
              <a:spcPct val="35000"/>
            </a:spcAft>
          </a:pPr>
          <a:r>
            <a:rPr lang="it-IT" sz="1300" kern="1200"/>
            <a:t>Gli operatori sociali dei servizi pubblici sono in una sorta di schiacciamento di ruolo di tipo amministrativo, di programmazione-acquisto-controllo, mentre i cittadini gestiti dal privato sociale avrebbero sempre più come propri interlocutori diversi operatori e uno o più soggetti accreditati. </a:t>
          </a:r>
          <a:endParaRPr lang="en-US" sz="1300" kern="1200"/>
        </a:p>
      </dsp:txBody>
      <dsp:txXfrm>
        <a:off x="1572904" y="3072063"/>
        <a:ext cx="7008557" cy="1224108"/>
      </dsp:txXfrm>
    </dsp:sp>
    <dsp:sp modelId="{959FE847-EA3F-45F4-A81C-9A8B312EBD35}">
      <dsp:nvSpPr>
        <dsp:cNvPr id="0" name=""/>
        <dsp:cNvSpPr/>
      </dsp:nvSpPr>
      <dsp:spPr>
        <a:xfrm>
          <a:off x="7852135" y="986043"/>
          <a:ext cx="845179" cy="845179"/>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100000"/>
            </a:lnSpc>
            <a:spcBef>
              <a:spcPct val="0"/>
            </a:spcBef>
            <a:spcAft>
              <a:spcPct val="35000"/>
            </a:spcAft>
          </a:pPr>
          <a:endParaRPr lang="en-US" sz="3500" kern="1200"/>
        </a:p>
      </dsp:txBody>
      <dsp:txXfrm>
        <a:off x="8042300" y="986043"/>
        <a:ext cx="464849" cy="635997"/>
      </dsp:txXfrm>
    </dsp:sp>
    <dsp:sp modelId="{23646F89-1065-4504-8681-780FE34D25BF}">
      <dsp:nvSpPr>
        <dsp:cNvPr id="0" name=""/>
        <dsp:cNvSpPr/>
      </dsp:nvSpPr>
      <dsp:spPr>
        <a:xfrm>
          <a:off x="8619545" y="2494364"/>
          <a:ext cx="845179" cy="845179"/>
        </a:xfrm>
        <a:prstGeom prst="downArrow">
          <a:avLst>
            <a:gd name="adj1" fmla="val 55000"/>
            <a:gd name="adj2" fmla="val 45000"/>
          </a:avLst>
        </a:prstGeom>
        <a:solidFill>
          <a:schemeClr val="accent2">
            <a:tint val="40000"/>
            <a:alpha val="90000"/>
            <a:hueOff val="-1372280"/>
            <a:satOff val="-2627"/>
            <a:lumOff val="554"/>
            <a:alphaOff val="0"/>
          </a:schemeClr>
        </a:solidFill>
        <a:ln w="12700" cap="flat" cmpd="sng" algn="ctr">
          <a:solidFill>
            <a:schemeClr val="accent2">
              <a:tint val="40000"/>
              <a:alpha val="90000"/>
              <a:hueOff val="-1372280"/>
              <a:satOff val="-2627"/>
              <a:lumOff val="55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100000"/>
            </a:lnSpc>
            <a:spcBef>
              <a:spcPct val="0"/>
            </a:spcBef>
            <a:spcAft>
              <a:spcPct val="35000"/>
            </a:spcAft>
          </a:pPr>
          <a:endParaRPr lang="en-US" sz="3500" kern="1200"/>
        </a:p>
      </dsp:txBody>
      <dsp:txXfrm>
        <a:off x="8809710" y="2494364"/>
        <a:ext cx="464849" cy="63599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6434D-43E9-418C-9C45-EE5940FA6718}">
      <dsp:nvSpPr>
        <dsp:cNvPr id="0" name=""/>
        <dsp:cNvSpPr/>
      </dsp:nvSpPr>
      <dsp:spPr>
        <a:xfrm rot="5569888">
          <a:off x="827962" y="1674500"/>
          <a:ext cx="2427554" cy="305651"/>
        </a:xfrm>
        <a:prstGeom prst="rect">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FD2C1BB-1B06-40E8-861F-91B1A7A87E8C}">
      <dsp:nvSpPr>
        <dsp:cNvPr id="0" name=""/>
        <dsp:cNvSpPr/>
      </dsp:nvSpPr>
      <dsp:spPr>
        <a:xfrm>
          <a:off x="1416654" y="110955"/>
          <a:ext cx="3396129" cy="203767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b="1" kern="1200" dirty="0"/>
            <a:t>A proposito di erbacce</a:t>
          </a:r>
          <a:endParaRPr lang="en-US" sz="1800" kern="1200" dirty="0"/>
        </a:p>
      </dsp:txBody>
      <dsp:txXfrm>
        <a:off x="1476336" y="170637"/>
        <a:ext cx="3276765" cy="1918313"/>
      </dsp:txXfrm>
    </dsp:sp>
    <dsp:sp modelId="{6D5C4CDC-CEA3-459D-ABF8-20EC21779EA2}">
      <dsp:nvSpPr>
        <dsp:cNvPr id="0" name=""/>
        <dsp:cNvSpPr/>
      </dsp:nvSpPr>
      <dsp:spPr>
        <a:xfrm>
          <a:off x="1987599" y="2892614"/>
          <a:ext cx="4505215" cy="305651"/>
        </a:xfrm>
        <a:prstGeom prst="rect">
          <a:avLst/>
        </a:prstGeom>
        <a:solidFill>
          <a:schemeClr val="accent5">
            <a:hueOff val="-774465"/>
            <a:satOff val="2313"/>
            <a:lumOff val="-78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A0D869-1202-4EEB-B728-D00E28C2A268}">
      <dsp:nvSpPr>
        <dsp:cNvPr id="0" name=""/>
        <dsp:cNvSpPr/>
      </dsp:nvSpPr>
      <dsp:spPr>
        <a:xfrm>
          <a:off x="1296736" y="2547182"/>
          <a:ext cx="3396129" cy="2037677"/>
        </a:xfrm>
        <a:prstGeom prst="roundRect">
          <a:avLst>
            <a:gd name="adj" fmla="val 10000"/>
          </a:avLst>
        </a:prstGeom>
        <a:solidFill>
          <a:schemeClr val="accent5">
            <a:hueOff val="-516310"/>
            <a:satOff val="1542"/>
            <a:lumOff val="-5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a:t>Le trasformazioni che ci attraversano sono metaforicamente simili alle ‘’erbacce’’ (</a:t>
          </a:r>
          <a:r>
            <a:rPr lang="it-IT" sz="1400" kern="1200" dirty="0" err="1"/>
            <a:t>Mabey</a:t>
          </a:r>
          <a:r>
            <a:rPr lang="it-IT" sz="1400" kern="1200" dirty="0"/>
            <a:t>, 2011), poi i cambiamenti nascono e crescono come erbacce del giardino, non come ‘’pomodori in serra’’; in fine sappiamo che per gestirli non è necessario prevederli. </a:t>
          </a:r>
          <a:endParaRPr lang="en-US" sz="1400" kern="1200" dirty="0"/>
        </a:p>
      </dsp:txBody>
      <dsp:txXfrm>
        <a:off x="1356418" y="2606864"/>
        <a:ext cx="3276765" cy="1918313"/>
      </dsp:txXfrm>
    </dsp:sp>
    <dsp:sp modelId="{7B19761A-6B32-436E-BFD0-87E6953321C0}">
      <dsp:nvSpPr>
        <dsp:cNvPr id="0" name=""/>
        <dsp:cNvSpPr/>
      </dsp:nvSpPr>
      <dsp:spPr>
        <a:xfrm rot="16200000">
          <a:off x="5230903" y="1619065"/>
          <a:ext cx="2535460" cy="305651"/>
        </a:xfrm>
        <a:prstGeom prst="rect">
          <a:avLst/>
        </a:prstGeom>
        <a:solidFill>
          <a:schemeClr val="accent5">
            <a:hueOff val="-1548931"/>
            <a:satOff val="4626"/>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8121390-5A20-4800-8497-FC2143E01BEF}">
      <dsp:nvSpPr>
        <dsp:cNvPr id="0" name=""/>
        <dsp:cNvSpPr/>
      </dsp:nvSpPr>
      <dsp:spPr>
        <a:xfrm>
          <a:off x="5813589" y="2547182"/>
          <a:ext cx="3396129" cy="2037677"/>
        </a:xfrm>
        <a:prstGeom prst="roundRect">
          <a:avLst>
            <a:gd name="adj" fmla="val 10000"/>
          </a:avLst>
        </a:prstGeom>
        <a:solidFill>
          <a:schemeClr val="accent5">
            <a:hueOff val="-1032621"/>
            <a:satOff val="3084"/>
            <a:lumOff val="-10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a:t>Per le cosiddette nuove questioni sociali (diverse forme di vulnerabilità o per l’immigrazione) che non rappresentano esiti diretti di programmazioni razionali ma piuttosto esiti indiretti di scelte locali, nazionali. </a:t>
          </a:r>
          <a:endParaRPr lang="en-US" sz="1400" kern="1200" dirty="0"/>
        </a:p>
      </dsp:txBody>
      <dsp:txXfrm>
        <a:off x="5873271" y="2606864"/>
        <a:ext cx="3276765" cy="1918313"/>
      </dsp:txXfrm>
    </dsp:sp>
    <dsp:sp modelId="{E2456312-6ED2-4816-AD35-44A97DDBA310}">
      <dsp:nvSpPr>
        <dsp:cNvPr id="0" name=""/>
        <dsp:cNvSpPr/>
      </dsp:nvSpPr>
      <dsp:spPr>
        <a:xfrm>
          <a:off x="5813589" y="85"/>
          <a:ext cx="3396129" cy="2037677"/>
        </a:xfrm>
        <a:prstGeom prst="roundRect">
          <a:avLst>
            <a:gd name="adj" fmla="val 10000"/>
          </a:avLst>
        </a:prstGeom>
        <a:solidFill>
          <a:schemeClr val="accent5">
            <a:hueOff val="-1548931"/>
            <a:satOff val="4626"/>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t>Nei confronti delle erbacce o degli invasori reali o presunti che siano gli abitanti dei luoghi, il </a:t>
          </a:r>
          <a:r>
            <a:rPr lang="it-IT" sz="1100" kern="1200" dirty="0" err="1"/>
            <a:t>lungoresidenti</a:t>
          </a:r>
          <a:r>
            <a:rPr lang="it-IT" sz="1100" kern="1200" dirty="0"/>
            <a:t> nutrono spesso sentimenti conflittuali che si combinano con una disaffezione nei confronti dei luoghi (‘’questo luogo non è più vivibile’’, ‘’le strade non sono sicure’’). Nel frattempo lamentano e alimentano una disaffezione che talvolta assume i contorni del rifiuto o di una identitaria difensivo-offensiva, distinguendo fra un ‘’noi’’ un, o molti, ‘’loro’’. Questa mossa comunicativa è la conseguenza di un processo di </a:t>
          </a:r>
          <a:r>
            <a:rPr lang="it-IT" sz="1100" kern="1200" dirty="0" err="1"/>
            <a:t>etichettamento</a:t>
          </a:r>
          <a:r>
            <a:rPr lang="it-IT" sz="1100" kern="1200" dirty="0"/>
            <a:t>. (Becker, 2003; </a:t>
          </a:r>
          <a:r>
            <a:rPr lang="it-IT" sz="1100" kern="1200" dirty="0" err="1"/>
            <a:t>Perec</a:t>
          </a:r>
          <a:r>
            <a:rPr lang="it-IT" sz="1100" kern="1200" dirty="0"/>
            <a:t>, 1989).  </a:t>
          </a:r>
          <a:endParaRPr lang="en-US" sz="1100" kern="1200" dirty="0"/>
        </a:p>
      </dsp:txBody>
      <dsp:txXfrm>
        <a:off x="5873271" y="59767"/>
        <a:ext cx="3276765" cy="191831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9CABE1-E88E-4487-AD20-17476BFE38AB}">
      <dsp:nvSpPr>
        <dsp:cNvPr id="0" name=""/>
        <dsp:cNvSpPr/>
      </dsp:nvSpPr>
      <dsp:spPr>
        <a:xfrm>
          <a:off x="650225" y="452323"/>
          <a:ext cx="2024437" cy="202443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38E942-E785-4E43-81E9-BC45B77F01B5}">
      <dsp:nvSpPr>
        <dsp:cNvPr id="0" name=""/>
        <dsp:cNvSpPr/>
      </dsp:nvSpPr>
      <dsp:spPr>
        <a:xfrm>
          <a:off x="1081662" y="883761"/>
          <a:ext cx="1161562" cy="1161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4D16C46-5A69-4C23-879B-EC7A6ACF15C7}">
      <dsp:nvSpPr>
        <dsp:cNvPr id="0" name=""/>
        <dsp:cNvSpPr/>
      </dsp:nvSpPr>
      <dsp:spPr>
        <a:xfrm>
          <a:off x="3069" y="3107323"/>
          <a:ext cx="3318750" cy="216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00100">
            <a:lnSpc>
              <a:spcPct val="90000"/>
            </a:lnSpc>
            <a:spcBef>
              <a:spcPct val="0"/>
            </a:spcBef>
            <a:spcAft>
              <a:spcPct val="35000"/>
            </a:spcAft>
            <a:defRPr cap="all"/>
          </a:pPr>
          <a:r>
            <a:rPr lang="it-IT" sz="1800" b="1" kern="1200" dirty="0"/>
            <a:t>I relè organizzativi </a:t>
          </a:r>
          <a:endParaRPr lang="en-US" sz="1800" kern="1200" dirty="0"/>
        </a:p>
      </dsp:txBody>
      <dsp:txXfrm>
        <a:off x="3069" y="3107323"/>
        <a:ext cx="3318750" cy="2160000"/>
      </dsp:txXfrm>
    </dsp:sp>
    <dsp:sp modelId="{E5F881F5-DFE3-4FC3-86D9-B31527C83330}">
      <dsp:nvSpPr>
        <dsp:cNvPr id="0" name=""/>
        <dsp:cNvSpPr/>
      </dsp:nvSpPr>
      <dsp:spPr>
        <a:xfrm>
          <a:off x="4549756" y="452323"/>
          <a:ext cx="2024437" cy="2024437"/>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69AAFC-D250-4A93-B451-B3FB4E308E62}">
      <dsp:nvSpPr>
        <dsp:cNvPr id="0" name=""/>
        <dsp:cNvSpPr/>
      </dsp:nvSpPr>
      <dsp:spPr>
        <a:xfrm>
          <a:off x="4981194" y="883761"/>
          <a:ext cx="1161562" cy="1161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609E8F-CF95-42BE-A737-E11D0B9CB4E5}">
      <dsp:nvSpPr>
        <dsp:cNvPr id="0" name=""/>
        <dsp:cNvSpPr/>
      </dsp:nvSpPr>
      <dsp:spPr>
        <a:xfrm>
          <a:off x="3902600" y="3107323"/>
          <a:ext cx="3318750" cy="216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533400">
            <a:lnSpc>
              <a:spcPct val="90000"/>
            </a:lnSpc>
            <a:spcBef>
              <a:spcPct val="0"/>
            </a:spcBef>
            <a:spcAft>
              <a:spcPct val="35000"/>
            </a:spcAft>
            <a:defRPr cap="all"/>
          </a:pPr>
          <a:r>
            <a:rPr lang="it-IT" sz="1200" kern="1200" dirty="0"/>
            <a:t>L’immagine del </a:t>
          </a:r>
          <a:r>
            <a:rPr lang="it-IT" sz="1200" kern="1200" dirty="0" err="1"/>
            <a:t>relé</a:t>
          </a:r>
          <a:r>
            <a:rPr lang="it-IT" sz="1200" kern="1200" dirty="0"/>
            <a:t> secondo </a:t>
          </a:r>
          <a:r>
            <a:rPr lang="it-IT" sz="1200" kern="1200" dirty="0" err="1"/>
            <a:t>Crozier</a:t>
          </a:r>
          <a:r>
            <a:rPr lang="it-IT" sz="1200" kern="1200" dirty="0"/>
            <a:t> e </a:t>
          </a:r>
          <a:r>
            <a:rPr lang="it-IT" sz="1200" kern="1200" dirty="0" err="1"/>
            <a:t>Freidberg</a:t>
          </a:r>
          <a:r>
            <a:rPr lang="it-IT" sz="1200" kern="1200" dirty="0"/>
            <a:t> descrive i servizi specializzati i cui compito è entrare in relazione con i segmenti di ambiente con cui sono in contatto e di trasmettere all’organizzazione informazioni sugli cambi intervenuti. Il termine ‘’relè’’ deriva dal francese </a:t>
          </a:r>
          <a:r>
            <a:rPr lang="it-IT" sz="1200" i="1" kern="1200" dirty="0"/>
            <a:t>relais, </a:t>
          </a:r>
          <a:r>
            <a:rPr lang="it-IT" sz="1200" kern="1200" dirty="0"/>
            <a:t>che indicava delle stazioni di sosta dove i messi postali, durante il loro itinerario, potevano cambiare i cavalli in modo da svolgere il loro servizio</a:t>
          </a:r>
          <a:r>
            <a:rPr lang="it-IT" sz="1100" kern="1200" dirty="0"/>
            <a:t>. </a:t>
          </a:r>
          <a:endParaRPr lang="en-US" sz="1100" kern="1200" dirty="0"/>
        </a:p>
      </dsp:txBody>
      <dsp:txXfrm>
        <a:off x="3902600" y="3107323"/>
        <a:ext cx="3318750" cy="2160000"/>
      </dsp:txXfrm>
    </dsp:sp>
    <dsp:sp modelId="{5CCAACA2-F521-4582-ABF4-8BE185809941}">
      <dsp:nvSpPr>
        <dsp:cNvPr id="0" name=""/>
        <dsp:cNvSpPr/>
      </dsp:nvSpPr>
      <dsp:spPr>
        <a:xfrm>
          <a:off x="8449288" y="452323"/>
          <a:ext cx="2024437" cy="2024437"/>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2EB717-8C14-4980-BE62-565AF2FE4850}">
      <dsp:nvSpPr>
        <dsp:cNvPr id="0" name=""/>
        <dsp:cNvSpPr/>
      </dsp:nvSpPr>
      <dsp:spPr>
        <a:xfrm>
          <a:off x="8880725" y="883761"/>
          <a:ext cx="1161562" cy="1161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CA734F-7C4F-442D-A04D-BC65991B68D9}">
      <dsp:nvSpPr>
        <dsp:cNvPr id="0" name=""/>
        <dsp:cNvSpPr/>
      </dsp:nvSpPr>
      <dsp:spPr>
        <a:xfrm>
          <a:off x="7802131" y="3107323"/>
          <a:ext cx="3318750" cy="216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533400">
            <a:lnSpc>
              <a:spcPct val="90000"/>
            </a:lnSpc>
            <a:spcBef>
              <a:spcPct val="0"/>
            </a:spcBef>
            <a:spcAft>
              <a:spcPct val="35000"/>
            </a:spcAft>
            <a:defRPr cap="all"/>
          </a:pPr>
          <a:r>
            <a:rPr lang="it-IT" sz="1200" kern="1200" dirty="0"/>
            <a:t>Il loro ruolo è cruciale, poiché se è vero che dipendono dall’organizzazione, è altrettanto vero ne diventano, in quanto collocati su presidi strategici di frontiera. E questo è ovviamente un punto fondamentale che condiziona le relazioni fra centro e periferie, fra organizzazioni e operatori.</a:t>
          </a:r>
          <a:endParaRPr lang="en-US" sz="1200" kern="1200" dirty="0"/>
        </a:p>
      </dsp:txBody>
      <dsp:txXfrm>
        <a:off x="7802131" y="3107323"/>
        <a:ext cx="3318750" cy="21600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C8848F-6FF4-40CA-A7AC-74B878C7B737}">
      <dsp:nvSpPr>
        <dsp:cNvPr id="0" name=""/>
        <dsp:cNvSpPr/>
      </dsp:nvSpPr>
      <dsp:spPr>
        <a:xfrm>
          <a:off x="0" y="4056"/>
          <a:ext cx="10515600" cy="98093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737C66-4C2D-4D62-8C5B-8D1DD1118787}">
      <dsp:nvSpPr>
        <dsp:cNvPr id="0" name=""/>
        <dsp:cNvSpPr/>
      </dsp:nvSpPr>
      <dsp:spPr>
        <a:xfrm>
          <a:off x="296732" y="224766"/>
          <a:ext cx="540040" cy="5395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F3278A8-B931-429F-8B5F-8D6C56EA71C3}">
      <dsp:nvSpPr>
        <dsp:cNvPr id="0" name=""/>
        <dsp:cNvSpPr/>
      </dsp:nvSpPr>
      <dsp:spPr>
        <a:xfrm>
          <a:off x="1133505" y="4056"/>
          <a:ext cx="9062993" cy="1195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25" tIns="126525" rIns="126525" bIns="126525" numCol="1" spcCol="1270" anchor="ctr" anchorCtr="0">
          <a:noAutofit/>
        </a:bodyPr>
        <a:lstStyle/>
        <a:p>
          <a:pPr lvl="0" algn="l" defTabSz="1066800">
            <a:lnSpc>
              <a:spcPct val="100000"/>
            </a:lnSpc>
            <a:spcBef>
              <a:spcPct val="0"/>
            </a:spcBef>
            <a:spcAft>
              <a:spcPct val="35000"/>
            </a:spcAft>
          </a:pPr>
          <a:r>
            <a:rPr lang="it-IT" sz="2400" b="1" kern="1200" dirty="0"/>
            <a:t>L’importanza delle équipe e le catene rituali</a:t>
          </a:r>
          <a:endParaRPr lang="en-US" sz="2400" kern="1200" dirty="0"/>
        </a:p>
      </dsp:txBody>
      <dsp:txXfrm>
        <a:off x="1133505" y="4056"/>
        <a:ext cx="9062993" cy="1195512"/>
      </dsp:txXfrm>
    </dsp:sp>
    <dsp:sp modelId="{C467945F-C4B4-4717-9ECA-251B5B16225A}">
      <dsp:nvSpPr>
        <dsp:cNvPr id="0" name=""/>
        <dsp:cNvSpPr/>
      </dsp:nvSpPr>
      <dsp:spPr>
        <a:xfrm>
          <a:off x="0" y="1432840"/>
          <a:ext cx="10515600" cy="98093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7FF897-2637-41CE-BC38-E345FEE2ED97}">
      <dsp:nvSpPr>
        <dsp:cNvPr id="0" name=""/>
        <dsp:cNvSpPr/>
      </dsp:nvSpPr>
      <dsp:spPr>
        <a:xfrm>
          <a:off x="296732" y="1653550"/>
          <a:ext cx="540040" cy="5395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2B88BA4-0086-4894-AFDB-966C30A31229}">
      <dsp:nvSpPr>
        <dsp:cNvPr id="0" name=""/>
        <dsp:cNvSpPr/>
      </dsp:nvSpPr>
      <dsp:spPr>
        <a:xfrm>
          <a:off x="1133505" y="1432840"/>
          <a:ext cx="9062993" cy="1195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25" tIns="126525" rIns="126525" bIns="126525" numCol="1" spcCol="1270" anchor="ctr" anchorCtr="0">
          <a:noAutofit/>
        </a:bodyPr>
        <a:lstStyle/>
        <a:p>
          <a:pPr lvl="0" algn="l" defTabSz="711200">
            <a:lnSpc>
              <a:spcPct val="100000"/>
            </a:lnSpc>
            <a:spcBef>
              <a:spcPct val="0"/>
            </a:spcBef>
            <a:spcAft>
              <a:spcPct val="35000"/>
            </a:spcAft>
          </a:pPr>
          <a:r>
            <a:rPr lang="it-IT" sz="1600" kern="1200" dirty="0"/>
            <a:t>Le équipe costituiscono incontri di lavoro a cui possono partecipare solo determinate categorie di colleghi; che l’oggetto degli incontri riguardi la messa a punto di strategie aziendali finalizzate ha incrementare le vendite di un prodotto o che si tratti di una riunione di un collegio docenti in una scuola. Le équipe si caratterizzano per essere in relazioni con gli utenti, la relazioni con i decisori politici o comunque con altri soggetti del sistema organizzativa. </a:t>
          </a:r>
          <a:endParaRPr lang="en-US" sz="1600" kern="1200" dirty="0"/>
        </a:p>
      </dsp:txBody>
      <dsp:txXfrm>
        <a:off x="1133505" y="1432840"/>
        <a:ext cx="9062993" cy="1195512"/>
      </dsp:txXfrm>
    </dsp:sp>
    <dsp:sp modelId="{7EC1A0C0-2CD1-4FE2-A6B0-5F58B727CD7A}">
      <dsp:nvSpPr>
        <dsp:cNvPr id="0" name=""/>
        <dsp:cNvSpPr/>
      </dsp:nvSpPr>
      <dsp:spPr>
        <a:xfrm>
          <a:off x="0" y="2861623"/>
          <a:ext cx="10515600" cy="98093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402140-5F8A-4703-A451-4E25CF0734A8}">
      <dsp:nvSpPr>
        <dsp:cNvPr id="0" name=""/>
        <dsp:cNvSpPr/>
      </dsp:nvSpPr>
      <dsp:spPr>
        <a:xfrm>
          <a:off x="296732" y="3082333"/>
          <a:ext cx="540040" cy="5395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1A7FCB-DB06-4480-8A6B-A7D16D390388}">
      <dsp:nvSpPr>
        <dsp:cNvPr id="0" name=""/>
        <dsp:cNvSpPr/>
      </dsp:nvSpPr>
      <dsp:spPr>
        <a:xfrm>
          <a:off x="1133505" y="2861623"/>
          <a:ext cx="9062993" cy="1195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25" tIns="126525" rIns="126525" bIns="126525" numCol="1" spcCol="1270" anchor="ctr" anchorCtr="0">
          <a:noAutofit/>
        </a:bodyPr>
        <a:lstStyle/>
        <a:p>
          <a:pPr lvl="0" algn="l" defTabSz="711200">
            <a:lnSpc>
              <a:spcPct val="100000"/>
            </a:lnSpc>
            <a:spcBef>
              <a:spcPct val="0"/>
            </a:spcBef>
            <a:spcAft>
              <a:spcPct val="35000"/>
            </a:spcAft>
          </a:pPr>
          <a:r>
            <a:rPr lang="it-IT" sz="1600" kern="1200" dirty="0" err="1"/>
            <a:t>Goffman</a:t>
          </a:r>
          <a:r>
            <a:rPr lang="it-IT" sz="1600" kern="1200" dirty="0"/>
            <a:t> fa allusione a una situazione di retroscena dove l’équipe alla prima funzione di poter fermare, letteralmente, l’accesso, alzare la soglia solitamente accessibile, e rifugiarsi  tra pari per aprire un confronto e uno scambio finalmente. </a:t>
          </a:r>
          <a:r>
            <a:rPr lang="it-IT" sz="1600" kern="1200" dirty="0" err="1"/>
            <a:t>Goffman</a:t>
          </a:r>
          <a:r>
            <a:rPr lang="it-IT" sz="1600" kern="1200" dirty="0"/>
            <a:t> parla di un livello intermedio, che è una unità di organizzazione sociale in cui si verifica l’interazione focalizzata, riunione focalizzata, incontro a sistema situato di attività.</a:t>
          </a:r>
          <a:endParaRPr lang="en-US" sz="1600" kern="1200" dirty="0"/>
        </a:p>
      </dsp:txBody>
      <dsp:txXfrm>
        <a:off x="1133505" y="2861623"/>
        <a:ext cx="9062993" cy="119551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21473A-BAC5-4611-957E-855723160BAC}">
      <dsp:nvSpPr>
        <dsp:cNvPr id="0" name=""/>
        <dsp:cNvSpPr/>
      </dsp:nvSpPr>
      <dsp:spPr>
        <a:xfrm>
          <a:off x="2331911" y="-175650"/>
          <a:ext cx="3653701" cy="176713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smtClean="0"/>
            <a:t>Secondo </a:t>
          </a:r>
          <a:r>
            <a:rPr lang="it-IT" sz="1400" kern="1200" dirty="0"/>
            <a:t>l’approccio di Collins 2005, si può delineare le caratteristiche di un idealtipo di équipe come ‘’batteria sociale’’ ovvero come luogo di ricarica, di generazione reciproco di energia.   </a:t>
          </a:r>
          <a:endParaRPr lang="en-US" sz="1400" kern="1200" dirty="0"/>
        </a:p>
      </dsp:txBody>
      <dsp:txXfrm>
        <a:off x="2418176" y="-89385"/>
        <a:ext cx="3481171" cy="1594609"/>
      </dsp:txXfrm>
    </dsp:sp>
    <dsp:sp modelId="{26BA8818-9B1A-4F4A-A775-FA0C905D2F77}">
      <dsp:nvSpPr>
        <dsp:cNvPr id="0" name=""/>
        <dsp:cNvSpPr/>
      </dsp:nvSpPr>
      <dsp:spPr>
        <a:xfrm>
          <a:off x="1264113" y="904669"/>
          <a:ext cx="3857950" cy="3857950"/>
        </a:xfrm>
        <a:custGeom>
          <a:avLst/>
          <a:gdLst/>
          <a:ahLst/>
          <a:cxnLst/>
          <a:rect l="0" t="0" r="0" b="0"/>
          <a:pathLst>
            <a:path>
              <a:moveTo>
                <a:pt x="3488105" y="793168"/>
              </a:moveTo>
              <a:arcTo wR="1928975" hR="1928975" stAng="19435629" swAng="728742"/>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C81135F-E6E9-4B8B-89AA-577FCB2165C0}">
      <dsp:nvSpPr>
        <dsp:cNvPr id="0" name=""/>
        <dsp:cNvSpPr/>
      </dsp:nvSpPr>
      <dsp:spPr>
        <a:xfrm>
          <a:off x="4282430" y="2176641"/>
          <a:ext cx="3093744" cy="284947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t-IT" sz="1400" kern="1200" dirty="0"/>
            <a:t>I due primi ingredienti del copione sono fisici: </a:t>
          </a:r>
          <a:endParaRPr lang="en-US" sz="1400" kern="1200" dirty="0"/>
        </a:p>
        <a:p>
          <a:pPr marL="114300" lvl="1" indent="-114300" algn="l" defTabSz="622300">
            <a:lnSpc>
              <a:spcPct val="90000"/>
            </a:lnSpc>
            <a:spcBef>
              <a:spcPct val="0"/>
            </a:spcBef>
            <a:spcAft>
              <a:spcPct val="15000"/>
            </a:spcAft>
            <a:buChar char="••"/>
          </a:pPr>
          <a:r>
            <a:rPr lang="it-IT" sz="1400" kern="1200"/>
            <a:t>due o più persone fisicamente riuniti nello stesso spazio, grazie alla presenza corporea si possono influenzare reciprocamente.</a:t>
          </a:r>
          <a:endParaRPr lang="en-US" sz="1400" kern="1200" dirty="0"/>
        </a:p>
        <a:p>
          <a:pPr marL="114300" lvl="1" indent="-114300" algn="l" defTabSz="622300">
            <a:lnSpc>
              <a:spcPct val="90000"/>
            </a:lnSpc>
            <a:spcBef>
              <a:spcPct val="0"/>
            </a:spcBef>
            <a:spcAft>
              <a:spcPct val="15000"/>
            </a:spcAft>
            <a:buChar char="••"/>
          </a:pPr>
          <a:r>
            <a:rPr lang="it-IT" sz="1400" kern="1200" dirty="0"/>
            <a:t>Ci sono confine rispetto agli estranea; quindi i partecipanti hanno il senso di chi sia prendendo parte e di chi sia escluso. </a:t>
          </a:r>
          <a:endParaRPr lang="en-US" sz="1400" kern="1200" dirty="0"/>
        </a:p>
      </dsp:txBody>
      <dsp:txXfrm>
        <a:off x="4421530" y="2315741"/>
        <a:ext cx="2815544" cy="2571279"/>
      </dsp:txXfrm>
    </dsp:sp>
    <dsp:sp modelId="{F68D3E94-36E0-4AD8-A272-85A7F19EAF1A}">
      <dsp:nvSpPr>
        <dsp:cNvPr id="0" name=""/>
        <dsp:cNvSpPr/>
      </dsp:nvSpPr>
      <dsp:spPr>
        <a:xfrm>
          <a:off x="2229786" y="707918"/>
          <a:ext cx="3857950" cy="3857950"/>
        </a:xfrm>
        <a:custGeom>
          <a:avLst/>
          <a:gdLst/>
          <a:ahLst/>
          <a:cxnLst/>
          <a:rect l="0" t="0" r="0" b="0"/>
          <a:pathLst>
            <a:path>
              <a:moveTo>
                <a:pt x="2012622" y="3856135"/>
              </a:moveTo>
              <a:arcTo wR="1928975" hR="1928975" stAng="5250880" swAng="214451"/>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C316C7C-E9AC-4703-9C1A-9397D3D9EEBF}">
      <dsp:nvSpPr>
        <dsp:cNvPr id="0" name=""/>
        <dsp:cNvSpPr/>
      </dsp:nvSpPr>
      <dsp:spPr>
        <a:xfrm>
          <a:off x="894397" y="2204635"/>
          <a:ext cx="3187645" cy="2793491"/>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it-IT" sz="1200" kern="1200" dirty="0"/>
            <a:t>Gli altri due ingredienti di base sono invece  immateriali, che </a:t>
          </a:r>
          <a:r>
            <a:rPr lang="it-IT" sz="1200" kern="1200" dirty="0" smtClean="0"/>
            <a:t>hanno </a:t>
          </a:r>
          <a:r>
            <a:rPr lang="it-IT" sz="1200" kern="1200" dirty="0"/>
            <a:t>a che fare col  </a:t>
          </a:r>
          <a:r>
            <a:rPr lang="it-IT" sz="1200" i="1" kern="1200" dirty="0"/>
            <a:t>mood</a:t>
          </a:r>
          <a:r>
            <a:rPr lang="it-IT" sz="1200" kern="1200" dirty="0"/>
            <a:t> in qui si svolge l’incontro.</a:t>
          </a:r>
          <a:endParaRPr lang="en-US" sz="1200" kern="1200" dirty="0"/>
        </a:p>
        <a:p>
          <a:pPr marL="114300" lvl="1" indent="-114300" algn="l" defTabSz="533400">
            <a:lnSpc>
              <a:spcPct val="90000"/>
            </a:lnSpc>
            <a:spcBef>
              <a:spcPct val="0"/>
            </a:spcBef>
            <a:spcAft>
              <a:spcPct val="15000"/>
            </a:spcAft>
            <a:buChar char="••"/>
          </a:pPr>
          <a:r>
            <a:rPr lang="it-IT" sz="1200" kern="1200"/>
            <a:t>L’attenzione dei membri è un oggetto o un’attività comune.</a:t>
          </a:r>
          <a:endParaRPr lang="en-US" sz="1200" kern="1200" dirty="0"/>
        </a:p>
        <a:p>
          <a:pPr marL="114300" lvl="1" indent="-114300" algn="l" defTabSz="533400">
            <a:lnSpc>
              <a:spcPct val="90000"/>
            </a:lnSpc>
            <a:spcBef>
              <a:spcPct val="0"/>
            </a:spcBef>
            <a:spcAft>
              <a:spcPct val="15000"/>
            </a:spcAft>
            <a:buChar char="••"/>
          </a:pPr>
          <a:r>
            <a:rPr lang="it-IT" sz="1200" kern="1200" dirty="0"/>
            <a:t>I membri dell’équipe contribuiscono a creare una catena significativa di rituali di interazione.</a:t>
          </a:r>
          <a:endParaRPr lang="en-US" sz="1200" kern="1200" dirty="0"/>
        </a:p>
        <a:p>
          <a:pPr marL="114300" lvl="1" indent="-114300" algn="l" defTabSz="533400">
            <a:lnSpc>
              <a:spcPct val="90000"/>
            </a:lnSpc>
            <a:spcBef>
              <a:spcPct val="0"/>
            </a:spcBef>
            <a:spcAft>
              <a:spcPct val="15000"/>
            </a:spcAft>
            <a:buChar char="••"/>
          </a:pPr>
          <a:r>
            <a:rPr lang="it-IT" sz="1200" kern="1200"/>
            <a:t>Un’équipe che funzione genera energia nei singoli, e di riflesso nelle organizzazioni; produce capitale sociale, conoscenze, rafforza legami di fiducia improntati alla reciprocità. </a:t>
          </a:r>
          <a:endParaRPr lang="en-US" sz="1200" kern="1200" dirty="0"/>
        </a:p>
      </dsp:txBody>
      <dsp:txXfrm>
        <a:off x="1030764" y="2341002"/>
        <a:ext cx="2914911" cy="2520757"/>
      </dsp:txXfrm>
    </dsp:sp>
    <dsp:sp modelId="{67418F59-6DE4-4636-A4AD-321CD385AACA}">
      <dsp:nvSpPr>
        <dsp:cNvPr id="0" name=""/>
        <dsp:cNvSpPr/>
      </dsp:nvSpPr>
      <dsp:spPr>
        <a:xfrm>
          <a:off x="3184826" y="917193"/>
          <a:ext cx="3857950" cy="3857950"/>
        </a:xfrm>
        <a:custGeom>
          <a:avLst/>
          <a:gdLst/>
          <a:ahLst/>
          <a:cxnLst/>
          <a:rect l="0" t="0" r="0" b="0"/>
          <a:pathLst>
            <a:path>
              <a:moveTo>
                <a:pt x="161754" y="1155749"/>
              </a:moveTo>
              <a:arcTo wR="1928975" hR="1928975" stAng="12217872" swAng="764257"/>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508FB7-C6DD-4F67-978B-F090DF5682B3}">
      <dsp:nvSpPr>
        <dsp:cNvPr id="0" name=""/>
        <dsp:cNvSpPr/>
      </dsp:nvSpPr>
      <dsp:spPr>
        <a:xfrm>
          <a:off x="2767804" y="2133042"/>
          <a:ext cx="499129" cy="91440"/>
        </a:xfrm>
        <a:custGeom>
          <a:avLst/>
          <a:gdLst/>
          <a:ahLst/>
          <a:cxnLst/>
          <a:rect l="0" t="0" r="0" b="0"/>
          <a:pathLst>
            <a:path>
              <a:moveTo>
                <a:pt x="0" y="45720"/>
              </a:moveTo>
              <a:lnTo>
                <a:pt x="499129"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04125" y="2176110"/>
        <a:ext cx="26486" cy="5302"/>
      </dsp:txXfrm>
    </dsp:sp>
    <dsp:sp modelId="{044C86B3-5BB1-4978-B660-7949AFF503FD}">
      <dsp:nvSpPr>
        <dsp:cNvPr id="0" name=""/>
        <dsp:cNvSpPr/>
      </dsp:nvSpPr>
      <dsp:spPr>
        <a:xfrm>
          <a:off x="10543" y="1126616"/>
          <a:ext cx="2759060" cy="210429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857" tIns="118464" rIns="112857" bIns="118464" numCol="1" spcCol="1270" anchor="ctr" anchorCtr="0">
          <a:noAutofit/>
        </a:bodyPr>
        <a:lstStyle/>
        <a:p>
          <a:pPr lvl="0" algn="ctr" defTabSz="889000">
            <a:lnSpc>
              <a:spcPct val="90000"/>
            </a:lnSpc>
            <a:spcBef>
              <a:spcPct val="0"/>
            </a:spcBef>
            <a:spcAft>
              <a:spcPct val="35000"/>
            </a:spcAft>
          </a:pPr>
          <a:r>
            <a:rPr lang="it-IT" sz="2000" b="1" kern="1200" dirty="0"/>
            <a:t>La </a:t>
          </a:r>
          <a:r>
            <a:rPr lang="it-IT" sz="2000" b="1" kern="1200" dirty="0" err="1"/>
            <a:t>ledership</a:t>
          </a:r>
          <a:endParaRPr lang="en-US" sz="2000" kern="1200" dirty="0"/>
        </a:p>
      </dsp:txBody>
      <dsp:txXfrm>
        <a:off x="10543" y="1126616"/>
        <a:ext cx="2759060" cy="2104291"/>
      </dsp:txXfrm>
    </dsp:sp>
    <dsp:sp modelId="{C8ACF7E9-D97C-431D-876E-0DBE55325840}">
      <dsp:nvSpPr>
        <dsp:cNvPr id="0" name=""/>
        <dsp:cNvSpPr/>
      </dsp:nvSpPr>
      <dsp:spPr>
        <a:xfrm>
          <a:off x="6508613" y="2133042"/>
          <a:ext cx="499129" cy="91440"/>
        </a:xfrm>
        <a:custGeom>
          <a:avLst/>
          <a:gdLst/>
          <a:ahLst/>
          <a:cxnLst/>
          <a:rect l="0" t="0" r="0" b="0"/>
          <a:pathLst>
            <a:path>
              <a:moveTo>
                <a:pt x="0" y="45720"/>
              </a:moveTo>
              <a:lnTo>
                <a:pt x="499129" y="45720"/>
              </a:lnTo>
            </a:path>
          </a:pathLst>
        </a:custGeom>
        <a:noFill/>
        <a:ln w="6350" cap="flat" cmpd="sng" algn="ctr">
          <a:solidFill>
            <a:schemeClr val="accent2">
              <a:hueOff val="-1485755"/>
              <a:satOff val="-4132"/>
              <a:lumOff val="274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44935" y="2176110"/>
        <a:ext cx="26486" cy="5302"/>
      </dsp:txXfrm>
    </dsp:sp>
    <dsp:sp modelId="{701ABCA2-F18C-4231-B483-F792D5291E3D}">
      <dsp:nvSpPr>
        <dsp:cNvPr id="0" name=""/>
        <dsp:cNvSpPr/>
      </dsp:nvSpPr>
      <dsp:spPr>
        <a:xfrm>
          <a:off x="3299333" y="798960"/>
          <a:ext cx="3211080" cy="2759603"/>
        </a:xfrm>
        <a:prstGeom prst="rect">
          <a:avLst/>
        </a:prstGeom>
        <a:solidFill>
          <a:schemeClr val="accent2">
            <a:hueOff val="-742878"/>
            <a:satOff val="-2066"/>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857" tIns="118464" rIns="112857" bIns="118464" numCol="1" spcCol="1270" anchor="ctr" anchorCtr="0">
          <a:noAutofit/>
        </a:bodyPr>
        <a:lstStyle/>
        <a:p>
          <a:pPr lvl="0" algn="ctr" defTabSz="533400">
            <a:lnSpc>
              <a:spcPct val="90000"/>
            </a:lnSpc>
            <a:spcBef>
              <a:spcPct val="0"/>
            </a:spcBef>
            <a:spcAft>
              <a:spcPct val="35000"/>
            </a:spcAft>
          </a:pPr>
          <a:r>
            <a:rPr lang="it-IT" sz="1200" kern="1200" dirty="0" err="1"/>
            <a:t>Goffman</a:t>
          </a:r>
          <a:r>
            <a:rPr lang="it-IT" sz="1200" kern="1200" dirty="0"/>
            <a:t> parla di ‘’mediatore dell’organizzazione ‘’ perché il tema delle équipe rimanda direttamente al ruolo e alla funzione della leadership. La figura del leader è quella del regista o dell’allenatore cui può essere affidato il compito di ‘’rimettere al suo </a:t>
          </a:r>
          <a:r>
            <a:rPr lang="it-IT" sz="1200" kern="1200" dirty="0" err="1"/>
            <a:t>posto’</a:t>
          </a:r>
          <a:r>
            <a:rPr lang="it-IT" sz="1200" kern="1200" dirty="0"/>
            <a:t>’ qualsiasi membro dell’équipe la cui rappresentazione diventa sconveniente. In definitiva spetta al leader restituire l’ordire; o, secondo </a:t>
          </a:r>
          <a:r>
            <a:rPr lang="it-IT" sz="1200" kern="1200" dirty="0" err="1"/>
            <a:t>Czarniawaska</a:t>
          </a:r>
          <a:r>
            <a:rPr lang="it-IT" sz="1200" kern="1200" dirty="0"/>
            <a:t>, il suo compito è presidiare dal pericolo del disordine. Disordine che questo caso riguarda quindi soprattutto le relazioni interne (l’armonia fra i membri di un gruppo di lavoro).  </a:t>
          </a:r>
          <a:endParaRPr lang="en-US" sz="1200" kern="1200" dirty="0"/>
        </a:p>
      </dsp:txBody>
      <dsp:txXfrm>
        <a:off x="3299333" y="798960"/>
        <a:ext cx="3211080" cy="2759603"/>
      </dsp:txXfrm>
    </dsp:sp>
    <dsp:sp modelId="{733F2905-7B5B-492E-BBC2-CB21302A819E}">
      <dsp:nvSpPr>
        <dsp:cNvPr id="0" name=""/>
        <dsp:cNvSpPr/>
      </dsp:nvSpPr>
      <dsp:spPr>
        <a:xfrm>
          <a:off x="7040143" y="782356"/>
          <a:ext cx="3464913" cy="2792810"/>
        </a:xfrm>
        <a:prstGeom prst="rect">
          <a:avLst/>
        </a:prstGeom>
        <a:solidFill>
          <a:schemeClr val="accent2">
            <a:hueOff val="-1485755"/>
            <a:satOff val="-4132"/>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2857" tIns="118464" rIns="112857" bIns="118464" numCol="1" spcCol="1270" anchor="t" anchorCtr="0">
          <a:noAutofit/>
        </a:bodyPr>
        <a:lstStyle/>
        <a:p>
          <a:pPr lvl="0" algn="l" defTabSz="622300">
            <a:lnSpc>
              <a:spcPct val="90000"/>
            </a:lnSpc>
            <a:spcBef>
              <a:spcPct val="0"/>
            </a:spcBef>
            <a:spcAft>
              <a:spcPct val="35000"/>
            </a:spcAft>
          </a:pPr>
          <a:r>
            <a:rPr lang="it-IT" sz="1400" kern="1200" dirty="0"/>
            <a:t>Ci sono tre funzioni da non dimenticare attribuite al leader: </a:t>
          </a:r>
          <a:endParaRPr lang="en-US" sz="1400" kern="1200" dirty="0"/>
        </a:p>
        <a:p>
          <a:pPr marL="114300" lvl="1" indent="-114300" algn="l" defTabSz="622300">
            <a:lnSpc>
              <a:spcPct val="90000"/>
            </a:lnSpc>
            <a:spcBef>
              <a:spcPct val="0"/>
            </a:spcBef>
            <a:spcAft>
              <a:spcPct val="15000"/>
            </a:spcAft>
            <a:buChar char="••"/>
          </a:pPr>
          <a:r>
            <a:rPr lang="it-IT" sz="1400" kern="1200" dirty="0"/>
            <a:t>Quella del controllo che può essere esercitato in via autoritaria,  mediante ricompense simboliche o materiale</a:t>
          </a:r>
          <a:endParaRPr lang="en-US" sz="1400" kern="1200" dirty="0"/>
        </a:p>
        <a:p>
          <a:pPr marL="114300" lvl="1" indent="-114300" algn="l" defTabSz="622300">
            <a:lnSpc>
              <a:spcPct val="90000"/>
            </a:lnSpc>
            <a:spcBef>
              <a:spcPct val="0"/>
            </a:spcBef>
            <a:spcAft>
              <a:spcPct val="15000"/>
            </a:spcAft>
            <a:buChar char="••"/>
          </a:pPr>
          <a:r>
            <a:rPr lang="it-IT" sz="1400" kern="1200" dirty="0"/>
            <a:t>Quella dell’reclutamento, cioè l’inclusione dei nuovi soggetti all’interno della cornice organizzativa.</a:t>
          </a:r>
          <a:endParaRPr lang="en-US" sz="1400" kern="1200" dirty="0"/>
        </a:p>
        <a:p>
          <a:pPr marL="114300" lvl="1" indent="-114300" algn="l" defTabSz="622300">
            <a:lnSpc>
              <a:spcPct val="90000"/>
            </a:lnSpc>
            <a:spcBef>
              <a:spcPct val="0"/>
            </a:spcBef>
            <a:spcAft>
              <a:spcPct val="15000"/>
            </a:spcAft>
            <a:buChar char="••"/>
          </a:pPr>
          <a:r>
            <a:rPr lang="it-IT" sz="1400" kern="1200" dirty="0"/>
            <a:t>Il compito della ‘’manutenzione della ribalta’’. Presenziare direttamente, a tutti quei momenti che rappresentano l’organizzazione verso l’esterno. </a:t>
          </a:r>
          <a:endParaRPr lang="en-US" sz="1400" kern="1200" dirty="0"/>
        </a:p>
      </dsp:txBody>
      <dsp:txXfrm>
        <a:off x="7040143" y="782356"/>
        <a:ext cx="3464913" cy="279281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538195-0FD5-4EBF-B188-B3016BDB1BD1}">
      <dsp:nvSpPr>
        <dsp:cNvPr id="0" name=""/>
        <dsp:cNvSpPr/>
      </dsp:nvSpPr>
      <dsp:spPr>
        <a:xfrm>
          <a:off x="665574" y="1873"/>
          <a:ext cx="1054037" cy="105403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EEE649-51EB-4329-9CD0-94162ED65B70}">
      <dsp:nvSpPr>
        <dsp:cNvPr id="0" name=""/>
        <dsp:cNvSpPr/>
      </dsp:nvSpPr>
      <dsp:spPr>
        <a:xfrm>
          <a:off x="890205" y="226504"/>
          <a:ext cx="604775" cy="6047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25C6762-D91F-4118-A1C9-BFAC3841047C}">
      <dsp:nvSpPr>
        <dsp:cNvPr id="0" name=""/>
        <dsp:cNvSpPr/>
      </dsp:nvSpPr>
      <dsp:spPr>
        <a:xfrm>
          <a:off x="328628" y="1384217"/>
          <a:ext cx="1727929" cy="3198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11200">
            <a:lnSpc>
              <a:spcPct val="90000"/>
            </a:lnSpc>
            <a:spcBef>
              <a:spcPct val="0"/>
            </a:spcBef>
            <a:spcAft>
              <a:spcPct val="35000"/>
            </a:spcAft>
            <a:defRPr cap="all"/>
          </a:pPr>
          <a:r>
            <a:rPr lang="it-IT" sz="1600" b="1" kern="1200" dirty="0"/>
            <a:t>Pratiche di Sconfinamenti</a:t>
          </a:r>
          <a:endParaRPr lang="en-US" sz="1600" kern="1200" dirty="0"/>
        </a:p>
      </dsp:txBody>
      <dsp:txXfrm>
        <a:off x="328628" y="1384217"/>
        <a:ext cx="1727929" cy="3198855"/>
      </dsp:txXfrm>
    </dsp:sp>
    <dsp:sp modelId="{02E4C889-793C-43CC-84A5-4BCA926B9A10}">
      <dsp:nvSpPr>
        <dsp:cNvPr id="0" name=""/>
        <dsp:cNvSpPr/>
      </dsp:nvSpPr>
      <dsp:spPr>
        <a:xfrm>
          <a:off x="2695892" y="1873"/>
          <a:ext cx="1054037" cy="1054037"/>
        </a:xfrm>
        <a:prstGeom prst="round2DiagRect">
          <a:avLst>
            <a:gd name="adj1" fmla="val 29727"/>
            <a:gd name="adj2" fmla="val 0"/>
          </a:avLst>
        </a:prstGeom>
        <a:solidFill>
          <a:schemeClr val="accent2">
            <a:hueOff val="-371439"/>
            <a:satOff val="-1033"/>
            <a:lumOff val="686"/>
            <a:alphaOff val="0"/>
          </a:schemeClr>
        </a:solidFill>
        <a:ln>
          <a:noFill/>
        </a:ln>
        <a:effectLst/>
      </dsp:spPr>
      <dsp:style>
        <a:lnRef idx="0">
          <a:scrgbClr r="0" g="0" b="0"/>
        </a:lnRef>
        <a:fillRef idx="1">
          <a:scrgbClr r="0" g="0" b="0"/>
        </a:fillRef>
        <a:effectRef idx="0">
          <a:scrgbClr r="0" g="0" b="0"/>
        </a:effectRef>
        <a:fontRef idx="minor"/>
      </dsp:style>
    </dsp:sp>
    <dsp:sp modelId="{53ABD7BC-D471-4729-9BE6-606C6E98ECD0}">
      <dsp:nvSpPr>
        <dsp:cNvPr id="0" name=""/>
        <dsp:cNvSpPr/>
      </dsp:nvSpPr>
      <dsp:spPr>
        <a:xfrm>
          <a:off x="2920522" y="226504"/>
          <a:ext cx="604775" cy="6047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B560087-D659-4639-BF8E-02E82A08868A}">
      <dsp:nvSpPr>
        <dsp:cNvPr id="0" name=""/>
        <dsp:cNvSpPr/>
      </dsp:nvSpPr>
      <dsp:spPr>
        <a:xfrm>
          <a:off x="2358945" y="1384217"/>
          <a:ext cx="1727929" cy="3198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622300">
            <a:lnSpc>
              <a:spcPct val="90000"/>
            </a:lnSpc>
            <a:spcBef>
              <a:spcPct val="0"/>
            </a:spcBef>
            <a:spcAft>
              <a:spcPct val="35000"/>
            </a:spcAft>
            <a:defRPr cap="all"/>
          </a:pPr>
          <a:r>
            <a:rPr lang="it-IT" sz="1400" kern="1200"/>
            <a:t>Che cosa </a:t>
          </a:r>
          <a:r>
            <a:rPr lang="it-IT" sz="1400" kern="1200" dirty="0"/>
            <a:t>significano, che conseguenze hanno e, soprattutto quali forme assumano queste diverse pratiche di sconfinamento? </a:t>
          </a:r>
          <a:endParaRPr lang="en-US" sz="1400" kern="1200" dirty="0"/>
        </a:p>
      </dsp:txBody>
      <dsp:txXfrm>
        <a:off x="2358945" y="1384217"/>
        <a:ext cx="1727929" cy="3198855"/>
      </dsp:txXfrm>
    </dsp:sp>
    <dsp:sp modelId="{C0F157E3-954A-4A1B-8523-0522F62931C2}">
      <dsp:nvSpPr>
        <dsp:cNvPr id="0" name=""/>
        <dsp:cNvSpPr/>
      </dsp:nvSpPr>
      <dsp:spPr>
        <a:xfrm>
          <a:off x="4726209" y="1873"/>
          <a:ext cx="1054037" cy="1054037"/>
        </a:xfrm>
        <a:prstGeom prst="round2DiagRect">
          <a:avLst>
            <a:gd name="adj1" fmla="val 29727"/>
            <a:gd name="adj2" fmla="val 0"/>
          </a:avLst>
        </a:prstGeom>
        <a:solidFill>
          <a:schemeClr val="accent2">
            <a:hueOff val="-742878"/>
            <a:satOff val="-2066"/>
            <a:lumOff val="1372"/>
            <a:alphaOff val="0"/>
          </a:schemeClr>
        </a:solidFill>
        <a:ln>
          <a:noFill/>
        </a:ln>
        <a:effectLst/>
      </dsp:spPr>
      <dsp:style>
        <a:lnRef idx="0">
          <a:scrgbClr r="0" g="0" b="0"/>
        </a:lnRef>
        <a:fillRef idx="1">
          <a:scrgbClr r="0" g="0" b="0"/>
        </a:fillRef>
        <a:effectRef idx="0">
          <a:scrgbClr r="0" g="0" b="0"/>
        </a:effectRef>
        <a:fontRef idx="minor"/>
      </dsp:style>
    </dsp:sp>
    <dsp:sp modelId="{8FBBD8B8-EBFB-4DB6-A0B1-8312B75EB891}">
      <dsp:nvSpPr>
        <dsp:cNvPr id="0" name=""/>
        <dsp:cNvSpPr/>
      </dsp:nvSpPr>
      <dsp:spPr>
        <a:xfrm>
          <a:off x="4950840" y="226504"/>
          <a:ext cx="604775" cy="6047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96CDE7-409E-440B-89FD-2C79AE8FE8A1}">
      <dsp:nvSpPr>
        <dsp:cNvPr id="0" name=""/>
        <dsp:cNvSpPr/>
      </dsp:nvSpPr>
      <dsp:spPr>
        <a:xfrm>
          <a:off x="4389263" y="1384217"/>
          <a:ext cx="1727929" cy="3198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11200">
            <a:lnSpc>
              <a:spcPct val="90000"/>
            </a:lnSpc>
            <a:spcBef>
              <a:spcPct val="0"/>
            </a:spcBef>
            <a:spcAft>
              <a:spcPct val="35000"/>
            </a:spcAft>
            <a:defRPr cap="all"/>
          </a:pPr>
          <a:r>
            <a:rPr lang="it-IT" sz="1600" kern="1200" dirty="0"/>
            <a:t>Le prime due coppie si riferiscono alle opzioni maggiormente disponibili agli operatori che così si muovono .</a:t>
          </a:r>
          <a:endParaRPr lang="en-US" sz="1600" kern="1200" dirty="0"/>
        </a:p>
      </dsp:txBody>
      <dsp:txXfrm>
        <a:off x="4389263" y="1384217"/>
        <a:ext cx="1727929" cy="3198855"/>
      </dsp:txXfrm>
    </dsp:sp>
    <dsp:sp modelId="{7511C9C9-85F0-4319-9662-886D6DD47F64}">
      <dsp:nvSpPr>
        <dsp:cNvPr id="0" name=""/>
        <dsp:cNvSpPr/>
      </dsp:nvSpPr>
      <dsp:spPr>
        <a:xfrm>
          <a:off x="6756526" y="1873"/>
          <a:ext cx="1054037" cy="1054037"/>
        </a:xfrm>
        <a:prstGeom prst="round2DiagRect">
          <a:avLst>
            <a:gd name="adj1" fmla="val 29727"/>
            <a:gd name="adj2" fmla="val 0"/>
          </a:avLst>
        </a:prstGeom>
        <a:solidFill>
          <a:schemeClr val="accent2">
            <a:hueOff val="-1114316"/>
            <a:satOff val="-3099"/>
            <a:lumOff val="2059"/>
            <a:alphaOff val="0"/>
          </a:schemeClr>
        </a:solidFill>
        <a:ln>
          <a:noFill/>
        </a:ln>
        <a:effectLst/>
      </dsp:spPr>
      <dsp:style>
        <a:lnRef idx="0">
          <a:scrgbClr r="0" g="0" b="0"/>
        </a:lnRef>
        <a:fillRef idx="1">
          <a:scrgbClr r="0" g="0" b="0"/>
        </a:fillRef>
        <a:effectRef idx="0">
          <a:scrgbClr r="0" g="0" b="0"/>
        </a:effectRef>
        <a:fontRef idx="minor"/>
      </dsp:style>
    </dsp:sp>
    <dsp:sp modelId="{C1C7986E-A30D-4871-86D0-60BD5AB80DA3}">
      <dsp:nvSpPr>
        <dsp:cNvPr id="0" name=""/>
        <dsp:cNvSpPr/>
      </dsp:nvSpPr>
      <dsp:spPr>
        <a:xfrm>
          <a:off x="6981157" y="226504"/>
          <a:ext cx="604775" cy="60477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FB9A60F-9570-430E-9EB6-D98158E155C5}">
      <dsp:nvSpPr>
        <dsp:cNvPr id="0" name=""/>
        <dsp:cNvSpPr/>
      </dsp:nvSpPr>
      <dsp:spPr>
        <a:xfrm>
          <a:off x="6419580" y="1384217"/>
          <a:ext cx="1727929" cy="3198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533400">
            <a:lnSpc>
              <a:spcPct val="90000"/>
            </a:lnSpc>
            <a:spcBef>
              <a:spcPct val="0"/>
            </a:spcBef>
            <a:spcAft>
              <a:spcPct val="35000"/>
            </a:spcAft>
            <a:defRPr cap="all"/>
          </a:pPr>
          <a:r>
            <a:rPr lang="it-IT" sz="1200" i="1" kern="1200" dirty="0"/>
            <a:t>. Fra inciampi e consapevolezze</a:t>
          </a:r>
          <a:r>
            <a:rPr lang="it-IT" sz="1200" kern="1200" dirty="0"/>
            <a:t>. Gli attori sociali che scelgono di esporsi, di mandare verso i propri interlocutori senza averlo scelto si accorgono, vengono informati di qualcosa che accade in contesti non lavorativi. (‘’L’ho incontrato al bar’’, ‘’Giocava ai giardinetti con mio </a:t>
          </a:r>
          <a:r>
            <a:rPr lang="it-IT" sz="1200" kern="1200" dirty="0" err="1"/>
            <a:t>figlio’</a:t>
          </a:r>
          <a:r>
            <a:rPr lang="it-IT" sz="1200" kern="1200" dirty="0"/>
            <a:t>’).</a:t>
          </a:r>
          <a:endParaRPr lang="en-US" sz="1200" kern="1200" dirty="0"/>
        </a:p>
      </dsp:txBody>
      <dsp:txXfrm>
        <a:off x="6419580" y="1384217"/>
        <a:ext cx="1727929" cy="3198855"/>
      </dsp:txXfrm>
    </dsp:sp>
    <dsp:sp modelId="{DCEBE0E7-4243-4FED-B886-E2D7443EDF3F}">
      <dsp:nvSpPr>
        <dsp:cNvPr id="0" name=""/>
        <dsp:cNvSpPr/>
      </dsp:nvSpPr>
      <dsp:spPr>
        <a:xfrm>
          <a:off x="8786844" y="1873"/>
          <a:ext cx="1054037" cy="1054037"/>
        </a:xfrm>
        <a:prstGeom prst="round2DiagRect">
          <a:avLst>
            <a:gd name="adj1" fmla="val 29727"/>
            <a:gd name="adj2" fmla="val 0"/>
          </a:avLst>
        </a:prstGeom>
        <a:solidFill>
          <a:schemeClr val="accent2">
            <a:hueOff val="-1485755"/>
            <a:satOff val="-4132"/>
            <a:lumOff val="2745"/>
            <a:alphaOff val="0"/>
          </a:schemeClr>
        </a:solidFill>
        <a:ln>
          <a:noFill/>
        </a:ln>
        <a:effectLst/>
      </dsp:spPr>
      <dsp:style>
        <a:lnRef idx="0">
          <a:scrgbClr r="0" g="0" b="0"/>
        </a:lnRef>
        <a:fillRef idx="1">
          <a:scrgbClr r="0" g="0" b="0"/>
        </a:fillRef>
        <a:effectRef idx="0">
          <a:scrgbClr r="0" g="0" b="0"/>
        </a:effectRef>
        <a:fontRef idx="minor"/>
      </dsp:style>
    </dsp:sp>
    <dsp:sp modelId="{62391CDF-0227-42BC-9706-57BD6EB38E35}">
      <dsp:nvSpPr>
        <dsp:cNvPr id="0" name=""/>
        <dsp:cNvSpPr/>
      </dsp:nvSpPr>
      <dsp:spPr>
        <a:xfrm>
          <a:off x="9011475" y="226504"/>
          <a:ext cx="604775" cy="60477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F2686AA-FAC3-44C9-990B-B2556EA03AEF}">
      <dsp:nvSpPr>
        <dsp:cNvPr id="0" name=""/>
        <dsp:cNvSpPr/>
      </dsp:nvSpPr>
      <dsp:spPr>
        <a:xfrm>
          <a:off x="8449897" y="1384217"/>
          <a:ext cx="1727929" cy="3198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622300">
            <a:lnSpc>
              <a:spcPct val="90000"/>
            </a:lnSpc>
            <a:spcBef>
              <a:spcPct val="0"/>
            </a:spcBef>
            <a:spcAft>
              <a:spcPct val="35000"/>
            </a:spcAft>
            <a:defRPr cap="all"/>
          </a:pPr>
          <a:r>
            <a:rPr lang="it-IT" sz="1400" kern="1200" dirty="0"/>
            <a:t>. </a:t>
          </a:r>
          <a:r>
            <a:rPr lang="it-IT" sz="1400" i="1" kern="1200" dirty="0"/>
            <a:t>Fra disponibilità riluttanza. </a:t>
          </a:r>
          <a:r>
            <a:rPr lang="it-IT" sz="1400" kern="1200" dirty="0"/>
            <a:t>Qualcuno cerca di mettersi al riparo, relegando queste esperienze come relativo a un arco di tempo legato all’inesperienza, altri praticano forme di fluidità fra tempo lavorativo e </a:t>
          </a:r>
          <a:r>
            <a:rPr lang="it-IT" sz="1400" kern="1200" dirty="0" err="1"/>
            <a:t>extralavorativo</a:t>
          </a:r>
          <a:r>
            <a:rPr lang="it-IT" sz="1400" kern="1200" dirty="0"/>
            <a:t>.</a:t>
          </a:r>
          <a:endParaRPr lang="en-US" sz="1400" kern="1200" dirty="0"/>
        </a:p>
      </dsp:txBody>
      <dsp:txXfrm>
        <a:off x="8449897" y="1384217"/>
        <a:ext cx="1727929" cy="319885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27B56-5347-41E8-99DD-DA3334E6787C}">
      <dsp:nvSpPr>
        <dsp:cNvPr id="0" name=""/>
        <dsp:cNvSpPr/>
      </dsp:nvSpPr>
      <dsp:spPr>
        <a:xfrm>
          <a:off x="969209" y="253102"/>
          <a:ext cx="1263966" cy="126396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546F4B-4C82-4222-9865-0EFA5BD5421A}">
      <dsp:nvSpPr>
        <dsp:cNvPr id="0" name=""/>
        <dsp:cNvSpPr/>
      </dsp:nvSpPr>
      <dsp:spPr>
        <a:xfrm>
          <a:off x="1238579" y="522472"/>
          <a:ext cx="725226" cy="7252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CB685A-CD26-4620-B80E-FAE0731BCA89}">
      <dsp:nvSpPr>
        <dsp:cNvPr id="0" name=""/>
        <dsp:cNvSpPr/>
      </dsp:nvSpPr>
      <dsp:spPr>
        <a:xfrm>
          <a:off x="565154" y="1910764"/>
          <a:ext cx="2072076" cy="242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it-IT" sz="1100" kern="1200"/>
            <a:t>A proposito di sconfinamenti</a:t>
          </a:r>
          <a:endParaRPr lang="en-US" sz="1100" kern="1200"/>
        </a:p>
      </dsp:txBody>
      <dsp:txXfrm>
        <a:off x="565154" y="1910764"/>
        <a:ext cx="2072076" cy="2421079"/>
      </dsp:txXfrm>
    </dsp:sp>
    <dsp:sp modelId="{181ACB38-6995-4416-939B-C3933ED7EFCA}">
      <dsp:nvSpPr>
        <dsp:cNvPr id="0" name=""/>
        <dsp:cNvSpPr/>
      </dsp:nvSpPr>
      <dsp:spPr>
        <a:xfrm>
          <a:off x="3403899" y="253102"/>
          <a:ext cx="1263966" cy="126396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B9F8B0-1D3C-4289-8393-B033109F5ED5}">
      <dsp:nvSpPr>
        <dsp:cNvPr id="0" name=""/>
        <dsp:cNvSpPr/>
      </dsp:nvSpPr>
      <dsp:spPr>
        <a:xfrm>
          <a:off x="3673269" y="522472"/>
          <a:ext cx="725226" cy="7252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68DA30-5070-4198-868D-4CF421B48B35}">
      <dsp:nvSpPr>
        <dsp:cNvPr id="0" name=""/>
        <dsp:cNvSpPr/>
      </dsp:nvSpPr>
      <dsp:spPr>
        <a:xfrm>
          <a:off x="2999844" y="1910764"/>
          <a:ext cx="2072076" cy="242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it-IT" sz="1100" kern="1200"/>
            <a:t>Gli operatori sociali che sono stati incontrarti sconfinano per rispondere a quelle che ritengono essere richieste legittime, utilizzando le risorse disponibili (proprie, dei colleghi, dell’ambiente, tempo, attrezzature, procedure).</a:t>
          </a:r>
          <a:endParaRPr lang="en-US" sz="1100" kern="1200"/>
        </a:p>
      </dsp:txBody>
      <dsp:txXfrm>
        <a:off x="2999844" y="1910764"/>
        <a:ext cx="2072076" cy="2421079"/>
      </dsp:txXfrm>
    </dsp:sp>
    <dsp:sp modelId="{FDDC332E-4A37-44A9-911B-32DF8D7F4223}">
      <dsp:nvSpPr>
        <dsp:cNvPr id="0" name=""/>
        <dsp:cNvSpPr/>
      </dsp:nvSpPr>
      <dsp:spPr>
        <a:xfrm>
          <a:off x="5838589" y="253102"/>
          <a:ext cx="1263966" cy="126396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92DEF2-F3AB-4D23-8135-304ECB728C50}">
      <dsp:nvSpPr>
        <dsp:cNvPr id="0" name=""/>
        <dsp:cNvSpPr/>
      </dsp:nvSpPr>
      <dsp:spPr>
        <a:xfrm>
          <a:off x="6107959" y="522472"/>
          <a:ext cx="725226" cy="7252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2AF6ABD-C517-4425-9D45-24AC0BD58C76}">
      <dsp:nvSpPr>
        <dsp:cNvPr id="0" name=""/>
        <dsp:cNvSpPr/>
      </dsp:nvSpPr>
      <dsp:spPr>
        <a:xfrm>
          <a:off x="5434534" y="1910764"/>
          <a:ext cx="2072076" cy="242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it-IT" sz="1100" kern="1200"/>
            <a:t>SI tratta di azioni capaci di restituire e ricostruire senso alla dimensione del lavoro sociale in un contesto sempre più instabile e individualizzato, e in particolare a quel segmento del mondo del lavoro che riguarda il lavoro sociale.    </a:t>
          </a:r>
          <a:endParaRPr lang="en-US" sz="1100" kern="1200"/>
        </a:p>
      </dsp:txBody>
      <dsp:txXfrm>
        <a:off x="5434534" y="1910764"/>
        <a:ext cx="2072076" cy="2421079"/>
      </dsp:txXfrm>
    </dsp:sp>
    <dsp:sp modelId="{B26AEFFB-1E6B-4386-A0E6-219FC57489BF}">
      <dsp:nvSpPr>
        <dsp:cNvPr id="0" name=""/>
        <dsp:cNvSpPr/>
      </dsp:nvSpPr>
      <dsp:spPr>
        <a:xfrm>
          <a:off x="8273279" y="253102"/>
          <a:ext cx="1263966" cy="126396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B12AEB-A33B-4416-A5CD-0EF70206F90E}">
      <dsp:nvSpPr>
        <dsp:cNvPr id="0" name=""/>
        <dsp:cNvSpPr/>
      </dsp:nvSpPr>
      <dsp:spPr>
        <a:xfrm>
          <a:off x="8542649" y="522472"/>
          <a:ext cx="725226" cy="7252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A1D6F9-616B-4A8F-B59A-F15A0DD623C9}">
      <dsp:nvSpPr>
        <dsp:cNvPr id="0" name=""/>
        <dsp:cNvSpPr/>
      </dsp:nvSpPr>
      <dsp:spPr>
        <a:xfrm>
          <a:off x="7869224" y="1910764"/>
          <a:ext cx="2072076" cy="242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it-IT" sz="1100" kern="1200"/>
            <a:t>Sono mosse comunicative e pratiche che accadono già oggi, negli avamposti del welfare locale, proprio mentre sembrano prevalere considerazioni sterili legate ad una crisi che, in tutta evidenza, non appartiene soltanto alla dimensione economica, ma che è anche una crisi di senso e di incapacità di valorizzazione di competenze ed esperienze. </a:t>
          </a:r>
          <a:endParaRPr lang="en-US" sz="1100" kern="1200"/>
        </a:p>
      </dsp:txBody>
      <dsp:txXfrm>
        <a:off x="7869224" y="1910764"/>
        <a:ext cx="2072076" cy="24210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8249EA-BACF-4C05-9259-6F9DA5D18179}">
      <dsp:nvSpPr>
        <dsp:cNvPr id="0" name=""/>
        <dsp:cNvSpPr/>
      </dsp:nvSpPr>
      <dsp:spPr>
        <a:xfrm>
          <a:off x="1283" y="510443"/>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7F30A8-8C0D-4421-908F-95260333B5EC}">
      <dsp:nvSpPr>
        <dsp:cNvPr id="0" name=""/>
        <dsp:cNvSpPr/>
      </dsp:nvSpPr>
      <dsp:spPr>
        <a:xfrm>
          <a:off x="501904" y="986033"/>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a:t>Negli anni 70, Il servizio sociale aveva una visione multidimensionale, triforcale, del proprio intervento e si iniziava a riflettere sul concerto di unitarietà del servizio  sociale; quindi il percorso metodologico doveva essere unico e necessariamente bisognava deferire l’oggetto, gli obbiettivi, le conoscenze, i valori, le tecniche  secondo il settore nel quale si operava. </a:t>
          </a:r>
          <a:endParaRPr lang="en-US" sz="1700" kern="1200" dirty="0"/>
        </a:p>
      </dsp:txBody>
      <dsp:txXfrm>
        <a:off x="585701" y="1069830"/>
        <a:ext cx="4337991" cy="2693452"/>
      </dsp:txXfrm>
    </dsp:sp>
    <dsp:sp modelId="{4107F628-B4B7-4470-83F9-A735DACE243A}">
      <dsp:nvSpPr>
        <dsp:cNvPr id="0" name=""/>
        <dsp:cNvSpPr/>
      </dsp:nvSpPr>
      <dsp:spPr>
        <a:xfrm>
          <a:off x="5508110" y="510443"/>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9E69F0-A489-4495-9E95-6DCC8FB2188F}">
      <dsp:nvSpPr>
        <dsp:cNvPr id="0" name=""/>
        <dsp:cNvSpPr/>
      </dsp:nvSpPr>
      <dsp:spPr>
        <a:xfrm>
          <a:off x="6008730" y="986033"/>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a:t>Oggi, è fondamentale come assistenti sociali operare con le persone in condizione di bisogno dentro un percorso strutturato, con modelli teorici di rifermento differenziati a seconda della tipologia di problema. E’ importante essere dentro una relazione di tipo emotivo in modo affettivo usando l’approccio esplorativo, narrativo, partecipato sia con l’utente che con l’ambiente di vita.</a:t>
          </a:r>
          <a:endParaRPr lang="en-US" sz="1700" kern="1200"/>
        </a:p>
      </dsp:txBody>
      <dsp:txXfrm>
        <a:off x="6092527" y="1069830"/>
        <a:ext cx="4337991" cy="269345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B1F97-2226-4027-94A8-8C030CC905D4}">
      <dsp:nvSpPr>
        <dsp:cNvPr id="0" name=""/>
        <dsp:cNvSpPr/>
      </dsp:nvSpPr>
      <dsp:spPr>
        <a:xfrm>
          <a:off x="0" y="42780"/>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it-IT" sz="3600" b="1" kern="1200" dirty="0"/>
            <a:t>Il pentacolo</a:t>
          </a:r>
          <a:endParaRPr lang="en-US" sz="3600" kern="1200" dirty="0"/>
        </a:p>
      </dsp:txBody>
      <dsp:txXfrm>
        <a:off x="0" y="42780"/>
        <a:ext cx="3286125" cy="1971675"/>
      </dsp:txXfrm>
    </dsp:sp>
    <dsp:sp modelId="{D2ABE2FA-A7B6-466D-97ED-2BE95A30737A}">
      <dsp:nvSpPr>
        <dsp:cNvPr id="0" name=""/>
        <dsp:cNvSpPr/>
      </dsp:nvSpPr>
      <dsp:spPr>
        <a:xfrm>
          <a:off x="3614737" y="42780"/>
          <a:ext cx="3286125" cy="1971675"/>
        </a:xfrm>
        <a:prstGeom prst="rect">
          <a:avLst/>
        </a:prstGeom>
        <a:solidFill>
          <a:schemeClr val="accent2">
            <a:hueOff val="-371439"/>
            <a:satOff val="-1033"/>
            <a:lumOff val="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a:t>Il ‘’pentacolo del welfare’’ secondo cui diventa possibili programmare e realizzare politiche sociali partecipate, sollecitando, la partecipazione di attore diversi e così uscendo dalla filiera corta di una relazione schiacciata fra un soggetto pubblico  appaltante e un soggetto privato sociale, chiamato a gestire progetto e servizi.   </a:t>
          </a:r>
          <a:endParaRPr lang="en-US" sz="1400" kern="1200" dirty="0"/>
        </a:p>
      </dsp:txBody>
      <dsp:txXfrm>
        <a:off x="3614737" y="42780"/>
        <a:ext cx="3286125" cy="1971675"/>
      </dsp:txXfrm>
    </dsp:sp>
    <dsp:sp modelId="{65EDDDE2-8A4E-4BAB-8C8A-05C207D96E26}">
      <dsp:nvSpPr>
        <dsp:cNvPr id="0" name=""/>
        <dsp:cNvSpPr/>
      </dsp:nvSpPr>
      <dsp:spPr>
        <a:xfrm>
          <a:off x="7229475" y="42780"/>
          <a:ext cx="3286125" cy="1971675"/>
        </a:xfrm>
        <a:prstGeom prst="rect">
          <a:avLst/>
        </a:prstGeom>
        <a:solidFill>
          <a:schemeClr val="accent2">
            <a:hueOff val="-742878"/>
            <a:satOff val="-2066"/>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a:t>Gli obiettivi del pentacolo</a:t>
          </a:r>
        </a:p>
        <a:p>
          <a:pPr lvl="0" algn="ctr" defTabSz="800100">
            <a:lnSpc>
              <a:spcPct val="90000"/>
            </a:lnSpc>
            <a:spcBef>
              <a:spcPct val="0"/>
            </a:spcBef>
            <a:spcAft>
              <a:spcPct val="35000"/>
            </a:spcAft>
          </a:pPr>
          <a:r>
            <a:rPr lang="it-IT" sz="1800" kern="1200" dirty="0"/>
            <a:t>1. Il primo obiettivo di questa proposta è quello di rendere visibili processi altrimenti non valorizzati di comprenderli entro mappe nazionale. </a:t>
          </a:r>
          <a:endParaRPr lang="en-US" sz="1800" kern="1200" dirty="0"/>
        </a:p>
      </dsp:txBody>
      <dsp:txXfrm>
        <a:off x="7229475" y="42780"/>
        <a:ext cx="3286125" cy="1971675"/>
      </dsp:txXfrm>
    </dsp:sp>
    <dsp:sp modelId="{6A4C978E-1925-46F8-BE27-C01E6C21F759}">
      <dsp:nvSpPr>
        <dsp:cNvPr id="0" name=""/>
        <dsp:cNvSpPr/>
      </dsp:nvSpPr>
      <dsp:spPr>
        <a:xfrm>
          <a:off x="1807368" y="2343068"/>
          <a:ext cx="3286125" cy="1971675"/>
        </a:xfrm>
        <a:prstGeom prst="rect">
          <a:avLst/>
        </a:prstGeom>
        <a:solidFill>
          <a:schemeClr val="accent2">
            <a:hueOff val="-1114316"/>
            <a:satOff val="-3099"/>
            <a:lumOff val="2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a:t>2. Dare vita a progetti innovati, favorisce l’attivazione di Risorse altrimenti invisibili (RAI): risorse professionali, fisiche, simboliche, strumentali. </a:t>
          </a:r>
          <a:endParaRPr lang="en-US" sz="2000" kern="1200" dirty="0"/>
        </a:p>
      </dsp:txBody>
      <dsp:txXfrm>
        <a:off x="1807368" y="2343068"/>
        <a:ext cx="3286125" cy="1971675"/>
      </dsp:txXfrm>
    </dsp:sp>
    <dsp:sp modelId="{29D50891-3C91-469A-A12A-F24D3DA3EF47}">
      <dsp:nvSpPr>
        <dsp:cNvPr id="0" name=""/>
        <dsp:cNvSpPr/>
      </dsp:nvSpPr>
      <dsp:spPr>
        <a:xfrm>
          <a:off x="5422106" y="2343068"/>
          <a:ext cx="3286125" cy="1971675"/>
        </a:xfrm>
        <a:prstGeom prst="rect">
          <a:avLst/>
        </a:prstGeom>
        <a:solidFill>
          <a:schemeClr val="accent2">
            <a:hueOff val="-1485755"/>
            <a:satOff val="-4132"/>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a:t>3. Questa modellizzazione permette considerare la presenza dei diverse attori sociali come un indicatori dei processi di welfare in atto.</a:t>
          </a:r>
          <a:endParaRPr lang="en-US" sz="2000" kern="1200" dirty="0"/>
        </a:p>
      </dsp:txBody>
      <dsp:txXfrm>
        <a:off x="5422106" y="2343068"/>
        <a:ext cx="3286125" cy="197167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C5D702-B10C-47C8-B157-45C08BEF27FF}">
      <dsp:nvSpPr>
        <dsp:cNvPr id="0" name=""/>
        <dsp:cNvSpPr/>
      </dsp:nvSpPr>
      <dsp:spPr>
        <a:xfrm>
          <a:off x="884853" y="-206105"/>
          <a:ext cx="699671" cy="7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1C883C-E3FA-40D2-9F57-AD174BE8CCB2}">
      <dsp:nvSpPr>
        <dsp:cNvPr id="0" name=""/>
        <dsp:cNvSpPr/>
      </dsp:nvSpPr>
      <dsp:spPr>
        <a:xfrm>
          <a:off x="1626505" y="-264842"/>
          <a:ext cx="80462" cy="150981"/>
        </a:xfrm>
        <a:prstGeom prst="chevron">
          <a:avLst>
            <a:gd name="adj" fmla="val 9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4583E6-BCDF-47D5-8FC1-CA113A304627}">
      <dsp:nvSpPr>
        <dsp:cNvPr id="0" name=""/>
        <dsp:cNvSpPr/>
      </dsp:nvSpPr>
      <dsp:spPr>
        <a:xfrm>
          <a:off x="460391" y="-543072"/>
          <a:ext cx="674005" cy="674005"/>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55" tIns="26155" rIns="26155" bIns="26155" numCol="1" spcCol="1270" anchor="ctr" anchorCtr="0">
          <a:noAutofit/>
        </a:bodyPr>
        <a:lstStyle/>
        <a:p>
          <a:pPr lvl="0" algn="ctr" defTabSz="1333500">
            <a:lnSpc>
              <a:spcPct val="90000"/>
            </a:lnSpc>
            <a:spcBef>
              <a:spcPct val="0"/>
            </a:spcBef>
            <a:spcAft>
              <a:spcPct val="35000"/>
            </a:spcAft>
          </a:pPr>
          <a:r>
            <a:rPr lang="en-US" sz="3000" kern="1200"/>
            <a:t>1</a:t>
          </a:r>
        </a:p>
      </dsp:txBody>
      <dsp:txXfrm>
        <a:off x="559097" y="-444366"/>
        <a:ext cx="476593" cy="476593"/>
      </dsp:txXfrm>
    </dsp:sp>
    <dsp:sp modelId="{503DA08B-657F-4CDB-96D9-8FE21DA08143}">
      <dsp:nvSpPr>
        <dsp:cNvPr id="0" name=""/>
        <dsp:cNvSpPr/>
      </dsp:nvSpPr>
      <dsp:spPr>
        <a:xfrm>
          <a:off x="10264" y="296452"/>
          <a:ext cx="1574260" cy="3517918"/>
        </a:xfrm>
        <a:prstGeom prst="upArrowCallout">
          <a:avLst>
            <a:gd name="adj1" fmla="val 50000"/>
            <a:gd name="adj2" fmla="val 20000"/>
            <a:gd name="adj3" fmla="val 20000"/>
            <a:gd name="adj4" fmla="val 10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179" tIns="165100" rIns="124179" bIns="165100" numCol="1" spcCol="1270" anchor="t" anchorCtr="0">
          <a:noAutofit/>
        </a:bodyPr>
        <a:lstStyle/>
        <a:p>
          <a:pPr lvl="0" algn="l" defTabSz="622300">
            <a:lnSpc>
              <a:spcPct val="90000"/>
            </a:lnSpc>
            <a:spcBef>
              <a:spcPct val="0"/>
            </a:spcBef>
            <a:spcAft>
              <a:spcPct val="35000"/>
            </a:spcAft>
          </a:pPr>
          <a:r>
            <a:rPr lang="it-IT" sz="1400" kern="1200" dirty="0"/>
            <a:t>Questo approccio di rivisitare il welfare locale con un nuovo modello, più complesso, più completo alla luce dell’esperienza realizzata prevede la presenza di 3 attori fondamentali, che hanno diversi ruoli abbastanza definito:</a:t>
          </a:r>
          <a:endParaRPr lang="en-US" sz="1400" kern="1200" dirty="0"/>
        </a:p>
      </dsp:txBody>
      <dsp:txXfrm>
        <a:off x="10264" y="611304"/>
        <a:ext cx="1574260" cy="3203066"/>
      </dsp:txXfrm>
    </dsp:sp>
    <dsp:sp modelId="{56008B8C-B9E2-4A0D-8601-A9DFBC8BCFFF}">
      <dsp:nvSpPr>
        <dsp:cNvPr id="0" name=""/>
        <dsp:cNvSpPr/>
      </dsp:nvSpPr>
      <dsp:spPr>
        <a:xfrm>
          <a:off x="1759442" y="-206170"/>
          <a:ext cx="1574260" cy="7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4E5EF1-D0D2-4095-9C06-341B5F7B72F9}">
      <dsp:nvSpPr>
        <dsp:cNvPr id="0" name=""/>
        <dsp:cNvSpPr/>
      </dsp:nvSpPr>
      <dsp:spPr>
        <a:xfrm>
          <a:off x="3375683" y="-264907"/>
          <a:ext cx="80462" cy="151099"/>
        </a:xfrm>
        <a:prstGeom prst="chevron">
          <a:avLst>
            <a:gd name="adj" fmla="val 90000"/>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82CDB7-B702-440B-BF5D-CCD8A7845112}">
      <dsp:nvSpPr>
        <dsp:cNvPr id="0" name=""/>
        <dsp:cNvSpPr/>
      </dsp:nvSpPr>
      <dsp:spPr>
        <a:xfrm>
          <a:off x="2209570" y="-543137"/>
          <a:ext cx="674005" cy="674005"/>
        </a:xfrm>
        <a:prstGeom prst="ellips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55" tIns="26155" rIns="26155" bIns="26155" numCol="1" spcCol="1270" anchor="ctr" anchorCtr="0">
          <a:noAutofit/>
        </a:bodyPr>
        <a:lstStyle/>
        <a:p>
          <a:pPr lvl="0" algn="ctr" defTabSz="1333500">
            <a:lnSpc>
              <a:spcPct val="90000"/>
            </a:lnSpc>
            <a:spcBef>
              <a:spcPct val="0"/>
            </a:spcBef>
            <a:spcAft>
              <a:spcPct val="35000"/>
            </a:spcAft>
          </a:pPr>
          <a:r>
            <a:rPr lang="en-US" sz="3000" kern="1200"/>
            <a:t>2</a:t>
          </a:r>
          <a:endParaRPr lang="en-US" sz="3000" kern="1200" dirty="0"/>
        </a:p>
      </dsp:txBody>
      <dsp:txXfrm>
        <a:off x="2308276" y="-444431"/>
        <a:ext cx="476593" cy="476593"/>
      </dsp:txXfrm>
    </dsp:sp>
    <dsp:sp modelId="{1F013E3F-304D-439C-9811-060551971F38}">
      <dsp:nvSpPr>
        <dsp:cNvPr id="0" name=""/>
        <dsp:cNvSpPr/>
      </dsp:nvSpPr>
      <dsp:spPr>
        <a:xfrm>
          <a:off x="1759442" y="296452"/>
          <a:ext cx="1574260" cy="3517918"/>
        </a:xfrm>
        <a:prstGeom prst="upArrowCallout">
          <a:avLst>
            <a:gd name="adj1" fmla="val 50000"/>
            <a:gd name="adj2" fmla="val 20000"/>
            <a:gd name="adj3" fmla="val 20000"/>
            <a:gd name="adj4" fmla="val 10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179" tIns="165100" rIns="124179" bIns="165100" numCol="1" spcCol="1270" anchor="t" anchorCtr="0">
          <a:noAutofit/>
        </a:bodyPr>
        <a:lstStyle/>
        <a:p>
          <a:pPr lvl="0" algn="l" defTabSz="711200">
            <a:lnSpc>
              <a:spcPct val="90000"/>
            </a:lnSpc>
            <a:spcBef>
              <a:spcPct val="0"/>
            </a:spcBef>
            <a:spcAft>
              <a:spcPct val="35000"/>
            </a:spcAft>
          </a:pPr>
          <a:r>
            <a:rPr lang="it-IT" sz="1600" b="1" kern="1200" dirty="0"/>
            <a:t>. Il pubblico </a:t>
          </a:r>
          <a:r>
            <a:rPr lang="it-IT" sz="1600" kern="1200" dirty="0"/>
            <a:t>programma, attraverso i piani di zona gestisce sempre meno servizi in maniera diretta.</a:t>
          </a:r>
          <a:endParaRPr lang="en-US" sz="1600" kern="1200" dirty="0"/>
        </a:p>
      </dsp:txBody>
      <dsp:txXfrm>
        <a:off x="1759442" y="611304"/>
        <a:ext cx="1574260" cy="3203066"/>
      </dsp:txXfrm>
    </dsp:sp>
    <dsp:sp modelId="{435F375B-AFDC-42C6-9A59-20EC3CFB8D86}">
      <dsp:nvSpPr>
        <dsp:cNvPr id="0" name=""/>
        <dsp:cNvSpPr/>
      </dsp:nvSpPr>
      <dsp:spPr>
        <a:xfrm>
          <a:off x="3508621" y="-206183"/>
          <a:ext cx="1574260" cy="71"/>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D24EC1-1A7F-4ED3-AEF5-125916054303}">
      <dsp:nvSpPr>
        <dsp:cNvPr id="0" name=""/>
        <dsp:cNvSpPr/>
      </dsp:nvSpPr>
      <dsp:spPr>
        <a:xfrm>
          <a:off x="5124862" y="-264919"/>
          <a:ext cx="80462" cy="151123"/>
        </a:xfrm>
        <a:prstGeom prst="chevron">
          <a:avLst>
            <a:gd name="adj" fmla="val 9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FB2555F-79B7-4413-A8FE-DEBB2540E304}">
      <dsp:nvSpPr>
        <dsp:cNvPr id="0" name=""/>
        <dsp:cNvSpPr/>
      </dsp:nvSpPr>
      <dsp:spPr>
        <a:xfrm>
          <a:off x="3958748" y="-543150"/>
          <a:ext cx="674005" cy="674005"/>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55" tIns="26155" rIns="26155" bIns="26155" numCol="1" spcCol="1270" anchor="ctr" anchorCtr="0">
          <a:noAutofit/>
        </a:bodyPr>
        <a:lstStyle/>
        <a:p>
          <a:pPr lvl="0" algn="ctr" defTabSz="1333500">
            <a:lnSpc>
              <a:spcPct val="90000"/>
            </a:lnSpc>
            <a:spcBef>
              <a:spcPct val="0"/>
            </a:spcBef>
            <a:spcAft>
              <a:spcPct val="35000"/>
            </a:spcAft>
          </a:pPr>
          <a:r>
            <a:rPr lang="en-US" sz="3000" kern="1200"/>
            <a:t>3</a:t>
          </a:r>
        </a:p>
      </dsp:txBody>
      <dsp:txXfrm>
        <a:off x="4057454" y="-444444"/>
        <a:ext cx="476593" cy="476593"/>
      </dsp:txXfrm>
    </dsp:sp>
    <dsp:sp modelId="{34448991-FFA4-4760-A42C-F3017C5DF7BF}">
      <dsp:nvSpPr>
        <dsp:cNvPr id="0" name=""/>
        <dsp:cNvSpPr/>
      </dsp:nvSpPr>
      <dsp:spPr>
        <a:xfrm>
          <a:off x="3508621" y="296452"/>
          <a:ext cx="1574260" cy="3517918"/>
        </a:xfrm>
        <a:prstGeom prst="upArrowCallout">
          <a:avLst>
            <a:gd name="adj1" fmla="val 50000"/>
            <a:gd name="adj2" fmla="val 20000"/>
            <a:gd name="adj3" fmla="val 20000"/>
            <a:gd name="adj4" fmla="val 10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179" tIns="165100" rIns="124179" bIns="165100" numCol="1" spcCol="1270" anchor="t" anchorCtr="0">
          <a:noAutofit/>
        </a:bodyPr>
        <a:lstStyle/>
        <a:p>
          <a:pPr lvl="0" algn="l" defTabSz="711200">
            <a:lnSpc>
              <a:spcPct val="90000"/>
            </a:lnSpc>
            <a:spcBef>
              <a:spcPct val="0"/>
            </a:spcBef>
            <a:spcAft>
              <a:spcPct val="35000"/>
            </a:spcAft>
          </a:pPr>
          <a:r>
            <a:rPr lang="it-IT" sz="1600" b="1" kern="1200" dirty="0"/>
            <a:t>. Il privato </a:t>
          </a:r>
          <a:r>
            <a:rPr lang="it-IT" sz="1600" kern="1200" dirty="0"/>
            <a:t>sociale in forma cooperativa gestisce per conto del pubblico servizi esternalizzati.</a:t>
          </a:r>
          <a:endParaRPr lang="en-US" sz="1600" kern="1200" dirty="0"/>
        </a:p>
      </dsp:txBody>
      <dsp:txXfrm>
        <a:off x="3508621" y="611304"/>
        <a:ext cx="1574260" cy="3203066"/>
      </dsp:txXfrm>
    </dsp:sp>
    <dsp:sp modelId="{7F4B1958-105C-45DB-8651-810CFAAB3901}">
      <dsp:nvSpPr>
        <dsp:cNvPr id="0" name=""/>
        <dsp:cNvSpPr/>
      </dsp:nvSpPr>
      <dsp:spPr>
        <a:xfrm>
          <a:off x="5257800" y="-206185"/>
          <a:ext cx="1574260" cy="71"/>
        </a:xfrm>
        <a:prstGeom prst="rect">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2E015E-D4F3-422D-9012-3DFAD19E64CA}">
      <dsp:nvSpPr>
        <dsp:cNvPr id="0" name=""/>
        <dsp:cNvSpPr/>
      </dsp:nvSpPr>
      <dsp:spPr>
        <a:xfrm>
          <a:off x="6874041" y="-264922"/>
          <a:ext cx="80462" cy="151127"/>
        </a:xfrm>
        <a:prstGeom prst="chevron">
          <a:avLst>
            <a:gd name="adj" fmla="val 9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9A6BDC7-FFA5-478F-B39B-8EB0C9142D6E}">
      <dsp:nvSpPr>
        <dsp:cNvPr id="0" name=""/>
        <dsp:cNvSpPr/>
      </dsp:nvSpPr>
      <dsp:spPr>
        <a:xfrm>
          <a:off x="5707927" y="-543152"/>
          <a:ext cx="674005" cy="674005"/>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55" tIns="26155" rIns="26155" bIns="26155" numCol="1" spcCol="1270" anchor="ctr" anchorCtr="0">
          <a:noAutofit/>
        </a:bodyPr>
        <a:lstStyle/>
        <a:p>
          <a:pPr lvl="0" algn="ctr" defTabSz="1333500">
            <a:lnSpc>
              <a:spcPct val="90000"/>
            </a:lnSpc>
            <a:spcBef>
              <a:spcPct val="0"/>
            </a:spcBef>
            <a:spcAft>
              <a:spcPct val="35000"/>
            </a:spcAft>
          </a:pPr>
          <a:r>
            <a:rPr lang="en-US" sz="3000" kern="1200"/>
            <a:t>4</a:t>
          </a:r>
        </a:p>
      </dsp:txBody>
      <dsp:txXfrm>
        <a:off x="5806633" y="-444446"/>
        <a:ext cx="476593" cy="476593"/>
      </dsp:txXfrm>
    </dsp:sp>
    <dsp:sp modelId="{0D665DFC-ECFE-4230-9686-E7609226A552}">
      <dsp:nvSpPr>
        <dsp:cNvPr id="0" name=""/>
        <dsp:cNvSpPr/>
      </dsp:nvSpPr>
      <dsp:spPr>
        <a:xfrm>
          <a:off x="5257800" y="49751"/>
          <a:ext cx="1574260" cy="4850926"/>
        </a:xfrm>
        <a:prstGeom prst="upArrowCallout">
          <a:avLst>
            <a:gd name="adj1" fmla="val 50000"/>
            <a:gd name="adj2" fmla="val 20000"/>
            <a:gd name="adj3" fmla="val 20000"/>
            <a:gd name="adj4" fmla="val 10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179" tIns="165100" rIns="124179" bIns="165100" numCol="1" spcCol="1270" anchor="t" anchorCtr="0">
          <a:noAutofit/>
        </a:bodyPr>
        <a:lstStyle/>
        <a:p>
          <a:pPr lvl="0" algn="l" defTabSz="622300">
            <a:lnSpc>
              <a:spcPct val="90000"/>
            </a:lnSpc>
            <a:spcBef>
              <a:spcPct val="0"/>
            </a:spcBef>
            <a:spcAft>
              <a:spcPct val="35000"/>
            </a:spcAft>
          </a:pPr>
          <a:r>
            <a:rPr lang="it-IT" sz="1400" kern="1200" dirty="0"/>
            <a:t>. Il </a:t>
          </a:r>
          <a:r>
            <a:rPr lang="it-IT" sz="1400" b="1" kern="1200" dirty="0"/>
            <a:t>privato sociale </a:t>
          </a:r>
          <a:r>
            <a:rPr lang="it-IT" sz="1400" kern="1200" dirty="0"/>
            <a:t>in forma associativa, partecipa alla realizzazione di servizi (è il caso ad esempio di associazioni come AUSER (associazione per l’auto gestione dei servizi per la solidarietà – Onlus) ANFAS (associazione nazionale famiglie di persone con disabilità intellettiva e/o relazionale).</a:t>
          </a:r>
          <a:endParaRPr lang="en-US" sz="1400" kern="1200" dirty="0"/>
        </a:p>
      </dsp:txBody>
      <dsp:txXfrm>
        <a:off x="5257800" y="364603"/>
        <a:ext cx="1574260" cy="4536074"/>
      </dsp:txXfrm>
    </dsp:sp>
    <dsp:sp modelId="{4A0C7905-7EEA-4F37-80C0-117838A143B7}">
      <dsp:nvSpPr>
        <dsp:cNvPr id="0" name=""/>
        <dsp:cNvSpPr/>
      </dsp:nvSpPr>
      <dsp:spPr>
        <a:xfrm>
          <a:off x="7006978" y="-206186"/>
          <a:ext cx="1574260" cy="71"/>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3458CF5-9A6A-40F3-AAD2-6B04F4027239}">
      <dsp:nvSpPr>
        <dsp:cNvPr id="0" name=""/>
        <dsp:cNvSpPr/>
      </dsp:nvSpPr>
      <dsp:spPr>
        <a:xfrm>
          <a:off x="8623219" y="-264922"/>
          <a:ext cx="80462" cy="151128"/>
        </a:xfrm>
        <a:prstGeom prst="chevron">
          <a:avLst>
            <a:gd name="adj" fmla="val 9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C8F8FB5-0470-4933-90A4-BB77586CB979}">
      <dsp:nvSpPr>
        <dsp:cNvPr id="0" name=""/>
        <dsp:cNvSpPr/>
      </dsp:nvSpPr>
      <dsp:spPr>
        <a:xfrm>
          <a:off x="7457106" y="-543153"/>
          <a:ext cx="674005" cy="674005"/>
        </a:xfrm>
        <a:prstGeom prst="ellips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55" tIns="26155" rIns="26155" bIns="26155" numCol="1" spcCol="1270" anchor="ctr" anchorCtr="0">
          <a:noAutofit/>
        </a:bodyPr>
        <a:lstStyle/>
        <a:p>
          <a:pPr lvl="0" algn="ctr" defTabSz="1333500">
            <a:lnSpc>
              <a:spcPct val="90000"/>
            </a:lnSpc>
            <a:spcBef>
              <a:spcPct val="0"/>
            </a:spcBef>
            <a:spcAft>
              <a:spcPct val="35000"/>
            </a:spcAft>
          </a:pPr>
          <a:r>
            <a:rPr lang="en-US" sz="3000" kern="1200"/>
            <a:t>5</a:t>
          </a:r>
        </a:p>
      </dsp:txBody>
      <dsp:txXfrm>
        <a:off x="7555812" y="-444447"/>
        <a:ext cx="476593" cy="476593"/>
      </dsp:txXfrm>
    </dsp:sp>
    <dsp:sp modelId="{22BE2035-29BA-4D00-B6E4-BADEB07BB702}">
      <dsp:nvSpPr>
        <dsp:cNvPr id="0" name=""/>
        <dsp:cNvSpPr/>
      </dsp:nvSpPr>
      <dsp:spPr>
        <a:xfrm>
          <a:off x="7035551" y="253604"/>
          <a:ext cx="1574260" cy="3517918"/>
        </a:xfrm>
        <a:prstGeom prst="upArrowCallout">
          <a:avLst>
            <a:gd name="adj1" fmla="val 50000"/>
            <a:gd name="adj2" fmla="val 20000"/>
            <a:gd name="adj3" fmla="val 20000"/>
            <a:gd name="adj4" fmla="val 100000"/>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179" tIns="165100" rIns="124179" bIns="165100" numCol="1" spcCol="1270" anchor="t" anchorCtr="0">
          <a:noAutofit/>
        </a:bodyPr>
        <a:lstStyle/>
        <a:p>
          <a:pPr lvl="0" algn="l" defTabSz="711200">
            <a:lnSpc>
              <a:spcPct val="90000"/>
            </a:lnSpc>
            <a:spcBef>
              <a:spcPct val="0"/>
            </a:spcBef>
            <a:spcAft>
              <a:spcPct val="35000"/>
            </a:spcAft>
          </a:pPr>
          <a:r>
            <a:rPr lang="it-IT" sz="1600" b="1" kern="1200" dirty="0"/>
            <a:t>. Soggetti profit</a:t>
          </a:r>
          <a:r>
            <a:rPr lang="it-IT" sz="1600" kern="1200" dirty="0"/>
            <a:t> attuano forme di welfare rivolte ai propri dipendenti, attivano finanziamenti rivolti a Onlus e/o a enti pubblici. </a:t>
          </a:r>
          <a:endParaRPr lang="en-US" sz="1600" kern="1200" dirty="0"/>
        </a:p>
      </dsp:txBody>
      <dsp:txXfrm>
        <a:off x="7035551" y="568456"/>
        <a:ext cx="1574260" cy="3203066"/>
      </dsp:txXfrm>
    </dsp:sp>
    <dsp:sp modelId="{68373E26-8343-4A94-8F6E-2EF4385B0277}">
      <dsp:nvSpPr>
        <dsp:cNvPr id="0" name=""/>
        <dsp:cNvSpPr/>
      </dsp:nvSpPr>
      <dsp:spPr>
        <a:xfrm>
          <a:off x="8756157" y="-206186"/>
          <a:ext cx="787130" cy="7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7D5E35-6FC5-4B89-B3DF-AC4E89956155}">
      <dsp:nvSpPr>
        <dsp:cNvPr id="0" name=""/>
        <dsp:cNvSpPr/>
      </dsp:nvSpPr>
      <dsp:spPr>
        <a:xfrm>
          <a:off x="9206284" y="-543153"/>
          <a:ext cx="674005" cy="674005"/>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155" tIns="26155" rIns="26155" bIns="26155" numCol="1" spcCol="1270" anchor="ctr" anchorCtr="0">
          <a:noAutofit/>
        </a:bodyPr>
        <a:lstStyle/>
        <a:p>
          <a:pPr lvl="0" algn="ctr" defTabSz="1333500">
            <a:lnSpc>
              <a:spcPct val="90000"/>
            </a:lnSpc>
            <a:spcBef>
              <a:spcPct val="0"/>
            </a:spcBef>
            <a:spcAft>
              <a:spcPct val="35000"/>
            </a:spcAft>
          </a:pPr>
          <a:r>
            <a:rPr lang="en-US" sz="3000" kern="1200"/>
            <a:t>6</a:t>
          </a:r>
        </a:p>
      </dsp:txBody>
      <dsp:txXfrm>
        <a:off x="9304990" y="-444447"/>
        <a:ext cx="476593" cy="476593"/>
      </dsp:txXfrm>
    </dsp:sp>
    <dsp:sp modelId="{8553D090-E277-4AA6-B84B-4F2997544F11}">
      <dsp:nvSpPr>
        <dsp:cNvPr id="0" name=""/>
        <dsp:cNvSpPr/>
      </dsp:nvSpPr>
      <dsp:spPr>
        <a:xfrm>
          <a:off x="8905082" y="310735"/>
          <a:ext cx="1574260" cy="3517918"/>
        </a:xfrm>
        <a:prstGeom prst="upArrowCallout">
          <a:avLst>
            <a:gd name="adj1" fmla="val 50000"/>
            <a:gd name="adj2" fmla="val 20000"/>
            <a:gd name="adj3" fmla="val 20000"/>
            <a:gd name="adj4" fmla="val 10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4179" tIns="165100" rIns="124179" bIns="165100" numCol="1" spcCol="1270" anchor="t" anchorCtr="0">
          <a:noAutofit/>
        </a:bodyPr>
        <a:lstStyle/>
        <a:p>
          <a:pPr lvl="0" algn="l" defTabSz="622300">
            <a:lnSpc>
              <a:spcPct val="90000"/>
            </a:lnSpc>
            <a:spcBef>
              <a:spcPct val="0"/>
            </a:spcBef>
            <a:spcAft>
              <a:spcPct val="35000"/>
            </a:spcAft>
          </a:pPr>
          <a:r>
            <a:rPr lang="it-IT" sz="1400" b="1" kern="1200" dirty="0"/>
            <a:t>. Gli operatori pubblici </a:t>
          </a:r>
          <a:r>
            <a:rPr lang="it-IT" sz="1400" kern="1200" dirty="0"/>
            <a:t>possono uscire dal cliché dell’’operatore inviante’’ che spedisce minorenni presso luoghi di accoglienza diversi dalla famiglia di origine. </a:t>
          </a:r>
          <a:endParaRPr lang="en-US" sz="1400" kern="1200" dirty="0"/>
        </a:p>
      </dsp:txBody>
      <dsp:txXfrm>
        <a:off x="8905082" y="625587"/>
        <a:ext cx="1574260" cy="320306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4EAEF-D7B1-4821-8F30-591CA877576E}">
      <dsp:nvSpPr>
        <dsp:cNvPr id="0" name=""/>
        <dsp:cNvSpPr/>
      </dsp:nvSpPr>
      <dsp:spPr>
        <a:xfrm>
          <a:off x="0" y="8987"/>
          <a:ext cx="10770766" cy="11145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F7F0DA-DE39-455E-8652-B2947D0522D1}">
      <dsp:nvSpPr>
        <dsp:cNvPr id="0" name=""/>
        <dsp:cNvSpPr/>
      </dsp:nvSpPr>
      <dsp:spPr>
        <a:xfrm>
          <a:off x="337140" y="256152"/>
          <a:ext cx="613582" cy="6129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12BEB7-0939-4270-B8AC-E08CD548C557}">
      <dsp:nvSpPr>
        <dsp:cNvPr id="0" name=""/>
        <dsp:cNvSpPr/>
      </dsp:nvSpPr>
      <dsp:spPr>
        <a:xfrm>
          <a:off x="1287863" y="5387"/>
          <a:ext cx="9405545" cy="125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697" tIns="132697" rIns="132697" bIns="132697" numCol="1" spcCol="1270" anchor="ctr" anchorCtr="0">
          <a:noAutofit/>
        </a:bodyPr>
        <a:lstStyle/>
        <a:p>
          <a:pPr lvl="0" algn="l" defTabSz="800100">
            <a:lnSpc>
              <a:spcPct val="100000"/>
            </a:lnSpc>
            <a:spcBef>
              <a:spcPct val="0"/>
            </a:spcBef>
            <a:spcAft>
              <a:spcPct val="35000"/>
            </a:spcAft>
          </a:pPr>
          <a:r>
            <a:rPr lang="it-IT" sz="1800" b="1" kern="1200" dirty="0"/>
            <a:t>.Cooperative</a:t>
          </a:r>
          <a:r>
            <a:rPr lang="it-IT" sz="1800" kern="1200" dirty="0"/>
            <a:t> che agiscono gestendo servizi; si occupano di inserimenti lavorativi riportando al centro della scena il confronto sui casi consentendo così anche agli operatori delle istituzioni di rivisitare i proprio ruolo (Ferrari, 2021b). </a:t>
          </a:r>
          <a:endParaRPr lang="en-US" sz="1800" kern="1200" dirty="0"/>
        </a:p>
      </dsp:txBody>
      <dsp:txXfrm>
        <a:off x="1287863" y="5387"/>
        <a:ext cx="9405545" cy="1253828"/>
      </dsp:txXfrm>
    </dsp:sp>
    <dsp:sp modelId="{960ED0BE-53D8-43F9-818D-2EE694DC43BC}">
      <dsp:nvSpPr>
        <dsp:cNvPr id="0" name=""/>
        <dsp:cNvSpPr/>
      </dsp:nvSpPr>
      <dsp:spPr>
        <a:xfrm>
          <a:off x="0" y="1572672"/>
          <a:ext cx="10770766" cy="11145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C749D2-1109-4544-B5E9-A38DCBF0AF8A}">
      <dsp:nvSpPr>
        <dsp:cNvPr id="0" name=""/>
        <dsp:cNvSpPr/>
      </dsp:nvSpPr>
      <dsp:spPr>
        <a:xfrm>
          <a:off x="337140" y="1823438"/>
          <a:ext cx="613582" cy="61298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1851409-4C99-4DDE-B1E2-18C195B711AF}">
      <dsp:nvSpPr>
        <dsp:cNvPr id="0" name=""/>
        <dsp:cNvSpPr/>
      </dsp:nvSpPr>
      <dsp:spPr>
        <a:xfrm>
          <a:off x="1287863" y="1572672"/>
          <a:ext cx="9405545" cy="125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697" tIns="132697" rIns="132697" bIns="132697" numCol="1" spcCol="1270" anchor="ctr" anchorCtr="0">
          <a:noAutofit/>
        </a:bodyPr>
        <a:lstStyle/>
        <a:p>
          <a:pPr lvl="0" algn="l" defTabSz="800100">
            <a:lnSpc>
              <a:spcPct val="100000"/>
            </a:lnSpc>
            <a:spcBef>
              <a:spcPct val="0"/>
            </a:spcBef>
            <a:spcAft>
              <a:spcPct val="35000"/>
            </a:spcAft>
          </a:pPr>
          <a:r>
            <a:rPr lang="it-IT" sz="1800" b="1" kern="1200" dirty="0"/>
            <a:t>. Le forme volontarie </a:t>
          </a:r>
          <a:r>
            <a:rPr lang="it-IT" sz="1800" kern="1200" dirty="0"/>
            <a:t>(Famiglie accoglienti, volontari organizzati coinvolti, società sportive, oratori, comitati anziani). Si attivano mettendo a disposizione le proprie competenze tecniche e relazionale.</a:t>
          </a:r>
          <a:endParaRPr lang="en-US" sz="1800" kern="1200" dirty="0"/>
        </a:p>
      </dsp:txBody>
      <dsp:txXfrm>
        <a:off x="1287863" y="1572672"/>
        <a:ext cx="9405545" cy="1253828"/>
      </dsp:txXfrm>
    </dsp:sp>
    <dsp:sp modelId="{CB374A62-D85F-4B4A-B82F-012EADFE924C}">
      <dsp:nvSpPr>
        <dsp:cNvPr id="0" name=""/>
        <dsp:cNvSpPr/>
      </dsp:nvSpPr>
      <dsp:spPr>
        <a:xfrm>
          <a:off x="0" y="3139958"/>
          <a:ext cx="10770766" cy="11145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E01059-9C2F-440F-8071-27A1C12E7771}">
      <dsp:nvSpPr>
        <dsp:cNvPr id="0" name=""/>
        <dsp:cNvSpPr/>
      </dsp:nvSpPr>
      <dsp:spPr>
        <a:xfrm>
          <a:off x="337140" y="3390724"/>
          <a:ext cx="613582" cy="61298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BED488A-6474-4F32-B7CC-E126338089EF}">
      <dsp:nvSpPr>
        <dsp:cNvPr id="0" name=""/>
        <dsp:cNvSpPr/>
      </dsp:nvSpPr>
      <dsp:spPr>
        <a:xfrm>
          <a:off x="1287863" y="3139958"/>
          <a:ext cx="9405545" cy="125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697" tIns="132697" rIns="132697" bIns="132697" numCol="1" spcCol="1270" anchor="ctr" anchorCtr="0">
          <a:noAutofit/>
        </a:bodyPr>
        <a:lstStyle/>
        <a:p>
          <a:pPr lvl="0" algn="l" defTabSz="800100">
            <a:lnSpc>
              <a:spcPct val="100000"/>
            </a:lnSpc>
            <a:spcBef>
              <a:spcPct val="0"/>
            </a:spcBef>
            <a:spcAft>
              <a:spcPct val="35000"/>
            </a:spcAft>
          </a:pPr>
          <a:r>
            <a:rPr lang="it-IT" sz="1800" b="1" kern="1200" dirty="0"/>
            <a:t>. I soggetti profit </a:t>
          </a:r>
          <a:r>
            <a:rPr lang="it-IT" sz="1800" kern="1200" dirty="0"/>
            <a:t>sono ben rappresentati da una rete fitta di </a:t>
          </a:r>
          <a:r>
            <a:rPr lang="it-IT" sz="1800" i="1" kern="1200" dirty="0"/>
            <a:t>attore</a:t>
          </a:r>
          <a:r>
            <a:rPr lang="it-IT" sz="1800" kern="1200" dirty="0"/>
            <a:t> a partire dai negozianti i cui spazi di vendita spesso diventano luoghi di relazione, se non di inserimenti lavorativi.</a:t>
          </a:r>
          <a:endParaRPr lang="en-US" sz="1800" kern="1200" dirty="0"/>
        </a:p>
      </dsp:txBody>
      <dsp:txXfrm>
        <a:off x="1287863" y="3139958"/>
        <a:ext cx="9405545" cy="1253828"/>
      </dsp:txXfrm>
    </dsp:sp>
    <dsp:sp modelId="{BD967892-123F-4D60-AF10-7F4F1705AC73}">
      <dsp:nvSpPr>
        <dsp:cNvPr id="0" name=""/>
        <dsp:cNvSpPr/>
      </dsp:nvSpPr>
      <dsp:spPr>
        <a:xfrm>
          <a:off x="0" y="4707244"/>
          <a:ext cx="10770766" cy="111451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F35DAC-3C18-4D01-BFE3-205175915162}">
      <dsp:nvSpPr>
        <dsp:cNvPr id="0" name=""/>
        <dsp:cNvSpPr/>
      </dsp:nvSpPr>
      <dsp:spPr>
        <a:xfrm>
          <a:off x="337470" y="4958009"/>
          <a:ext cx="613582" cy="61298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6012B2-302E-4696-81BB-CD3EE14D703F}">
      <dsp:nvSpPr>
        <dsp:cNvPr id="0" name=""/>
        <dsp:cNvSpPr/>
      </dsp:nvSpPr>
      <dsp:spPr>
        <a:xfrm>
          <a:off x="1288522" y="4707244"/>
          <a:ext cx="9321178" cy="1253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2697" tIns="132697" rIns="132697" bIns="132697" numCol="1" spcCol="1270" anchor="ctr" anchorCtr="0">
          <a:noAutofit/>
        </a:bodyPr>
        <a:lstStyle/>
        <a:p>
          <a:pPr lvl="0" algn="l" defTabSz="800100">
            <a:lnSpc>
              <a:spcPct val="100000"/>
            </a:lnSpc>
            <a:spcBef>
              <a:spcPct val="0"/>
            </a:spcBef>
            <a:spcAft>
              <a:spcPct val="35000"/>
            </a:spcAft>
          </a:pPr>
          <a:r>
            <a:rPr lang="it-IT" sz="1800" kern="1200" dirty="0"/>
            <a:t>. In fine, </a:t>
          </a:r>
          <a:r>
            <a:rPr lang="it-IT" sz="1800" b="1" kern="1200" dirty="0"/>
            <a:t>i cittadini</a:t>
          </a:r>
          <a:r>
            <a:rPr lang="it-IT" sz="1800" kern="1200" dirty="0"/>
            <a:t>; all’inizio erano considerati semplicemente fruitori di servizi o utenti: nel laboratorio del CNCA veneto alcune famiglie di origine sicuramente fragili, partecipano a incontri </a:t>
          </a:r>
          <a:r>
            <a:rPr lang="it-IT" sz="1800" i="1" kern="1200" dirty="0"/>
            <a:t>ad hoc, </a:t>
          </a:r>
          <a:r>
            <a:rPr lang="it-IT" sz="1800" kern="1200" dirty="0"/>
            <a:t>così come era al seminario residenziale finale, e nell’Emporio solidale di Lesignano diventando distributori di generi alimentari.  </a:t>
          </a:r>
          <a:endParaRPr lang="en-US" sz="1800" kern="1200" dirty="0"/>
        </a:p>
      </dsp:txBody>
      <dsp:txXfrm>
        <a:off x="1288522" y="4707244"/>
        <a:ext cx="9321178" cy="12538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5CE1AD-C224-4FDA-9E0F-C73485426D12}">
      <dsp:nvSpPr>
        <dsp:cNvPr id="0" name=""/>
        <dsp:cNvSpPr/>
      </dsp:nvSpPr>
      <dsp:spPr>
        <a:xfrm>
          <a:off x="0" y="0"/>
          <a:ext cx="8938260" cy="13072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it-IT" sz="1400" b="1" kern="1200" dirty="0"/>
            <a:t>La metodologia </a:t>
          </a:r>
          <a:r>
            <a:rPr lang="it-IT" sz="1400" kern="1200" dirty="0"/>
            <a:t>è lo studio dei criteri e delle regole che rendono sistemica l’operatività del servizio sociale: crea ordina nell’agire professionale valorizzando le modalità espressive soggettive purché finalizzate all’agire quotidiano (campanini 2013) Il principio ‘’Prassi-teoria-prassi’’ ossia l’analisi della realtà (prassi, è il confronto con le conoscenze teoriche e con i modelli teorico-pratici ritenuti più adeguati alla realtà che  si sta analizzando (teoria).</a:t>
          </a:r>
          <a:endParaRPr lang="en-US" sz="1400" kern="1200" dirty="0"/>
        </a:p>
      </dsp:txBody>
      <dsp:txXfrm>
        <a:off x="38288" y="38288"/>
        <a:ext cx="7527628" cy="1230681"/>
      </dsp:txXfrm>
    </dsp:sp>
    <dsp:sp modelId="{89D6B957-7C97-4EA9-AAE9-E91B6A7AC95A}">
      <dsp:nvSpPr>
        <dsp:cNvPr id="0" name=""/>
        <dsp:cNvSpPr/>
      </dsp:nvSpPr>
      <dsp:spPr>
        <a:xfrm>
          <a:off x="788669" y="1525133"/>
          <a:ext cx="8938260" cy="1307257"/>
        </a:xfrm>
        <a:prstGeom prst="roundRect">
          <a:avLst>
            <a:gd name="adj" fmla="val 10000"/>
          </a:avLst>
        </a:prstGeom>
        <a:solidFill>
          <a:schemeClr val="accent2">
            <a:hueOff val="-742878"/>
            <a:satOff val="-2066"/>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622300">
            <a:lnSpc>
              <a:spcPct val="90000"/>
            </a:lnSpc>
            <a:spcBef>
              <a:spcPct val="0"/>
            </a:spcBef>
            <a:spcAft>
              <a:spcPct val="35000"/>
            </a:spcAft>
          </a:pPr>
          <a:r>
            <a:rPr lang="it-IT" sz="1400" kern="1200" dirty="0"/>
            <a:t>A questo proposito è necessario distinguere tra</a:t>
          </a:r>
          <a:endParaRPr lang="en-US" sz="1400" kern="1200" dirty="0"/>
        </a:p>
        <a:p>
          <a:pPr marL="171450" lvl="1" indent="-171450" algn="l" defTabSz="711200">
            <a:lnSpc>
              <a:spcPct val="90000"/>
            </a:lnSpc>
            <a:spcBef>
              <a:spcPct val="0"/>
            </a:spcBef>
            <a:spcAft>
              <a:spcPct val="15000"/>
            </a:spcAft>
            <a:buChar char="••"/>
          </a:pPr>
          <a:r>
            <a:rPr lang="it-IT" sz="1600" kern="1200" dirty="0"/>
            <a:t>Teoria della pratica, basata sul processi osservativo-induttivi; ossia il sapere che si ricava dalla descrizione e l’interpretazione della realtà operativa.</a:t>
          </a:r>
          <a:endParaRPr lang="en-US" sz="1600" kern="1200" dirty="0"/>
        </a:p>
      </dsp:txBody>
      <dsp:txXfrm>
        <a:off x="826957" y="1563421"/>
        <a:ext cx="7223296" cy="1230681"/>
      </dsp:txXfrm>
    </dsp:sp>
    <dsp:sp modelId="{45D292D0-56D7-4593-BFAF-53F18DE64CEF}">
      <dsp:nvSpPr>
        <dsp:cNvPr id="0" name=""/>
        <dsp:cNvSpPr/>
      </dsp:nvSpPr>
      <dsp:spPr>
        <a:xfrm>
          <a:off x="1405904" y="2864531"/>
          <a:ext cx="8938260" cy="1307257"/>
        </a:xfrm>
        <a:prstGeom prst="roundRect">
          <a:avLst>
            <a:gd name="adj" fmla="val 10000"/>
          </a:avLst>
        </a:prstGeom>
        <a:solidFill>
          <a:schemeClr val="accent2">
            <a:hueOff val="-1485755"/>
            <a:satOff val="-4132"/>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it-IT" sz="1600" kern="1200" dirty="0"/>
            <a:t>Teorica per la pratica; è la teoria che consente di costruire modelli di analisi e di intervento per la pratica (Dal </a:t>
          </a:r>
          <a:r>
            <a:rPr lang="it-IT" sz="1600" kern="1200" dirty="0" err="1"/>
            <a:t>Pra</a:t>
          </a:r>
          <a:r>
            <a:rPr lang="it-IT" sz="1600" kern="1200" dirty="0"/>
            <a:t> Ponticelli, 1985a).  </a:t>
          </a:r>
          <a:endParaRPr lang="en-US" sz="1600" kern="1200" dirty="0"/>
        </a:p>
      </dsp:txBody>
      <dsp:txXfrm>
        <a:off x="1444192" y="2902819"/>
        <a:ext cx="7223296" cy="1230681"/>
      </dsp:txXfrm>
    </dsp:sp>
    <dsp:sp modelId="{9DBC5DB3-7FAC-4436-A400-125911FE6B05}">
      <dsp:nvSpPr>
        <dsp:cNvPr id="0" name=""/>
        <dsp:cNvSpPr/>
      </dsp:nvSpPr>
      <dsp:spPr>
        <a:xfrm>
          <a:off x="8088542" y="991336"/>
          <a:ext cx="849717" cy="84971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8279728" y="991336"/>
        <a:ext cx="467345" cy="639412"/>
      </dsp:txXfrm>
    </dsp:sp>
    <dsp:sp modelId="{C41EA105-FFFE-49D3-AC3B-63259E031B09}">
      <dsp:nvSpPr>
        <dsp:cNvPr id="0" name=""/>
        <dsp:cNvSpPr/>
      </dsp:nvSpPr>
      <dsp:spPr>
        <a:xfrm>
          <a:off x="8877212" y="2507755"/>
          <a:ext cx="849717" cy="849717"/>
        </a:xfrm>
        <a:prstGeom prst="downArrow">
          <a:avLst>
            <a:gd name="adj1" fmla="val 55000"/>
            <a:gd name="adj2" fmla="val 45000"/>
          </a:avLst>
        </a:prstGeom>
        <a:solidFill>
          <a:schemeClr val="accent2">
            <a:tint val="40000"/>
            <a:alpha val="90000"/>
            <a:hueOff val="-1372280"/>
            <a:satOff val="-2627"/>
            <a:lumOff val="554"/>
            <a:alphaOff val="0"/>
          </a:schemeClr>
        </a:solidFill>
        <a:ln w="12700" cap="flat" cmpd="sng" algn="ctr">
          <a:solidFill>
            <a:schemeClr val="accent2">
              <a:tint val="40000"/>
              <a:alpha val="90000"/>
              <a:hueOff val="-1372280"/>
              <a:satOff val="-2627"/>
              <a:lumOff val="55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9068398" y="2507755"/>
        <a:ext cx="467345" cy="6394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B432CD-4484-4A78-B12B-007940E7AF9C}">
      <dsp:nvSpPr>
        <dsp:cNvPr id="0" name=""/>
        <dsp:cNvSpPr/>
      </dsp:nvSpPr>
      <dsp:spPr>
        <a:xfrm>
          <a:off x="4617" y="413551"/>
          <a:ext cx="2018696" cy="375784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a:t>Il processo di aiuto nel servizio sociale </a:t>
          </a:r>
          <a:endParaRPr lang="en-US" sz="1800" kern="1200"/>
        </a:p>
      </dsp:txBody>
      <dsp:txXfrm>
        <a:off x="63743" y="472677"/>
        <a:ext cx="1900444" cy="3639590"/>
      </dsp:txXfrm>
    </dsp:sp>
    <dsp:sp modelId="{44C57D37-5FEB-4B9E-930F-564775BAFED2}">
      <dsp:nvSpPr>
        <dsp:cNvPr id="0" name=""/>
        <dsp:cNvSpPr/>
      </dsp:nvSpPr>
      <dsp:spPr>
        <a:xfrm>
          <a:off x="2225183" y="2042154"/>
          <a:ext cx="427963" cy="50063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2225183" y="2142281"/>
        <a:ext cx="299574" cy="300382"/>
      </dsp:txXfrm>
    </dsp:sp>
    <dsp:sp modelId="{256668D0-3E29-4DBF-9CCD-DCA11EF101A3}">
      <dsp:nvSpPr>
        <dsp:cNvPr id="0" name=""/>
        <dsp:cNvSpPr/>
      </dsp:nvSpPr>
      <dsp:spPr>
        <a:xfrm>
          <a:off x="2830792" y="413551"/>
          <a:ext cx="2018696" cy="375784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a:t>E’ un insieme di azioni che si susseguono nel tempo con la logica e che sono tese a dare aiuto alle persone prese singolarmente o come gruppo. </a:t>
          </a:r>
          <a:endParaRPr lang="en-US" sz="1800" kern="1200"/>
        </a:p>
      </dsp:txBody>
      <dsp:txXfrm>
        <a:off x="2889918" y="472677"/>
        <a:ext cx="1900444" cy="3639590"/>
      </dsp:txXfrm>
    </dsp:sp>
    <dsp:sp modelId="{4F9E2F14-CF35-41DB-8711-989DBE622B12}">
      <dsp:nvSpPr>
        <dsp:cNvPr id="0" name=""/>
        <dsp:cNvSpPr/>
      </dsp:nvSpPr>
      <dsp:spPr>
        <a:xfrm>
          <a:off x="5051358" y="2042154"/>
          <a:ext cx="427963" cy="50063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5051358" y="2142281"/>
        <a:ext cx="299574" cy="300382"/>
      </dsp:txXfrm>
    </dsp:sp>
    <dsp:sp modelId="{B30B0202-FB90-459E-A39E-C16465E05AB3}">
      <dsp:nvSpPr>
        <dsp:cNvPr id="0" name=""/>
        <dsp:cNvSpPr/>
      </dsp:nvSpPr>
      <dsp:spPr>
        <a:xfrm>
          <a:off x="5656967" y="413551"/>
          <a:ext cx="2018696" cy="375784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a:t>Si attiva a partire da bisogni individuali e /o collettivi. </a:t>
          </a:r>
          <a:endParaRPr lang="en-US" sz="1800" kern="1200"/>
        </a:p>
      </dsp:txBody>
      <dsp:txXfrm>
        <a:off x="5716093" y="472677"/>
        <a:ext cx="1900444" cy="3639590"/>
      </dsp:txXfrm>
    </dsp:sp>
    <dsp:sp modelId="{23867818-E545-4742-BA5A-D4F12952FE82}">
      <dsp:nvSpPr>
        <dsp:cNvPr id="0" name=""/>
        <dsp:cNvSpPr/>
      </dsp:nvSpPr>
      <dsp:spPr>
        <a:xfrm>
          <a:off x="7877533" y="2042154"/>
          <a:ext cx="427963" cy="50063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7877533" y="2142281"/>
        <a:ext cx="299574" cy="300382"/>
      </dsp:txXfrm>
    </dsp:sp>
    <dsp:sp modelId="{EEDF9782-8E05-4F90-B160-6FF237EAC3FD}">
      <dsp:nvSpPr>
        <dsp:cNvPr id="0" name=""/>
        <dsp:cNvSpPr/>
      </dsp:nvSpPr>
      <dsp:spPr>
        <a:xfrm>
          <a:off x="8483142" y="413551"/>
          <a:ext cx="2018696" cy="375784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77850">
            <a:lnSpc>
              <a:spcPct val="90000"/>
            </a:lnSpc>
            <a:spcBef>
              <a:spcPct val="0"/>
            </a:spcBef>
            <a:spcAft>
              <a:spcPct val="35000"/>
            </a:spcAft>
          </a:pPr>
          <a:r>
            <a:rPr lang="it-IT" sz="1300" kern="1200"/>
            <a:t>I soggetti coinvolti nel processo di aiuto sono: </a:t>
          </a:r>
          <a:endParaRPr lang="en-US" sz="1300" kern="1200"/>
        </a:p>
        <a:p>
          <a:pPr marL="114300" lvl="1" indent="-114300" algn="l" defTabSz="533400">
            <a:lnSpc>
              <a:spcPct val="90000"/>
            </a:lnSpc>
            <a:spcBef>
              <a:spcPct val="0"/>
            </a:spcBef>
            <a:spcAft>
              <a:spcPct val="15000"/>
            </a:spcAft>
            <a:buChar char="••"/>
          </a:pPr>
          <a:r>
            <a:rPr lang="it-IT" sz="1200" kern="1200" dirty="0"/>
            <a:t>La persona che pone il problema e chiede l’intervento</a:t>
          </a:r>
          <a:endParaRPr lang="en-US" sz="1200" kern="1200" dirty="0"/>
        </a:p>
        <a:p>
          <a:pPr marL="114300" lvl="1" indent="-114300" algn="l" defTabSz="533400">
            <a:lnSpc>
              <a:spcPct val="90000"/>
            </a:lnSpc>
            <a:spcBef>
              <a:spcPct val="0"/>
            </a:spcBef>
            <a:spcAft>
              <a:spcPct val="15000"/>
            </a:spcAft>
            <a:buChar char="••"/>
          </a:pPr>
          <a:r>
            <a:rPr lang="it-IT" sz="1200" kern="1200" dirty="0"/>
            <a:t>L’assistente sociale che accoglie, ascolta, attiva le risorse;</a:t>
          </a:r>
          <a:endParaRPr lang="en-US" sz="1200" kern="1200" dirty="0"/>
        </a:p>
        <a:p>
          <a:pPr marL="114300" lvl="1" indent="-114300" algn="l" defTabSz="533400">
            <a:lnSpc>
              <a:spcPct val="90000"/>
            </a:lnSpc>
            <a:spcBef>
              <a:spcPct val="0"/>
            </a:spcBef>
            <a:spcAft>
              <a:spcPct val="15000"/>
            </a:spcAft>
            <a:buChar char="••"/>
          </a:pPr>
          <a:r>
            <a:rPr lang="it-IT" sz="1200" kern="1200" dirty="0"/>
            <a:t>Il servizio sociale che mette a disposizione le risorse</a:t>
          </a:r>
          <a:endParaRPr lang="en-US" sz="1200" kern="1200" dirty="0"/>
        </a:p>
        <a:p>
          <a:pPr marL="114300" lvl="1" indent="-114300" algn="l" defTabSz="533400">
            <a:lnSpc>
              <a:spcPct val="90000"/>
            </a:lnSpc>
            <a:spcBef>
              <a:spcPct val="0"/>
            </a:spcBef>
            <a:spcAft>
              <a:spcPct val="15000"/>
            </a:spcAft>
            <a:buChar char="••"/>
          </a:pPr>
          <a:r>
            <a:rPr lang="it-IT" sz="1200" kern="1200" dirty="0"/>
            <a:t>Le persone significative nell’ambiente di vita della persona </a:t>
          </a:r>
          <a:endParaRPr lang="en-US" sz="1200" kern="1200" dirty="0"/>
        </a:p>
        <a:p>
          <a:pPr marL="114300" lvl="1" indent="-114300" algn="l" defTabSz="533400">
            <a:lnSpc>
              <a:spcPct val="90000"/>
            </a:lnSpc>
            <a:spcBef>
              <a:spcPct val="0"/>
            </a:spcBef>
            <a:spcAft>
              <a:spcPct val="15000"/>
            </a:spcAft>
            <a:buChar char="••"/>
          </a:pPr>
          <a:r>
            <a:rPr lang="it-IT" sz="1200" kern="1200" dirty="0"/>
            <a:t>La comunità che legittima il mandato dell’assistente sociale, che  offre le risorse dell’associazionismo e del mondo cooperativo </a:t>
          </a:r>
          <a:endParaRPr lang="en-US" sz="1200" kern="1200" dirty="0"/>
        </a:p>
      </dsp:txBody>
      <dsp:txXfrm>
        <a:off x="8542268" y="472677"/>
        <a:ext cx="1900444" cy="36395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ACFE5-7A1D-4104-A9EE-3907DAC5BED6}">
      <dsp:nvSpPr>
        <dsp:cNvPr id="0" name=""/>
        <dsp:cNvSpPr/>
      </dsp:nvSpPr>
      <dsp:spPr>
        <a:xfrm>
          <a:off x="262890" y="1414"/>
          <a:ext cx="3121818" cy="187309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dirty="0"/>
            <a:t>Gli strumenti dell’area accoglienza sono: Il colloquio, le visite domiciliari, gli accompagnamenti con persone singole; famigliari; vicini; rete sociale con lo scopo di costruire il lavoro di comunità; gruppo di utenti. </a:t>
          </a:r>
          <a:endParaRPr lang="en-US" sz="1600" kern="1200" dirty="0"/>
        </a:p>
      </dsp:txBody>
      <dsp:txXfrm>
        <a:off x="262890" y="1414"/>
        <a:ext cx="3121818" cy="1873091"/>
      </dsp:txXfrm>
    </dsp:sp>
    <dsp:sp modelId="{40DCF9DF-197E-4AC7-A962-771E2E96DF25}">
      <dsp:nvSpPr>
        <dsp:cNvPr id="0" name=""/>
        <dsp:cNvSpPr/>
      </dsp:nvSpPr>
      <dsp:spPr>
        <a:xfrm>
          <a:off x="3696890" y="1414"/>
          <a:ext cx="3121818" cy="1873091"/>
        </a:xfrm>
        <a:prstGeom prst="rect">
          <a:avLst/>
        </a:prstGeom>
        <a:solidFill>
          <a:schemeClr val="accent2">
            <a:hueOff val="-297151"/>
            <a:satOff val="-826"/>
            <a:lumOff val="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a:t>Le due misure dell’azione sul territorio nazionale sono:</a:t>
          </a:r>
          <a:endParaRPr lang="en-US" sz="1800" kern="1200" dirty="0"/>
        </a:p>
      </dsp:txBody>
      <dsp:txXfrm>
        <a:off x="3696890" y="1414"/>
        <a:ext cx="3121818" cy="1873091"/>
      </dsp:txXfrm>
    </dsp:sp>
    <dsp:sp modelId="{E567ECBF-092C-484A-B9E2-626A7EE60164}">
      <dsp:nvSpPr>
        <dsp:cNvPr id="0" name=""/>
        <dsp:cNvSpPr/>
      </dsp:nvSpPr>
      <dsp:spPr>
        <a:xfrm>
          <a:off x="7130891" y="1414"/>
          <a:ext cx="3121818" cy="1873091"/>
        </a:xfrm>
        <a:prstGeom prst="rect">
          <a:avLst/>
        </a:prstGeom>
        <a:solidFill>
          <a:schemeClr val="accent2">
            <a:hueOff val="-594302"/>
            <a:satOff val="-1653"/>
            <a:lumOff val="10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t-IT" sz="1800" kern="1200" dirty="0"/>
            <a:t>Le misure contro la povertà (sostegno per l’inclusione attiva-</a:t>
          </a:r>
          <a:r>
            <a:rPr lang="it-IT" sz="1800" b="1" kern="1200" dirty="0"/>
            <a:t>SIA</a:t>
          </a:r>
          <a:r>
            <a:rPr lang="it-IT" sz="1800" kern="1200" dirty="0"/>
            <a:t> e redito di solidarietà-</a:t>
          </a:r>
          <a:r>
            <a:rPr lang="it-IT" sz="1800" b="1" kern="1200" dirty="0"/>
            <a:t>RES</a:t>
          </a:r>
          <a:r>
            <a:rPr lang="it-IT" sz="1800" kern="1200" dirty="0"/>
            <a:t>) gestite dal ministero del Lavoro e delle Politiche sociali.</a:t>
          </a:r>
          <a:endParaRPr lang="en-US" sz="1800" kern="1200" dirty="0"/>
        </a:p>
      </dsp:txBody>
      <dsp:txXfrm>
        <a:off x="7130891" y="1414"/>
        <a:ext cx="3121818" cy="1873091"/>
      </dsp:txXfrm>
    </dsp:sp>
    <dsp:sp modelId="{F984E2BB-61D2-4273-9285-012FC499F0F9}">
      <dsp:nvSpPr>
        <dsp:cNvPr id="0" name=""/>
        <dsp:cNvSpPr/>
      </dsp:nvSpPr>
      <dsp:spPr>
        <a:xfrm>
          <a:off x="262890" y="2186687"/>
          <a:ext cx="3121818" cy="1873091"/>
        </a:xfrm>
        <a:prstGeom prst="rect">
          <a:avLst/>
        </a:prstGeom>
        <a:solidFill>
          <a:schemeClr val="accent2">
            <a:hueOff val="-891453"/>
            <a:satOff val="-2479"/>
            <a:lumOff val="164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kern="1200" dirty="0"/>
            <a:t>‘</a:t>
          </a:r>
          <a:r>
            <a:rPr lang="it-IT" sz="1800" kern="1200" dirty="0"/>
            <a:t>’</a:t>
          </a:r>
          <a:r>
            <a:rPr lang="it-IT" sz="1800" kern="1200" dirty="0" err="1"/>
            <a:t>rAccogliere</a:t>
          </a:r>
          <a:r>
            <a:rPr lang="it-IT" sz="1800" kern="1200" dirty="0"/>
            <a:t>’’ e ‘’Rileggere’’ la storia </a:t>
          </a:r>
          <a:endParaRPr lang="en-US" sz="1800" kern="1200" dirty="0"/>
        </a:p>
      </dsp:txBody>
      <dsp:txXfrm>
        <a:off x="262890" y="2186687"/>
        <a:ext cx="3121818" cy="1873091"/>
      </dsp:txXfrm>
    </dsp:sp>
    <dsp:sp modelId="{14433AA9-4AE7-446C-A733-A3FB45F3B962}">
      <dsp:nvSpPr>
        <dsp:cNvPr id="0" name=""/>
        <dsp:cNvSpPr/>
      </dsp:nvSpPr>
      <dsp:spPr>
        <a:xfrm>
          <a:off x="3696890" y="2186687"/>
          <a:ext cx="3121818" cy="1873091"/>
        </a:xfrm>
        <a:prstGeom prst="rect">
          <a:avLst/>
        </a:prstGeom>
        <a:solidFill>
          <a:schemeClr val="accent2">
            <a:hueOff val="-1188604"/>
            <a:satOff val="-3306"/>
            <a:lumOff val="2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a:t>Una volta raccolta la storia si può decodificare la domanda implicita, oltre quella esplicita, è possibile muoversi in un contesto esclusivamente formativo per costruire un ambito operativo, consulenziale, assistenziale di controllo, valutativo. </a:t>
          </a:r>
          <a:endParaRPr lang="en-US" sz="1400" kern="1200" dirty="0"/>
        </a:p>
      </dsp:txBody>
      <dsp:txXfrm>
        <a:off x="3696890" y="2186687"/>
        <a:ext cx="3121818" cy="1873091"/>
      </dsp:txXfrm>
    </dsp:sp>
    <dsp:sp modelId="{F50AC249-7FAF-480D-BA67-1A3999D5B958}">
      <dsp:nvSpPr>
        <dsp:cNvPr id="0" name=""/>
        <dsp:cNvSpPr/>
      </dsp:nvSpPr>
      <dsp:spPr>
        <a:xfrm>
          <a:off x="7202318" y="2186687"/>
          <a:ext cx="3121818" cy="1873091"/>
        </a:xfrm>
        <a:prstGeom prst="rect">
          <a:avLst/>
        </a:prstGeom>
        <a:solidFill>
          <a:schemeClr val="accent2">
            <a:hueOff val="-1485755"/>
            <a:satOff val="-4132"/>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a:t>Il </a:t>
          </a:r>
          <a:r>
            <a:rPr lang="it-IT" sz="1400" kern="1200" dirty="0"/>
            <a:t>principi</a:t>
          </a:r>
          <a:r>
            <a:rPr lang="it-IT" sz="1100" kern="1200" dirty="0"/>
            <a:t> dell’ottica sistemico-relazionale nel servizio sociale permette di produrre il superamento delle difficoltà. Quindi è necessario partire dalla costruzione di una o più ipotesi di funzionamento del sistema osservato, è che comprenda la persona che chiede aiuto e i suoi nuclei significativi di relazione. (famiglia, vicinato, associazione, mondo del lavoro </a:t>
          </a:r>
          <a:r>
            <a:rPr lang="it-IT" sz="1100" kern="1200" dirty="0" err="1"/>
            <a:t>ecc</a:t>
          </a:r>
          <a:r>
            <a:rPr lang="it-IT" sz="1100" kern="1200" dirty="0"/>
            <a:t>). Questo serve per avere una mappa mentale che aiuta ad orientarsi e a orientare la persona in una nuova ipotesi di vita.</a:t>
          </a:r>
          <a:endParaRPr lang="en-US" sz="1100" kern="1200" dirty="0"/>
        </a:p>
      </dsp:txBody>
      <dsp:txXfrm>
        <a:off x="7202318" y="2186687"/>
        <a:ext cx="3121818" cy="187309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8D421-6CB4-454A-8C6D-4B23F342F72C}">
      <dsp:nvSpPr>
        <dsp:cNvPr id="0" name=""/>
        <dsp:cNvSpPr/>
      </dsp:nvSpPr>
      <dsp:spPr>
        <a:xfrm>
          <a:off x="674477" y="931443"/>
          <a:ext cx="1887187" cy="188718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74E767-4B4E-49FB-AE45-BF9B800199F9}">
      <dsp:nvSpPr>
        <dsp:cNvPr id="0" name=""/>
        <dsp:cNvSpPr/>
      </dsp:nvSpPr>
      <dsp:spPr>
        <a:xfrm>
          <a:off x="1076665" y="1333631"/>
          <a:ext cx="1082812" cy="1082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5E25968-0B0D-48EB-8F01-15D02C03138C}">
      <dsp:nvSpPr>
        <dsp:cNvPr id="0" name=""/>
        <dsp:cNvSpPr/>
      </dsp:nvSpPr>
      <dsp:spPr>
        <a:xfrm>
          <a:off x="71196" y="3406443"/>
          <a:ext cx="3093750" cy="197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533400">
            <a:lnSpc>
              <a:spcPct val="90000"/>
            </a:lnSpc>
            <a:spcBef>
              <a:spcPct val="0"/>
            </a:spcBef>
            <a:spcAft>
              <a:spcPct val="35000"/>
            </a:spcAft>
            <a:defRPr cap="all"/>
          </a:pPr>
          <a:r>
            <a:rPr lang="it-IT" sz="1200" kern="1200" dirty="0"/>
            <a:t>Negoziare il patto possibile </a:t>
          </a:r>
          <a:endParaRPr lang="en-US" sz="1200" kern="1200" dirty="0"/>
        </a:p>
      </dsp:txBody>
      <dsp:txXfrm>
        <a:off x="71196" y="3406443"/>
        <a:ext cx="3093750" cy="1977187"/>
      </dsp:txXfrm>
    </dsp:sp>
    <dsp:sp modelId="{4E6DD974-10B5-450C-B307-AAEB48257084}">
      <dsp:nvSpPr>
        <dsp:cNvPr id="0" name=""/>
        <dsp:cNvSpPr/>
      </dsp:nvSpPr>
      <dsp:spPr>
        <a:xfrm>
          <a:off x="4309634" y="931443"/>
          <a:ext cx="1887187" cy="1887187"/>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35ED51-F3F8-4A59-BC70-F7200B6D03D7}">
      <dsp:nvSpPr>
        <dsp:cNvPr id="0" name=""/>
        <dsp:cNvSpPr/>
      </dsp:nvSpPr>
      <dsp:spPr>
        <a:xfrm>
          <a:off x="4711821" y="1333631"/>
          <a:ext cx="1082812" cy="1082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1DBF35-3F3D-41DC-9CD6-696628D771B9}">
      <dsp:nvSpPr>
        <dsp:cNvPr id="0" name=""/>
        <dsp:cNvSpPr/>
      </dsp:nvSpPr>
      <dsp:spPr>
        <a:xfrm>
          <a:off x="3706353" y="3406443"/>
          <a:ext cx="3093750" cy="197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it-IT" sz="1100" kern="1200"/>
            <a:t>Il termine ‘’famiglia’’ è sostituito da ‘’famiglie’’: famiglie unipersonale ricomposte, miste, con figli biologici ecc. Il confine tra benessere e malattia è diventato più fragile, e si definiscono come famiglie ‘’normale’’, i gruppi familiari che riescono autonomamente a sodisfare i propri bisogni e che sopportano i componenti nel raggiungimento dei propri obiettivi, pur con conflitti, sofferenze e disagi, presenti e tutte le realtà familiari.</a:t>
          </a:r>
          <a:endParaRPr lang="en-US" sz="1100" kern="1200"/>
        </a:p>
      </dsp:txBody>
      <dsp:txXfrm>
        <a:off x="3706353" y="3406443"/>
        <a:ext cx="3093750" cy="1977187"/>
      </dsp:txXfrm>
    </dsp:sp>
    <dsp:sp modelId="{13B3A36F-C3C3-45FE-9560-AFE1016BC594}">
      <dsp:nvSpPr>
        <dsp:cNvPr id="0" name=""/>
        <dsp:cNvSpPr/>
      </dsp:nvSpPr>
      <dsp:spPr>
        <a:xfrm>
          <a:off x="7944790" y="931443"/>
          <a:ext cx="1887187" cy="1887187"/>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B57E11-B15E-424E-89ED-E493E2697B63}">
      <dsp:nvSpPr>
        <dsp:cNvPr id="0" name=""/>
        <dsp:cNvSpPr/>
      </dsp:nvSpPr>
      <dsp:spPr>
        <a:xfrm>
          <a:off x="8346978" y="1333631"/>
          <a:ext cx="1082812" cy="10828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41B7672-A666-4FE8-8828-1E4137E3ECA8}">
      <dsp:nvSpPr>
        <dsp:cNvPr id="0" name=""/>
        <dsp:cNvSpPr/>
      </dsp:nvSpPr>
      <dsp:spPr>
        <a:xfrm>
          <a:off x="7341509" y="3406443"/>
          <a:ext cx="3093750" cy="197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90000"/>
            </a:lnSpc>
            <a:spcBef>
              <a:spcPct val="0"/>
            </a:spcBef>
            <a:spcAft>
              <a:spcPct val="35000"/>
            </a:spcAft>
            <a:defRPr cap="all"/>
          </a:pPr>
          <a:r>
            <a:rPr lang="it-IT" sz="1100" kern="1200"/>
            <a:t>Un elemento che consolida la relazione dal punto di vista emotivo, pur ci sia la sensazione di poter giocare una parte attiva nel processo stesso, è la fiducia. Non è un patteggiamento stabile, rigido, ma una continua rinegoziazione nel contesto liquido in cui la persona che ha bisogno e l’operatore di fatto si muovono.</a:t>
          </a:r>
          <a:endParaRPr lang="en-US" sz="1100" kern="1200"/>
        </a:p>
      </dsp:txBody>
      <dsp:txXfrm>
        <a:off x="7341509" y="3406443"/>
        <a:ext cx="3093750" cy="19771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B82FE0-45A9-46C4-BB94-FB14AE2077B6}">
      <dsp:nvSpPr>
        <dsp:cNvPr id="0" name=""/>
        <dsp:cNvSpPr/>
      </dsp:nvSpPr>
      <dsp:spPr>
        <a:xfrm>
          <a:off x="921157" y="287489"/>
          <a:ext cx="1236206" cy="123620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DEE947-6B8F-4F36-B783-8C0A71BF9289}">
      <dsp:nvSpPr>
        <dsp:cNvPr id="0" name=""/>
        <dsp:cNvSpPr/>
      </dsp:nvSpPr>
      <dsp:spPr>
        <a:xfrm>
          <a:off x="1180761" y="547092"/>
          <a:ext cx="716999" cy="7169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DC5D66-F6A9-4B90-A611-5E9669DC4DD9}">
      <dsp:nvSpPr>
        <dsp:cNvPr id="0" name=""/>
        <dsp:cNvSpPr/>
      </dsp:nvSpPr>
      <dsp:spPr>
        <a:xfrm>
          <a:off x="2422265" y="287489"/>
          <a:ext cx="2913914" cy="1236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622300">
            <a:lnSpc>
              <a:spcPct val="90000"/>
            </a:lnSpc>
            <a:spcBef>
              <a:spcPct val="0"/>
            </a:spcBef>
            <a:spcAft>
              <a:spcPct val="35000"/>
            </a:spcAft>
          </a:pPr>
          <a:r>
            <a:rPr lang="it-IT" sz="1400" kern="1200" dirty="0"/>
            <a:t>Accompagnare dentro la comunità </a:t>
          </a:r>
          <a:endParaRPr lang="en-US" sz="1400" kern="1200" dirty="0"/>
        </a:p>
      </dsp:txBody>
      <dsp:txXfrm>
        <a:off x="2422265" y="287489"/>
        <a:ext cx="2913914" cy="1236206"/>
      </dsp:txXfrm>
    </dsp:sp>
    <dsp:sp modelId="{36D64F9D-C59B-4C8E-A0FA-7BF2B1CEA117}">
      <dsp:nvSpPr>
        <dsp:cNvPr id="0" name=""/>
        <dsp:cNvSpPr/>
      </dsp:nvSpPr>
      <dsp:spPr>
        <a:xfrm>
          <a:off x="5843906" y="674632"/>
          <a:ext cx="218734" cy="46192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123B82-4F65-4EC0-9F8C-B65656ED9468}">
      <dsp:nvSpPr>
        <dsp:cNvPr id="0" name=""/>
        <dsp:cNvSpPr/>
      </dsp:nvSpPr>
      <dsp:spPr>
        <a:xfrm>
          <a:off x="5669682" y="547092"/>
          <a:ext cx="79350" cy="7169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D5D913-BFCE-402C-98F5-C06C3BA8CECB}">
      <dsp:nvSpPr>
        <dsp:cNvPr id="0" name=""/>
        <dsp:cNvSpPr/>
      </dsp:nvSpPr>
      <dsp:spPr>
        <a:xfrm>
          <a:off x="6495379" y="105928"/>
          <a:ext cx="3595711" cy="15993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622300">
            <a:lnSpc>
              <a:spcPct val="90000"/>
            </a:lnSpc>
            <a:spcBef>
              <a:spcPct val="0"/>
            </a:spcBef>
            <a:spcAft>
              <a:spcPct val="35000"/>
            </a:spcAft>
          </a:pPr>
          <a:r>
            <a:rPr lang="it-IT" sz="1400" kern="1200" dirty="0"/>
            <a:t>La costruzione del progetto di aiuto, in conseguenza a livello di complessità del bisogni, alla carenza di risorse in proporzione ai diritti esigibili e all’utilizzo di tecnologie fortemente innovative (tutte le forme di social-</a:t>
          </a:r>
          <a:r>
            <a:rPr lang="it-IT" sz="1400" kern="1200" dirty="0" err="1"/>
            <a:t>communication</a:t>
          </a:r>
          <a:r>
            <a:rPr lang="it-IT" sz="1400" kern="1200" dirty="0"/>
            <a:t>), deve essere sviluppata all’interno di una logica di rete e comunitaria, definibile community care. </a:t>
          </a:r>
          <a:endParaRPr lang="en-US" sz="1400" kern="1200" dirty="0"/>
        </a:p>
      </dsp:txBody>
      <dsp:txXfrm>
        <a:off x="6495379" y="105928"/>
        <a:ext cx="3595711" cy="1599329"/>
      </dsp:txXfrm>
    </dsp:sp>
    <dsp:sp modelId="{2AE8E497-9621-4945-8A0E-0EB5C84FE944}">
      <dsp:nvSpPr>
        <dsp:cNvPr id="0" name=""/>
        <dsp:cNvSpPr/>
      </dsp:nvSpPr>
      <dsp:spPr>
        <a:xfrm>
          <a:off x="921157" y="2808608"/>
          <a:ext cx="1236206" cy="123620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A497F5-2F5C-492D-9A3E-0D3756DAF22C}">
      <dsp:nvSpPr>
        <dsp:cNvPr id="0" name=""/>
        <dsp:cNvSpPr/>
      </dsp:nvSpPr>
      <dsp:spPr>
        <a:xfrm>
          <a:off x="1180761" y="3068211"/>
          <a:ext cx="716999" cy="7169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68750D-9038-48E6-B7C2-0E88EE60A85D}">
      <dsp:nvSpPr>
        <dsp:cNvPr id="0" name=""/>
        <dsp:cNvSpPr/>
      </dsp:nvSpPr>
      <dsp:spPr>
        <a:xfrm>
          <a:off x="2422265" y="2808608"/>
          <a:ext cx="2913914" cy="1236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it-IT" sz="1100" kern="1200" dirty="0"/>
            <a:t>I l</a:t>
          </a:r>
          <a:r>
            <a:rPr lang="it-IT" sz="1400" kern="1200" dirty="0"/>
            <a:t>uoghi di comunità consentono alle persone in difficoltà di non entrare nei circuiti assistenziali e di fare ricorso ai servizi pubblici in modo più mirato, non solo per trovare delle risposte ma per costruirle insieme ai componenti della comunità di appartenenza</a:t>
          </a:r>
          <a:r>
            <a:rPr lang="it-IT" sz="1100" kern="1200" dirty="0"/>
            <a:t>. </a:t>
          </a:r>
          <a:endParaRPr lang="en-US" sz="1100" kern="1200" dirty="0"/>
        </a:p>
      </dsp:txBody>
      <dsp:txXfrm>
        <a:off x="2422265" y="2808608"/>
        <a:ext cx="2913914" cy="1236206"/>
      </dsp:txXfrm>
    </dsp:sp>
    <dsp:sp modelId="{5A0D0872-C7C7-4956-91A9-108346C75A5C}">
      <dsp:nvSpPr>
        <dsp:cNvPr id="0" name=""/>
        <dsp:cNvSpPr/>
      </dsp:nvSpPr>
      <dsp:spPr>
        <a:xfrm>
          <a:off x="5843906" y="2808608"/>
          <a:ext cx="1236206" cy="123620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4EFE07-1529-473B-84DA-B3D971715CCB}">
      <dsp:nvSpPr>
        <dsp:cNvPr id="0" name=""/>
        <dsp:cNvSpPr/>
      </dsp:nvSpPr>
      <dsp:spPr>
        <a:xfrm>
          <a:off x="6103510" y="3068211"/>
          <a:ext cx="716999" cy="71699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96E199F-3AC0-4EE7-88C2-9E021AAFD9B7}">
      <dsp:nvSpPr>
        <dsp:cNvPr id="0" name=""/>
        <dsp:cNvSpPr/>
      </dsp:nvSpPr>
      <dsp:spPr>
        <a:xfrm>
          <a:off x="7345014" y="2808608"/>
          <a:ext cx="2913914" cy="1236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622300">
            <a:lnSpc>
              <a:spcPct val="90000"/>
            </a:lnSpc>
            <a:spcBef>
              <a:spcPct val="0"/>
            </a:spcBef>
            <a:spcAft>
              <a:spcPct val="35000"/>
            </a:spcAft>
          </a:pPr>
          <a:r>
            <a:rPr lang="it-IT" sz="1400" kern="1200" dirty="0"/>
            <a:t>Per realizzare i ‘’welfare generativo’’ e costruire processi di ‘’secondo welfare’’, (Maino, Lodi Rizzini. Bandera, 2016).</a:t>
          </a:r>
          <a:endParaRPr lang="en-US" sz="1400" kern="1200" dirty="0"/>
        </a:p>
      </dsp:txBody>
      <dsp:txXfrm>
        <a:off x="7345014" y="2808608"/>
        <a:ext cx="2913914" cy="1236206"/>
      </dsp:txXfrm>
    </dsp:sp>
    <dsp:sp modelId="{6E726248-E0E8-4765-8C40-9AB005184998}">
      <dsp:nvSpPr>
        <dsp:cNvPr id="0" name=""/>
        <dsp:cNvSpPr/>
      </dsp:nvSpPr>
      <dsp:spPr>
        <a:xfrm>
          <a:off x="921157" y="5148164"/>
          <a:ext cx="1236206" cy="1236206"/>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412658-AD9A-462C-8684-279E8B571C4A}">
      <dsp:nvSpPr>
        <dsp:cNvPr id="0" name=""/>
        <dsp:cNvSpPr/>
      </dsp:nvSpPr>
      <dsp:spPr>
        <a:xfrm>
          <a:off x="1180761" y="5407768"/>
          <a:ext cx="716999" cy="71699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4F17126-4AF8-43C4-BE90-6AC8B1932990}">
      <dsp:nvSpPr>
        <dsp:cNvPr id="0" name=""/>
        <dsp:cNvSpPr/>
      </dsp:nvSpPr>
      <dsp:spPr>
        <a:xfrm>
          <a:off x="2422265" y="5148164"/>
          <a:ext cx="2913914" cy="1236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533400">
            <a:lnSpc>
              <a:spcPct val="90000"/>
            </a:lnSpc>
            <a:spcBef>
              <a:spcPct val="0"/>
            </a:spcBef>
            <a:spcAft>
              <a:spcPct val="35000"/>
            </a:spcAft>
          </a:pPr>
          <a:r>
            <a:rPr lang="it-IT" sz="1200" kern="1200" dirty="0"/>
            <a:t>L’assistente svolge un ruolo di protagonista con la responsabilità di una presa in carico che potremmo definire ‘’di quartiere’’. Con patti flessibili tra individui e comunità. La presa in carico deve essere un camino che si percorre insieme diventando consapevoli progressivamente di quello che realisticamente è possibile fare. </a:t>
          </a:r>
          <a:endParaRPr lang="en-US" sz="1200" kern="1200" dirty="0"/>
        </a:p>
      </dsp:txBody>
      <dsp:txXfrm>
        <a:off x="2422265" y="5148164"/>
        <a:ext cx="2913914" cy="123620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1667E-494A-4D93-897B-44F23C072C82}">
      <dsp:nvSpPr>
        <dsp:cNvPr id="0" name=""/>
        <dsp:cNvSpPr/>
      </dsp:nvSpPr>
      <dsp:spPr>
        <a:xfrm>
          <a:off x="0" y="20149"/>
          <a:ext cx="6830568" cy="10363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it-IT" sz="1800" b="1" kern="1200" dirty="0"/>
            <a:t>Caratteristiche e modalità di conduzione del colloquio </a:t>
          </a:r>
          <a:endParaRPr lang="en-US" sz="1800" b="1" kern="1200" dirty="0"/>
        </a:p>
      </dsp:txBody>
      <dsp:txXfrm>
        <a:off x="50588" y="70737"/>
        <a:ext cx="6729392" cy="935124"/>
      </dsp:txXfrm>
    </dsp:sp>
    <dsp:sp modelId="{24A84840-46DE-4E33-805F-4E4CC7AED888}">
      <dsp:nvSpPr>
        <dsp:cNvPr id="0" name=""/>
        <dsp:cNvSpPr/>
      </dsp:nvSpPr>
      <dsp:spPr>
        <a:xfrm>
          <a:off x="0" y="1111169"/>
          <a:ext cx="6830568" cy="1036300"/>
        </a:xfrm>
        <a:prstGeom prst="roundRect">
          <a:avLst/>
        </a:prstGeom>
        <a:solidFill>
          <a:schemeClr val="accent2">
            <a:hueOff val="-371439"/>
            <a:satOff val="-1033"/>
            <a:lumOff val="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it-IT" sz="1400" kern="1200" dirty="0"/>
            <a:t>L’utilizzo </a:t>
          </a:r>
          <a:r>
            <a:rPr lang="it-IT" sz="1400" b="1" kern="1200" dirty="0"/>
            <a:t>del colloquio </a:t>
          </a:r>
          <a:r>
            <a:rPr lang="it-IT" sz="1400" kern="1200" dirty="0"/>
            <a:t>come strumenti del servizio sociale applicando l’approccio sistemico rimane inalterato e in particolare le logiche di strategie (</a:t>
          </a:r>
          <a:r>
            <a:rPr lang="it-IT" sz="1400" kern="1200" dirty="0" err="1"/>
            <a:t>ipotizzazione</a:t>
          </a:r>
          <a:r>
            <a:rPr lang="it-IT" sz="1400" kern="1200" dirty="0"/>
            <a:t>, circolarità, neutralità, lavorare per connessioni) e di tattica (comunicazione verbale e non verbale).</a:t>
          </a:r>
          <a:endParaRPr lang="en-US" sz="1400" kern="1200" dirty="0"/>
        </a:p>
      </dsp:txBody>
      <dsp:txXfrm>
        <a:off x="50588" y="1161757"/>
        <a:ext cx="6729392" cy="935124"/>
      </dsp:txXfrm>
    </dsp:sp>
    <dsp:sp modelId="{B6C6D3DC-3C82-4FD9-BF04-2BC8745CFF0A}">
      <dsp:nvSpPr>
        <dsp:cNvPr id="0" name=""/>
        <dsp:cNvSpPr/>
      </dsp:nvSpPr>
      <dsp:spPr>
        <a:xfrm>
          <a:off x="0" y="2202189"/>
          <a:ext cx="6830568" cy="1036300"/>
        </a:xfrm>
        <a:prstGeom prst="roundRect">
          <a:avLst/>
        </a:prstGeom>
        <a:solidFill>
          <a:schemeClr val="accent2">
            <a:hueOff val="-742878"/>
            <a:satOff val="-2066"/>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b="1" kern="1200" dirty="0"/>
            <a:t>Fare ipotesi </a:t>
          </a:r>
          <a:r>
            <a:rPr lang="it-IT" sz="1900" kern="1200" dirty="0"/>
            <a:t>richiede oggi la capacità di tenere le dinamiche relazionali dell’ambiente di vita interno ed esterno alla famiglia all’interno della lettura della situazione di disagio. </a:t>
          </a:r>
          <a:endParaRPr lang="en-US" sz="1900" kern="1200" dirty="0"/>
        </a:p>
      </dsp:txBody>
      <dsp:txXfrm>
        <a:off x="50588" y="2252777"/>
        <a:ext cx="6729392" cy="935124"/>
      </dsp:txXfrm>
    </dsp:sp>
    <dsp:sp modelId="{20BCA2CF-B933-4C82-B32D-E8CF55A036EF}">
      <dsp:nvSpPr>
        <dsp:cNvPr id="0" name=""/>
        <dsp:cNvSpPr/>
      </dsp:nvSpPr>
      <dsp:spPr>
        <a:xfrm>
          <a:off x="0" y="3278128"/>
          <a:ext cx="6830568" cy="1036300"/>
        </a:xfrm>
        <a:prstGeom prst="roundRect">
          <a:avLst/>
        </a:prstGeom>
        <a:solidFill>
          <a:schemeClr val="accent2">
            <a:hueOff val="-1114316"/>
            <a:satOff val="-3099"/>
            <a:lumOff val="2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b="1" kern="1200" dirty="0"/>
            <a:t>La circolarità </a:t>
          </a:r>
          <a:r>
            <a:rPr lang="it-IT" sz="1900" kern="1200" dirty="0"/>
            <a:t>è lavorare per connessioni di nuovo, non possono che ampliare il proprio raggio di osservazione, valutazione, monitoraggio, e verifica e luoghi di comunità. </a:t>
          </a:r>
          <a:endParaRPr lang="en-US" sz="1900" kern="1200" dirty="0"/>
        </a:p>
      </dsp:txBody>
      <dsp:txXfrm>
        <a:off x="50588" y="3328716"/>
        <a:ext cx="6729392" cy="935124"/>
      </dsp:txXfrm>
    </dsp:sp>
    <dsp:sp modelId="{EBF9B80D-3EA0-48CE-B4B0-4854C66CA649}">
      <dsp:nvSpPr>
        <dsp:cNvPr id="0" name=""/>
        <dsp:cNvSpPr/>
      </dsp:nvSpPr>
      <dsp:spPr>
        <a:xfrm>
          <a:off x="0" y="4384230"/>
          <a:ext cx="6830568" cy="1036300"/>
        </a:xfrm>
        <a:prstGeom prst="roundRect">
          <a:avLst/>
        </a:prstGeom>
        <a:solidFill>
          <a:schemeClr val="accent2">
            <a:hueOff val="-1485755"/>
            <a:satOff val="-4132"/>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it-IT" sz="1900" b="1" kern="1200" dirty="0"/>
            <a:t>La neutralità </a:t>
          </a:r>
          <a:r>
            <a:rPr lang="it-IT" sz="1900" kern="1200" dirty="0"/>
            <a:t>è la capacità di non esprimere pregiudizi e giudizi, data l’impossibilità nota a tutti di avere quanto meno dei pareri sulle cose della vita. </a:t>
          </a:r>
          <a:endParaRPr lang="en-US" sz="1900" kern="1200" dirty="0"/>
        </a:p>
      </dsp:txBody>
      <dsp:txXfrm>
        <a:off x="50588" y="4434818"/>
        <a:ext cx="6729392" cy="9351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DFD723-6955-456B-9507-CA880B13D872}">
      <dsp:nvSpPr>
        <dsp:cNvPr id="0" name=""/>
        <dsp:cNvSpPr/>
      </dsp:nvSpPr>
      <dsp:spPr>
        <a:xfrm>
          <a:off x="0" y="0"/>
          <a:ext cx="7452360" cy="106313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8CB75D-BAAA-4E4D-B404-25F5D76D904F}">
      <dsp:nvSpPr>
        <dsp:cNvPr id="0" name=""/>
        <dsp:cNvSpPr/>
      </dsp:nvSpPr>
      <dsp:spPr>
        <a:xfrm>
          <a:off x="321597" y="243235"/>
          <a:ext cx="585294" cy="5847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8627C7-D314-4F45-933B-E2129B3EF786}">
      <dsp:nvSpPr>
        <dsp:cNvPr id="0" name=""/>
        <dsp:cNvSpPr/>
      </dsp:nvSpPr>
      <dsp:spPr>
        <a:xfrm>
          <a:off x="1228489" y="4030"/>
          <a:ext cx="5598016" cy="1196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79" tIns="126579" rIns="126579" bIns="126579" numCol="1" spcCol="1270" anchor="ctr" anchorCtr="0">
          <a:noAutofit/>
        </a:bodyPr>
        <a:lstStyle/>
        <a:p>
          <a:pPr lvl="0" algn="l" defTabSz="977900">
            <a:lnSpc>
              <a:spcPct val="100000"/>
            </a:lnSpc>
            <a:spcBef>
              <a:spcPct val="0"/>
            </a:spcBef>
            <a:spcAft>
              <a:spcPct val="35000"/>
            </a:spcAft>
          </a:pPr>
          <a:r>
            <a:rPr lang="it-IT" sz="2200" b="1" kern="1200" dirty="0"/>
            <a:t>Abitare la frontiera</a:t>
          </a:r>
          <a:endParaRPr lang="en-US" sz="2200" b="1" kern="1200" dirty="0"/>
        </a:p>
      </dsp:txBody>
      <dsp:txXfrm>
        <a:off x="1228489" y="4030"/>
        <a:ext cx="5598016" cy="1196024"/>
      </dsp:txXfrm>
    </dsp:sp>
    <dsp:sp modelId="{AB57660C-C99B-4E65-9E42-D1C049BD95EE}">
      <dsp:nvSpPr>
        <dsp:cNvPr id="0" name=""/>
        <dsp:cNvSpPr/>
      </dsp:nvSpPr>
      <dsp:spPr>
        <a:xfrm>
          <a:off x="0" y="1422570"/>
          <a:ext cx="7452360" cy="106313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7AF4EF-9E13-4DC7-A8B0-03D3F523C05D}">
      <dsp:nvSpPr>
        <dsp:cNvPr id="0" name=""/>
        <dsp:cNvSpPr/>
      </dsp:nvSpPr>
      <dsp:spPr>
        <a:xfrm>
          <a:off x="321597" y="1661775"/>
          <a:ext cx="585294" cy="58472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EE45AEB-E4B8-46B7-9461-2D0EA3332C03}">
      <dsp:nvSpPr>
        <dsp:cNvPr id="0" name=""/>
        <dsp:cNvSpPr/>
      </dsp:nvSpPr>
      <dsp:spPr>
        <a:xfrm>
          <a:off x="1228489" y="1422570"/>
          <a:ext cx="5598016" cy="1196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79" tIns="126579" rIns="126579" bIns="126579" numCol="1" spcCol="1270" anchor="ctr" anchorCtr="0">
          <a:noAutofit/>
        </a:bodyPr>
        <a:lstStyle/>
        <a:p>
          <a:pPr lvl="0" algn="l" defTabSz="711200">
            <a:lnSpc>
              <a:spcPct val="100000"/>
            </a:lnSpc>
            <a:spcBef>
              <a:spcPct val="0"/>
            </a:spcBef>
            <a:spcAft>
              <a:spcPct val="35000"/>
            </a:spcAft>
          </a:pPr>
          <a:r>
            <a:rPr lang="it-IT" sz="1600" kern="1200" dirty="0"/>
            <a:t>La globalizzazione (del mercato, del lavoro, delle comunicazioni), avviatasi su scala planetaria sin dalla conquista delle Americhe e portata a compimento nei nostri giorni apre a opportunità sconosciute alle generazioni che ci hanno preceduto, i cui destini personali, affettivi, professionali si risolvevano per lo più nelle comunità di nascita. </a:t>
          </a:r>
          <a:endParaRPr lang="en-US" sz="1600" kern="1200" dirty="0"/>
        </a:p>
      </dsp:txBody>
      <dsp:txXfrm>
        <a:off x="1228489" y="1422570"/>
        <a:ext cx="5598016" cy="1196024"/>
      </dsp:txXfrm>
    </dsp:sp>
    <dsp:sp modelId="{CAFA92FC-CB25-4360-BA6A-804E211BCE17}">
      <dsp:nvSpPr>
        <dsp:cNvPr id="0" name=""/>
        <dsp:cNvSpPr/>
      </dsp:nvSpPr>
      <dsp:spPr>
        <a:xfrm>
          <a:off x="0" y="2961308"/>
          <a:ext cx="7452360" cy="106313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107BD1-034A-46F3-9728-6B0FA77E9C1C}">
      <dsp:nvSpPr>
        <dsp:cNvPr id="0" name=""/>
        <dsp:cNvSpPr/>
      </dsp:nvSpPr>
      <dsp:spPr>
        <a:xfrm>
          <a:off x="321597" y="3080315"/>
          <a:ext cx="585294" cy="58472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465DEC5-5AFA-49E6-9CDB-5782CCE7CDD7}">
      <dsp:nvSpPr>
        <dsp:cNvPr id="0" name=""/>
        <dsp:cNvSpPr/>
      </dsp:nvSpPr>
      <dsp:spPr>
        <a:xfrm>
          <a:off x="1228489" y="2841111"/>
          <a:ext cx="5598016" cy="1196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79" tIns="126579" rIns="126579" bIns="126579" numCol="1" spcCol="1270" anchor="ctr" anchorCtr="0">
          <a:noAutofit/>
        </a:bodyPr>
        <a:lstStyle/>
        <a:p>
          <a:pPr lvl="0" algn="l" defTabSz="889000">
            <a:lnSpc>
              <a:spcPct val="100000"/>
            </a:lnSpc>
            <a:spcBef>
              <a:spcPct val="0"/>
            </a:spcBef>
            <a:spcAft>
              <a:spcPct val="35000"/>
            </a:spcAft>
          </a:pPr>
          <a:r>
            <a:rPr lang="it-IT" sz="2000" b="1" kern="1200" dirty="0"/>
            <a:t>Da fluidi a superfluidi</a:t>
          </a:r>
          <a:endParaRPr lang="en-US" sz="2000" b="1" kern="1200" dirty="0"/>
        </a:p>
      </dsp:txBody>
      <dsp:txXfrm>
        <a:off x="1228489" y="2841111"/>
        <a:ext cx="5598016" cy="1196024"/>
      </dsp:txXfrm>
    </dsp:sp>
    <dsp:sp modelId="{12509FD9-566D-4B50-ACA8-1ED44A71480B}">
      <dsp:nvSpPr>
        <dsp:cNvPr id="0" name=""/>
        <dsp:cNvSpPr/>
      </dsp:nvSpPr>
      <dsp:spPr>
        <a:xfrm>
          <a:off x="0" y="4259651"/>
          <a:ext cx="7452360" cy="106313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90D62A-AFC6-42F7-99D4-AF041A3E307F}">
      <dsp:nvSpPr>
        <dsp:cNvPr id="0" name=""/>
        <dsp:cNvSpPr/>
      </dsp:nvSpPr>
      <dsp:spPr>
        <a:xfrm>
          <a:off x="321597" y="4498855"/>
          <a:ext cx="585294" cy="58472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5969AE-A1A8-431F-9293-05148F88D991}">
      <dsp:nvSpPr>
        <dsp:cNvPr id="0" name=""/>
        <dsp:cNvSpPr/>
      </dsp:nvSpPr>
      <dsp:spPr>
        <a:xfrm>
          <a:off x="1228489" y="4259651"/>
          <a:ext cx="5598016" cy="1196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579" tIns="126579" rIns="126579" bIns="126579" numCol="1" spcCol="1270" anchor="ctr" anchorCtr="0">
          <a:noAutofit/>
        </a:bodyPr>
        <a:lstStyle/>
        <a:p>
          <a:pPr lvl="0" algn="l" defTabSz="711200">
            <a:lnSpc>
              <a:spcPct val="100000"/>
            </a:lnSpc>
            <a:spcBef>
              <a:spcPct val="0"/>
            </a:spcBef>
            <a:spcAft>
              <a:spcPct val="35000"/>
            </a:spcAft>
          </a:pPr>
          <a:r>
            <a:rPr lang="it-IT" sz="1600" kern="1200" dirty="0"/>
            <a:t>E’ l’incertezza dell’agire a denotare la società contemporanea e a spingere a continue rielaborazioni, a porsi in uno stato di perenne disponibilità, o inquietudine rispetto al cambiamento, al rischio (Beck, 2000).</a:t>
          </a:r>
          <a:endParaRPr lang="en-US" sz="1600" kern="1200" dirty="0"/>
        </a:p>
      </dsp:txBody>
      <dsp:txXfrm>
        <a:off x="1228489" y="4259651"/>
        <a:ext cx="5598016" cy="11960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16/7/layout/BasicProcessNew">
  <dgm:title val="Basic Process New"/>
  <dgm:desc val=""/>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fact="0.15"/>
      <dgm:constr type="h" for="ch" forName="sibTrans" op="equ"/>
    </dgm:constrLst>
    <dgm:ruleLst>
      <dgm:rule type="h" for="ch" forName="sibTrans" val="6.75" fact="NaN" max="NaN"/>
      <dgm:rule type="w" for="ch" forName="sibTrans" val="8.75" fact="NaN" max="NaN"/>
    </dgm:ruleLst>
    <dgm:forEach name="nodesForEach" axis="ch" ptType="node">
      <dgm:layoutNode name="node">
        <dgm:varLst>
          <dgm:bulletEnabled val="1"/>
        </dgm:varLst>
        <dgm:alg type="tx"/>
        <dgm:shape xmlns:r="http://schemas.openxmlformats.org/officeDocument/2006/relationships" type="rect" r:blip="">
          <dgm:adjLst>
            <dgm:adj idx="1" val="0.1"/>
          </dgm:adjLst>
        </dgm:shape>
        <dgm:presOf axis="desOrSelf" ptType="node"/>
        <dgm:constrLst>
          <dgm:constr type="h" refType="w" fact="0.6"/>
          <dgm:constr type="lMarg" val="12"/>
          <dgm:constr type="rMarg" val="12"/>
          <dgm:constr type="tMarg" val="12"/>
          <dgm:constr type="bMarg" val="12"/>
        </dgm:constrLst>
        <dgm:ruleLst>
          <dgm:rule type="primFontSz" val="11" fact="NaN" max="NaN"/>
          <dgm:rule type="primFontSz" val="18" fact="NaN" max="NaN"/>
          <dgm:rule type="h" val="NaN" fact="1.5" max="NaN"/>
          <dgm:rule type="primFontSz" val="11" fact="NaN" max="NaN"/>
          <dgm:rule type="h" val="INF" fact="NaN" max="NaN"/>
        </dgm:ruleLst>
      </dgm:layoutNode>
      <dgm:forEach name="sibTransForEach" axis="followSib" ptType="sibTrans" cnt="1">
        <dgm:layoutNode name="sibTransSpacerBeforeConnector" styleLbl="node1">
          <dgm:alg type="sp"/>
          <dgm:shape xmlns:r="http://schemas.openxmlformats.org/officeDocument/2006/relationships" r:blip="">
            <dgm:adjLst/>
          </dgm:shape>
          <dgm:constrLst>
            <dgm:constr type="w" val="4.5"/>
          </dgm:constrLst>
          <dgm:presOf/>
          <dgm:ruleLst>
            <dgm:rule type="w" val="4.5" fact="NaN" max="NaN"/>
          </dgm:ruleLst>
        </dgm:layoutNode>
        <dgm:layoutNode name="sibTrans" styleLbl="node1">
          <dgm:alg type="sp"/>
          <dgm:shape xmlns:r="http://schemas.openxmlformats.org/officeDocument/2006/relationships" type="rightArrow" r:blip="">
            <dgm:adjLst>
              <dgm:adj idx="1" val="0.5"/>
            </dgm:adjLst>
          </dgm:shape>
          <dgm:presOf axis="self"/>
          <dgm:constrLst>
            <dgm:constr type="h" val="6.75"/>
          </dgm:constrLst>
          <dgm:ruleLst>
            <dgm:rule type="h" val="6.75" fact="NaN" max="NaN"/>
            <dgm:rule type="w" val="8.75" fact="NaN" max="NaN"/>
          </dgm:ruleLst>
        </dgm:layoutNode>
        <dgm:layoutNode name="sibTransSpacerAfterConnector">
          <dgm:alg type="sp"/>
          <dgm:shape xmlns:r="http://schemas.openxmlformats.org/officeDocument/2006/relationships" r:blip="">
            <dgm:adjLst/>
          </dgm:shape>
          <dgm:constrLst>
            <dgm:constr type="w" val="4.5"/>
          </dgm:constrLst>
          <dgm:presOf/>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xmlns="">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1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1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17.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xmlns="">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19.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layout2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xmlns="">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xmlns=""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05/05/20</a:t>
            </a:fld>
            <a:endParaRPr lang="en-US" dirty="0"/>
          </a:p>
        </p:txBody>
      </p:sp>
      <p:sp>
        <p:nvSpPr>
          <p:cNvPr id="5" name="Footer Placeholder 4">
            <a:extLst>
              <a:ext uri="{FF2B5EF4-FFF2-40B4-BE49-F238E27FC236}">
                <a16:creationId xmlns:a16="http://schemas.microsoft.com/office/drawing/2014/main" xmlns=""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a:t>
            </a:fld>
            <a:endParaRPr lang="en-US" dirty="0"/>
          </a:p>
        </p:txBody>
      </p:sp>
      <p:sp>
        <p:nvSpPr>
          <p:cNvPr id="8" name="Rectangle 7">
            <a:extLst>
              <a:ext uri="{FF2B5EF4-FFF2-40B4-BE49-F238E27FC236}">
                <a16:creationId xmlns:a16="http://schemas.microsoft.com/office/drawing/2014/main" xmlns=""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31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9ED9A4A-D287-4207-9037-70DB007A1707}"/>
              </a:ext>
            </a:extLst>
          </p:cNvPr>
          <p:cNvSpPr>
            <a:spLocks noGrp="1"/>
          </p:cNvSpPr>
          <p:nvPr>
            <p:ph type="dt" sz="half" idx="10"/>
          </p:nvPr>
        </p:nvSpPr>
        <p:spPr/>
        <p:txBody>
          <a:bodyPr/>
          <a:lstStyle/>
          <a:p>
            <a:fld id="{02AC24A9-CCB6-4F8D-B8DB-C2F3692CFA5A}" type="datetimeFigureOut">
              <a:rPr lang="en-US" smtClean="0"/>
              <a:t>05/05/20</a:t>
            </a:fld>
            <a:endParaRPr lang="en-US"/>
          </a:p>
        </p:txBody>
      </p:sp>
      <p:sp>
        <p:nvSpPr>
          <p:cNvPr id="5" name="Footer Placeholder 4">
            <a:extLst>
              <a:ext uri="{FF2B5EF4-FFF2-40B4-BE49-F238E27FC236}">
                <a16:creationId xmlns:a16="http://schemas.microsoft.com/office/drawing/2014/main" xmlns=""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679730-3487-4D94-A0DC-C21684963AB3}"/>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398494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1D2603B-9ACE-4FA9-805B-9B91EB63DF7D}"/>
              </a:ext>
            </a:extLst>
          </p:cNvPr>
          <p:cNvSpPr>
            <a:spLocks noGrp="1"/>
          </p:cNvSpPr>
          <p:nvPr>
            <p:ph type="dt" sz="half" idx="10"/>
          </p:nvPr>
        </p:nvSpPr>
        <p:spPr/>
        <p:txBody>
          <a:bodyPr/>
          <a:lstStyle/>
          <a:p>
            <a:fld id="{02AC24A9-CCB6-4F8D-B8DB-C2F3692CFA5A}" type="datetimeFigureOut">
              <a:rPr lang="en-US" smtClean="0"/>
              <a:t>05/05/20</a:t>
            </a:fld>
            <a:endParaRPr lang="en-US"/>
          </a:p>
        </p:txBody>
      </p:sp>
      <p:sp>
        <p:nvSpPr>
          <p:cNvPr id="5" name="Footer Placeholder 4">
            <a:extLst>
              <a:ext uri="{FF2B5EF4-FFF2-40B4-BE49-F238E27FC236}">
                <a16:creationId xmlns:a16="http://schemas.microsoft.com/office/drawing/2014/main" xmlns=""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5197AE4-AA47-4E14-8FFE-171FAE47F49E}"/>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693968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1A5C095-5C0B-4D97-86C8-09F03403E3FF}"/>
              </a:ext>
            </a:extLst>
          </p:cNvPr>
          <p:cNvSpPr>
            <a:spLocks noGrp="1"/>
          </p:cNvSpPr>
          <p:nvPr>
            <p:ph type="title"/>
          </p:nvPr>
        </p:nvSpPr>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64F2FCE0-CD31-4DFB-9D3A-FFFA7B7BB363}"/>
              </a:ext>
            </a:extLst>
          </p:cNvPr>
          <p:cNvSpPr>
            <a:spLocks noGrp="1"/>
          </p:cNvSpPr>
          <p:nvPr>
            <p:ph type="body"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711B6498-591D-4FE6-9CEC-4485FDE2580F}"/>
              </a:ext>
            </a:extLst>
          </p:cNvPr>
          <p:cNvSpPr>
            <a:spLocks noGrp="1"/>
          </p:cNvSpPr>
          <p:nvPr>
            <p:ph type="dt" sz="half" idx="10"/>
          </p:nvPr>
        </p:nvSpPr>
        <p:spPr/>
        <p:txBody>
          <a:bodyPr/>
          <a:lstStyle/>
          <a:p>
            <a:fld id="{02AC24A9-CCB6-4F8D-B8DB-C2F3692CFA5A}" type="datetimeFigureOut">
              <a:rPr lang="en-US" smtClean="0"/>
              <a:t>05/05/20</a:t>
            </a:fld>
            <a:endParaRPr lang="en-US"/>
          </a:p>
        </p:txBody>
      </p:sp>
      <p:sp>
        <p:nvSpPr>
          <p:cNvPr id="5" name="Segnaposto piè di pagina 4">
            <a:extLst>
              <a:ext uri="{FF2B5EF4-FFF2-40B4-BE49-F238E27FC236}">
                <a16:creationId xmlns:a16="http://schemas.microsoft.com/office/drawing/2014/main" xmlns="" id="{5C83069D-AE02-49BB-B1EA-62CF26178675}"/>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1FAE0E13-DAA5-4EED-BC09-0B21A7777CF0}"/>
              </a:ext>
            </a:extLst>
          </p:cNvPr>
          <p:cNvSpPr>
            <a:spLocks noGrp="1"/>
          </p:cNvSpPr>
          <p:nvPr>
            <p:ph type="sldNum" sz="quarter" idx="12"/>
          </p:nvPr>
        </p:nvSpPr>
        <p:spPr/>
        <p:txBody>
          <a:bodyPr/>
          <a:lstStyle/>
          <a:p>
            <a:fld id="{B2DC25EE-239B-4C5F-AAD1-255A7D5F1EE2}" type="slidenum">
              <a:rPr lang="en-US" smtClean="0"/>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4D06164-D0DE-44A7-A591-5EED147BA8F9}"/>
              </a:ext>
            </a:extLst>
          </p:cNvPr>
          <p:cNvSpPr>
            <a:spLocks noGrp="1"/>
          </p:cNvSpPr>
          <p:nvPr>
            <p:ph type="title"/>
          </p:nvPr>
        </p:nvSpPr>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B2FE71D5-B0A5-48ED-8F66-A375E90CBEFC}"/>
              </a:ext>
            </a:extLst>
          </p:cNvPr>
          <p:cNvSpPr>
            <a:spLocks noGrp="1"/>
          </p:cNvSpPr>
          <p:nvPr>
            <p:ph type="body"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63032D25-5674-423E-9170-E8A47D4563DA}"/>
              </a:ext>
            </a:extLst>
          </p:cNvPr>
          <p:cNvSpPr>
            <a:spLocks noGrp="1"/>
          </p:cNvSpPr>
          <p:nvPr>
            <p:ph type="dt" sz="half" idx="10"/>
          </p:nvPr>
        </p:nvSpPr>
        <p:spPr/>
        <p:txBody>
          <a:bodyPr/>
          <a:lstStyle/>
          <a:p>
            <a:fld id="{02AC24A9-CCB6-4F8D-B8DB-C2F3692CFA5A}" type="datetimeFigureOut">
              <a:rPr lang="en-US" smtClean="0"/>
              <a:t>05/05/20</a:t>
            </a:fld>
            <a:endParaRPr lang="en-US"/>
          </a:p>
        </p:txBody>
      </p:sp>
      <p:sp>
        <p:nvSpPr>
          <p:cNvPr id="5" name="Segnaposto piè di pagina 4">
            <a:extLst>
              <a:ext uri="{FF2B5EF4-FFF2-40B4-BE49-F238E27FC236}">
                <a16:creationId xmlns:a16="http://schemas.microsoft.com/office/drawing/2014/main" xmlns="" id="{69E15EF5-AB25-4372-9FDF-03ACF399747F}"/>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xmlns="" id="{49B6B819-ED52-44D1-9704-24F79CB503A5}"/>
              </a:ext>
            </a:extLst>
          </p:cNvPr>
          <p:cNvSpPr>
            <a:spLocks noGrp="1"/>
          </p:cNvSpPr>
          <p:nvPr>
            <p:ph type="sldNum" sz="quarter" idx="12"/>
          </p:nvPr>
        </p:nvSpPr>
        <p:spPr/>
        <p:txBody>
          <a:bodyPr/>
          <a:lstStyle/>
          <a:p>
            <a:fld id="{B2DC25EE-239B-4C5F-AAD1-255A7D5F1EE2}"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xmlns=""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xmlns=""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05/05/20</a:t>
            </a:fld>
            <a:endParaRPr lang="en-US"/>
          </a:p>
        </p:txBody>
      </p:sp>
      <p:sp>
        <p:nvSpPr>
          <p:cNvPr id="5" name="Footer Placeholder 4">
            <a:extLst>
              <a:ext uri="{FF2B5EF4-FFF2-40B4-BE49-F238E27FC236}">
                <a16:creationId xmlns:a16="http://schemas.microsoft.com/office/drawing/2014/main" xmlns=""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226635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xmlns=""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D48BFA7D-4401-4285-802B-1579165F0D6D}"/>
              </a:ext>
            </a:extLst>
          </p:cNvPr>
          <p:cNvSpPr>
            <a:spLocks noGrp="1"/>
          </p:cNvSpPr>
          <p:nvPr>
            <p:ph type="dt" sz="half" idx="10"/>
          </p:nvPr>
        </p:nvSpPr>
        <p:spPr/>
        <p:txBody>
          <a:bodyPr/>
          <a:lstStyle/>
          <a:p>
            <a:fld id="{02AC24A9-CCB6-4F8D-B8DB-C2F3692CFA5A}" type="datetimeFigureOut">
              <a:rPr lang="en-US" smtClean="0"/>
              <a:t>05/05/20</a:t>
            </a:fld>
            <a:endParaRPr lang="en-US"/>
          </a:p>
        </p:txBody>
      </p:sp>
      <p:sp>
        <p:nvSpPr>
          <p:cNvPr id="5" name="Footer Placeholder 4">
            <a:extLst>
              <a:ext uri="{FF2B5EF4-FFF2-40B4-BE49-F238E27FC236}">
                <a16:creationId xmlns:a16="http://schemas.microsoft.com/office/drawing/2014/main" xmlns=""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3AC3F32-46E0-47C8-8565-5969A475FDB0}"/>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2411714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xmlns=""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xmlns=""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xmlns=""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05/05/20</a:t>
            </a:fld>
            <a:endParaRPr lang="en-US"/>
          </a:p>
        </p:txBody>
      </p:sp>
      <p:sp>
        <p:nvSpPr>
          <p:cNvPr id="6" name="Footer Placeholder 5">
            <a:extLst>
              <a:ext uri="{FF2B5EF4-FFF2-40B4-BE49-F238E27FC236}">
                <a16:creationId xmlns:a16="http://schemas.microsoft.com/office/drawing/2014/main" xmlns=""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2385465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xmlns=""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xmlns=""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05/05/20</a:t>
            </a:fld>
            <a:endParaRPr lang="en-US"/>
          </a:p>
        </p:txBody>
      </p:sp>
      <p:sp>
        <p:nvSpPr>
          <p:cNvPr id="8" name="Footer Placeholder 7">
            <a:extLst>
              <a:ext uri="{FF2B5EF4-FFF2-40B4-BE49-F238E27FC236}">
                <a16:creationId xmlns:a16="http://schemas.microsoft.com/office/drawing/2014/main" xmlns=""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279050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xmlns=""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xmlns="" id="{67C91241-A315-4643-91E5-CF2C25CC903A}"/>
              </a:ext>
            </a:extLst>
          </p:cNvPr>
          <p:cNvSpPr>
            <a:spLocks noGrp="1"/>
          </p:cNvSpPr>
          <p:nvPr>
            <p:ph type="dt" sz="half" idx="10"/>
          </p:nvPr>
        </p:nvSpPr>
        <p:spPr/>
        <p:txBody>
          <a:bodyPr/>
          <a:lstStyle/>
          <a:p>
            <a:fld id="{02AC24A9-CCB6-4F8D-B8DB-C2F3692CFA5A}" type="datetimeFigureOut">
              <a:rPr lang="en-US" smtClean="0"/>
              <a:t>05/05/20</a:t>
            </a:fld>
            <a:endParaRPr lang="en-US"/>
          </a:p>
        </p:txBody>
      </p:sp>
      <p:sp>
        <p:nvSpPr>
          <p:cNvPr id="4" name="Footer Placeholder 3">
            <a:extLst>
              <a:ext uri="{FF2B5EF4-FFF2-40B4-BE49-F238E27FC236}">
                <a16:creationId xmlns:a16="http://schemas.microsoft.com/office/drawing/2014/main" xmlns=""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7739411-CED6-43D4-868D-A65C4161A72B}"/>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3698326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AC447E0-1D4D-4EF2-B81B-4B2400EE3EDB}"/>
              </a:ext>
            </a:extLst>
          </p:cNvPr>
          <p:cNvSpPr>
            <a:spLocks noGrp="1"/>
          </p:cNvSpPr>
          <p:nvPr>
            <p:ph type="dt" sz="half" idx="10"/>
          </p:nvPr>
        </p:nvSpPr>
        <p:spPr/>
        <p:txBody>
          <a:bodyPr/>
          <a:lstStyle/>
          <a:p>
            <a:fld id="{02AC24A9-CCB6-4F8D-B8DB-C2F3692CFA5A}" type="datetimeFigureOut">
              <a:rPr lang="en-US" smtClean="0"/>
              <a:t>05/05/20</a:t>
            </a:fld>
            <a:endParaRPr lang="en-US"/>
          </a:p>
        </p:txBody>
      </p:sp>
      <p:sp>
        <p:nvSpPr>
          <p:cNvPr id="3" name="Footer Placeholder 2">
            <a:extLst>
              <a:ext uri="{FF2B5EF4-FFF2-40B4-BE49-F238E27FC236}">
                <a16:creationId xmlns:a16="http://schemas.microsoft.com/office/drawing/2014/main" xmlns=""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8440955-B18E-49D3-AE7B-B331200E34C5}"/>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338540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xmlns=""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05/05/20</a:t>
            </a:fld>
            <a:endParaRPr lang="en-US" dirty="0"/>
          </a:p>
        </p:txBody>
      </p:sp>
      <p:sp>
        <p:nvSpPr>
          <p:cNvPr id="6" name="Footer Placeholder 5">
            <a:extLst>
              <a:ext uri="{FF2B5EF4-FFF2-40B4-BE49-F238E27FC236}">
                <a16:creationId xmlns:a16="http://schemas.microsoft.com/office/drawing/2014/main" xmlns=""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285D185-B1B6-4D62-81BE-BE82C80ACA6C}"/>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3884161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xmlns=""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xmlns=""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05/05/20</a:t>
            </a:fld>
            <a:endParaRPr lang="en-US"/>
          </a:p>
        </p:txBody>
      </p:sp>
      <p:sp>
        <p:nvSpPr>
          <p:cNvPr id="6" name="Footer Placeholder 5">
            <a:extLst>
              <a:ext uri="{FF2B5EF4-FFF2-40B4-BE49-F238E27FC236}">
                <a16:creationId xmlns:a16="http://schemas.microsoft.com/office/drawing/2014/main" xmlns=""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8770FB6-F273-4BA6-8B97-9835AC537871}"/>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6268676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1"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1"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1"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1"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1"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1"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1"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1"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1" Type="http://schemas.openxmlformats.org/officeDocument/2006/relationships/theme" Target="../theme/theme1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05/05/20</a:t>
            </a:fld>
            <a:endParaRPr lang="en-US"/>
          </a:p>
        </p:txBody>
      </p:sp>
      <p:sp>
        <p:nvSpPr>
          <p:cNvPr id="5" name="Footer Placeholder 4">
            <a:extLst>
              <a:ext uri="{FF2B5EF4-FFF2-40B4-BE49-F238E27FC236}">
                <a16:creationId xmlns:a16="http://schemas.microsoft.com/office/drawing/2014/main" xmlns=""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a:t>
            </a:fld>
            <a:endParaRPr lang="en-US"/>
          </a:p>
        </p:txBody>
      </p:sp>
    </p:spTree>
    <p:extLst>
      <p:ext uri="{BB962C8B-B14F-4D97-AF65-F5344CB8AC3E}">
        <p14:creationId xmlns:p14="http://schemas.microsoft.com/office/powerpoint/2010/main" val="2030589747"/>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0" r:id="rId6"/>
    <p:sldLayoutId id="2147483676" r:id="rId7"/>
    <p:sldLayoutId id="2147483677" r:id="rId8"/>
    <p:sldLayoutId id="2147483678" r:id="rId9"/>
    <p:sldLayoutId id="2147483679" r:id="rId10"/>
    <p:sldLayoutId id="2147483681" r:id="rId11"/>
    <p:sldLayoutId id="214748370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hyperlink" Target="http://it.wikipedia.org/wiki/File:UNIVERSITA_TRIESTE_logo_colori.jpg" TargetMode="Externa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12.xml"/><Relationship Id="rId2"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12.xml"/><Relationship Id="rId2" Type="http://schemas.openxmlformats.org/officeDocument/2006/relationships/diagramData" Target="../diagrams/data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12.xml"/><Relationship Id="rId2" Type="http://schemas.openxmlformats.org/officeDocument/2006/relationships/diagramData" Target="../diagrams/data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12.xml"/><Relationship Id="rId2" Type="http://schemas.openxmlformats.org/officeDocument/2006/relationships/diagramData" Target="../diagrams/data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12.xml"/><Relationship Id="rId2" Type="http://schemas.openxmlformats.org/officeDocument/2006/relationships/diagramData" Target="../diagrams/data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12.xml"/><Relationship Id="rId2" Type="http://schemas.openxmlformats.org/officeDocument/2006/relationships/diagramData" Target="../diagrams/data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4" Type="http://schemas.openxmlformats.org/officeDocument/2006/relationships/diagramQuickStyle" Target="../diagrams/quickStyle11.xml"/><Relationship Id="rId5" Type="http://schemas.openxmlformats.org/officeDocument/2006/relationships/diagramColors" Target="../diagrams/colors11.xml"/><Relationship Id="rId6" Type="http://schemas.microsoft.com/office/2007/relationships/diagramDrawing" Target="../diagrams/drawing11.xml"/><Relationship Id="rId1" Type="http://schemas.openxmlformats.org/officeDocument/2006/relationships/slideLayout" Target="../slideLayouts/slideLayout12.xml"/><Relationship Id="rId2" Type="http://schemas.openxmlformats.org/officeDocument/2006/relationships/diagramData" Target="../diagrams/data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4" Type="http://schemas.openxmlformats.org/officeDocument/2006/relationships/diagramQuickStyle" Target="../diagrams/quickStyle12.xml"/><Relationship Id="rId5" Type="http://schemas.openxmlformats.org/officeDocument/2006/relationships/diagramColors" Target="../diagrams/colors12.xml"/><Relationship Id="rId6" Type="http://schemas.microsoft.com/office/2007/relationships/diagramDrawing" Target="../diagrams/drawing12.xml"/><Relationship Id="rId1" Type="http://schemas.openxmlformats.org/officeDocument/2006/relationships/slideLayout" Target="../slideLayouts/slideLayout12.xml"/><Relationship Id="rId2" Type="http://schemas.openxmlformats.org/officeDocument/2006/relationships/diagramData" Target="../diagrams/data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4" Type="http://schemas.openxmlformats.org/officeDocument/2006/relationships/diagramQuickStyle" Target="../diagrams/quickStyle13.xml"/><Relationship Id="rId5" Type="http://schemas.openxmlformats.org/officeDocument/2006/relationships/diagramColors" Target="../diagrams/colors13.xml"/><Relationship Id="rId6" Type="http://schemas.microsoft.com/office/2007/relationships/diagramDrawing" Target="../diagrams/drawing13.xml"/><Relationship Id="rId1" Type="http://schemas.openxmlformats.org/officeDocument/2006/relationships/slideLayout" Target="../slideLayouts/slideLayout12.xml"/><Relationship Id="rId2" Type="http://schemas.openxmlformats.org/officeDocument/2006/relationships/diagramData" Target="../diagrams/data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4" Type="http://schemas.openxmlformats.org/officeDocument/2006/relationships/diagramQuickStyle" Target="../diagrams/quickStyle14.xml"/><Relationship Id="rId5" Type="http://schemas.openxmlformats.org/officeDocument/2006/relationships/diagramColors" Target="../diagrams/colors14.xml"/><Relationship Id="rId6" Type="http://schemas.microsoft.com/office/2007/relationships/diagramDrawing" Target="../diagrams/drawing14.xml"/><Relationship Id="rId1" Type="http://schemas.openxmlformats.org/officeDocument/2006/relationships/slideLayout" Target="../slideLayouts/slideLayout2.xml"/><Relationship Id="rId2" Type="http://schemas.openxmlformats.org/officeDocument/2006/relationships/diagramData" Target="../diagrams/data1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5.xml"/><Relationship Id="rId4" Type="http://schemas.openxmlformats.org/officeDocument/2006/relationships/diagramQuickStyle" Target="../diagrams/quickStyle15.xml"/><Relationship Id="rId5" Type="http://schemas.openxmlformats.org/officeDocument/2006/relationships/diagramColors" Target="../diagrams/colors15.xml"/><Relationship Id="rId6" Type="http://schemas.microsoft.com/office/2007/relationships/diagramDrawing" Target="../diagrams/drawing15.xml"/><Relationship Id="rId1" Type="http://schemas.openxmlformats.org/officeDocument/2006/relationships/slideLayout" Target="../slideLayouts/slideLayout2.xml"/><Relationship Id="rId2" Type="http://schemas.openxmlformats.org/officeDocument/2006/relationships/diagramData" Target="../diagrams/data1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4" Type="http://schemas.openxmlformats.org/officeDocument/2006/relationships/diagramQuickStyle" Target="../diagrams/quickStyle16.xml"/><Relationship Id="rId5" Type="http://schemas.openxmlformats.org/officeDocument/2006/relationships/diagramColors" Target="../diagrams/colors16.xml"/><Relationship Id="rId6" Type="http://schemas.microsoft.com/office/2007/relationships/diagramDrawing" Target="../diagrams/drawing16.xml"/><Relationship Id="rId1" Type="http://schemas.openxmlformats.org/officeDocument/2006/relationships/slideLayout" Target="../slideLayouts/slideLayout2.xml"/><Relationship Id="rId2" Type="http://schemas.openxmlformats.org/officeDocument/2006/relationships/diagramData" Target="../diagrams/data1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7.xml"/><Relationship Id="rId4" Type="http://schemas.openxmlformats.org/officeDocument/2006/relationships/diagramQuickStyle" Target="../diagrams/quickStyle17.xml"/><Relationship Id="rId5" Type="http://schemas.openxmlformats.org/officeDocument/2006/relationships/diagramColors" Target="../diagrams/colors17.xml"/><Relationship Id="rId6" Type="http://schemas.microsoft.com/office/2007/relationships/diagramDrawing" Target="../diagrams/drawing17.xml"/><Relationship Id="rId1" Type="http://schemas.openxmlformats.org/officeDocument/2006/relationships/slideLayout" Target="../slideLayouts/slideLayout2.xml"/><Relationship Id="rId2" Type="http://schemas.openxmlformats.org/officeDocument/2006/relationships/diagramData" Target="../diagrams/data1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8.xml"/><Relationship Id="rId4" Type="http://schemas.openxmlformats.org/officeDocument/2006/relationships/diagramQuickStyle" Target="../diagrams/quickStyle18.xml"/><Relationship Id="rId5" Type="http://schemas.openxmlformats.org/officeDocument/2006/relationships/diagramColors" Target="../diagrams/colors18.xml"/><Relationship Id="rId6" Type="http://schemas.microsoft.com/office/2007/relationships/diagramDrawing" Target="../diagrams/drawing18.xml"/><Relationship Id="rId1" Type="http://schemas.openxmlformats.org/officeDocument/2006/relationships/slideLayout" Target="../slideLayouts/slideLayout2.xml"/><Relationship Id="rId2" Type="http://schemas.openxmlformats.org/officeDocument/2006/relationships/diagramData" Target="../diagrams/data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9.xml"/><Relationship Id="rId4" Type="http://schemas.openxmlformats.org/officeDocument/2006/relationships/diagramQuickStyle" Target="../diagrams/quickStyle19.xml"/><Relationship Id="rId5" Type="http://schemas.openxmlformats.org/officeDocument/2006/relationships/diagramColors" Target="../diagrams/colors19.xml"/><Relationship Id="rId6" Type="http://schemas.microsoft.com/office/2007/relationships/diagramDrawing" Target="../diagrams/drawing19.xml"/><Relationship Id="rId1" Type="http://schemas.openxmlformats.org/officeDocument/2006/relationships/slideLayout" Target="../slideLayouts/slideLayout2.xml"/><Relationship Id="rId2" Type="http://schemas.openxmlformats.org/officeDocument/2006/relationships/diagramData" Target="../diagrams/data19.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0.xml"/><Relationship Id="rId4" Type="http://schemas.openxmlformats.org/officeDocument/2006/relationships/diagramQuickStyle" Target="../diagrams/quickStyle20.xml"/><Relationship Id="rId5" Type="http://schemas.openxmlformats.org/officeDocument/2006/relationships/diagramColors" Target="../diagrams/colors20.xml"/><Relationship Id="rId6" Type="http://schemas.microsoft.com/office/2007/relationships/diagramDrawing" Target="../diagrams/drawing20.xml"/><Relationship Id="rId1" Type="http://schemas.openxmlformats.org/officeDocument/2006/relationships/slideLayout" Target="../slideLayouts/slideLayout2.xml"/><Relationship Id="rId2" Type="http://schemas.openxmlformats.org/officeDocument/2006/relationships/diagramData" Target="../diagrams/data20.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1.xml"/><Relationship Id="rId4" Type="http://schemas.openxmlformats.org/officeDocument/2006/relationships/diagramQuickStyle" Target="../diagrams/quickStyle21.xml"/><Relationship Id="rId5" Type="http://schemas.openxmlformats.org/officeDocument/2006/relationships/diagramColors" Target="../diagrams/colors21.xml"/><Relationship Id="rId6" Type="http://schemas.microsoft.com/office/2007/relationships/diagramDrawing" Target="../diagrams/drawing21.xml"/><Relationship Id="rId1" Type="http://schemas.openxmlformats.org/officeDocument/2006/relationships/slideLayout" Target="../slideLayouts/slideLayout2.xml"/><Relationship Id="rId2" Type="http://schemas.openxmlformats.org/officeDocument/2006/relationships/diagramData" Target="../diagrams/data2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2.xml"/><Relationship Id="rId4" Type="http://schemas.openxmlformats.org/officeDocument/2006/relationships/diagramQuickStyle" Target="../diagrams/quickStyle22.xml"/><Relationship Id="rId5" Type="http://schemas.openxmlformats.org/officeDocument/2006/relationships/diagramColors" Target="../diagrams/colors22.xml"/><Relationship Id="rId6" Type="http://schemas.microsoft.com/office/2007/relationships/diagramDrawing" Target="../diagrams/drawing22.xml"/><Relationship Id="rId1" Type="http://schemas.openxmlformats.org/officeDocument/2006/relationships/slideLayout" Target="../slideLayouts/slideLayout2.xml"/><Relationship Id="rId2" Type="http://schemas.openxmlformats.org/officeDocument/2006/relationships/diagramData" Target="../diagrams/data2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2.xml"/><Relationship Id="rId2"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1.png"/><Relationship Id="rId3" Type="http://schemas.openxmlformats.org/officeDocument/2006/relationships/image" Target="../media/image61.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png"/><Relationship Id="rId3"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12.xml"/><Relationship Id="rId2"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12.xml"/><Relationship Id="rId2"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12.xml"/><Relationship Id="rId2"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png"/><Relationship Id="rId3"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C3A7D86-31CC-4454-A327-74FCA9555B5D}"/>
              </a:ext>
            </a:extLst>
          </p:cNvPr>
          <p:cNvSpPr>
            <a:spLocks noGrp="1"/>
          </p:cNvSpPr>
          <p:nvPr>
            <p:ph type="title"/>
          </p:nvPr>
        </p:nvSpPr>
        <p:spPr>
          <a:xfrm>
            <a:off x="0" y="2141999"/>
            <a:ext cx="12192000" cy="4424170"/>
          </a:xfrm>
        </p:spPr>
        <p:txBody>
          <a:bodyPr>
            <a:normAutofit/>
          </a:bodyPr>
          <a:lstStyle/>
          <a:p>
            <a:r>
              <a:rPr lang="it-IT" sz="3600" dirty="0"/>
              <a:t>Servizio Sociale, Politiche Sociali, Programmazione e Gestione dei Servizi </a:t>
            </a:r>
            <a:br>
              <a:rPr lang="it-IT" sz="3600" dirty="0"/>
            </a:br>
            <a:r>
              <a:rPr lang="it-IT" dirty="0"/>
              <a:t/>
            </a:r>
            <a:br>
              <a:rPr lang="it-IT" dirty="0"/>
            </a:br>
            <a:r>
              <a:rPr lang="it-IT" sz="2800" i="1" dirty="0"/>
              <a:t/>
            </a:r>
            <a:br>
              <a:rPr lang="it-IT" sz="2800" i="1" dirty="0"/>
            </a:br>
            <a:r>
              <a:rPr lang="it-IT" sz="2800" dirty="0"/>
              <a:t>Teorie del servizio sociale e politiche sociali</a:t>
            </a:r>
            <a:br>
              <a:rPr lang="it-IT" sz="2800" dirty="0"/>
            </a:br>
            <a:r>
              <a:rPr lang="it-IT" sz="2800" dirty="0"/>
              <a:t>Docente: Gui Luigi   </a:t>
            </a:r>
            <a:r>
              <a:rPr lang="it-IT" dirty="0"/>
              <a:t/>
            </a:r>
            <a:br>
              <a:rPr lang="it-IT" dirty="0"/>
            </a:br>
            <a:r>
              <a:rPr lang="it-IT" dirty="0"/>
              <a:t/>
            </a:r>
            <a:br>
              <a:rPr lang="it-IT" dirty="0"/>
            </a:br>
            <a:endParaRPr lang="it-IT" dirty="0"/>
          </a:p>
        </p:txBody>
      </p:sp>
      <p:pic>
        <p:nvPicPr>
          <p:cNvPr id="9" name="Segnaposto contenuto 8">
            <a:extLst>
              <a:ext uri="{FF2B5EF4-FFF2-40B4-BE49-F238E27FC236}">
                <a16:creationId xmlns:a16="http://schemas.microsoft.com/office/drawing/2014/main" xmlns="" id="{581E1737-A121-42D7-B8B2-8BD2937F24A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2548647" y="291831"/>
            <a:ext cx="6848272" cy="1731522"/>
          </a:xfrm>
        </p:spPr>
      </p:pic>
      <p:sp>
        <p:nvSpPr>
          <p:cNvPr id="10" name="CasellaDiTesto 9">
            <a:extLst>
              <a:ext uri="{FF2B5EF4-FFF2-40B4-BE49-F238E27FC236}">
                <a16:creationId xmlns:a16="http://schemas.microsoft.com/office/drawing/2014/main" xmlns="" id="{9B4C14F9-A110-4B6C-AC0C-EF9A48874E83}"/>
              </a:ext>
            </a:extLst>
          </p:cNvPr>
          <p:cNvSpPr txBox="1"/>
          <p:nvPr/>
        </p:nvSpPr>
        <p:spPr>
          <a:xfrm>
            <a:off x="-72265" y="-1"/>
            <a:ext cx="12253153" cy="6850063"/>
          </a:xfrm>
          <a:prstGeom prst="rect">
            <a:avLst/>
          </a:prstGeom>
          <a:noFill/>
        </p:spPr>
        <p:txBody>
          <a:bodyPr wrap="square" rtlCol="0">
            <a:spAutoFit/>
          </a:bodyPr>
          <a:lstStyle/>
          <a:p>
            <a:endParaRPr lang="it-IT" sz="900" dirty="0"/>
          </a:p>
        </p:txBody>
      </p:sp>
    </p:spTree>
    <p:extLst>
      <p:ext uri="{BB962C8B-B14F-4D97-AF65-F5344CB8AC3E}">
        <p14:creationId xmlns:p14="http://schemas.microsoft.com/office/powerpoint/2010/main" val="2962196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6" name="Segnaposto contenuto 2">
            <a:extLst>
              <a:ext uri="{FF2B5EF4-FFF2-40B4-BE49-F238E27FC236}">
                <a16:creationId xmlns:a16="http://schemas.microsoft.com/office/drawing/2014/main" xmlns="" id="{E71B1038-0C4C-4C22-8B1D-E110F8A07EC1}"/>
              </a:ext>
            </a:extLst>
          </p:cNvPr>
          <p:cNvGraphicFramePr>
            <a:graphicFrameLocks noGrp="1"/>
          </p:cNvGraphicFramePr>
          <p:nvPr>
            <p:ph idx="1"/>
            <p:extLst>
              <p:ext uri="{D42A27DB-BD31-4B8C-83A1-F6EECF244321}">
                <p14:modId xmlns:p14="http://schemas.microsoft.com/office/powerpoint/2010/main" val="3238127120"/>
              </p:ext>
            </p:extLst>
          </p:nvPr>
        </p:nvGraphicFramePr>
        <p:xfrm>
          <a:off x="838200" y="2184158"/>
          <a:ext cx="10515600" cy="40611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8627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Segnaposto contenuto 2">
            <a:extLst>
              <a:ext uri="{FF2B5EF4-FFF2-40B4-BE49-F238E27FC236}">
                <a16:creationId xmlns:a16="http://schemas.microsoft.com/office/drawing/2014/main" xmlns="" id="{842AF3A0-9A53-4E5C-A90E-84C2CA19402A}"/>
              </a:ext>
            </a:extLst>
          </p:cNvPr>
          <p:cNvGraphicFramePr>
            <a:graphicFrameLocks noGrp="1"/>
          </p:cNvGraphicFramePr>
          <p:nvPr>
            <p:ph idx="1"/>
            <p:extLst>
              <p:ext uri="{D42A27DB-BD31-4B8C-83A1-F6EECF244321}">
                <p14:modId xmlns:p14="http://schemas.microsoft.com/office/powerpoint/2010/main" val="866559338"/>
              </p:ext>
            </p:extLst>
          </p:nvPr>
        </p:nvGraphicFramePr>
        <p:xfrm>
          <a:off x="1038225" y="542925"/>
          <a:ext cx="10506456" cy="6315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3802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Segnaposto contenuto 2">
            <a:extLst>
              <a:ext uri="{FF2B5EF4-FFF2-40B4-BE49-F238E27FC236}">
                <a16:creationId xmlns:a16="http://schemas.microsoft.com/office/drawing/2014/main" xmlns="" id="{FA479CBF-A52A-4433-9060-3615640AD206}"/>
              </a:ext>
            </a:extLst>
          </p:cNvPr>
          <p:cNvGraphicFramePr>
            <a:graphicFrameLocks noGrp="1"/>
          </p:cNvGraphicFramePr>
          <p:nvPr>
            <p:ph idx="1"/>
            <p:extLst>
              <p:ext uri="{D42A27DB-BD31-4B8C-83A1-F6EECF244321}">
                <p14:modId xmlns:p14="http://schemas.microsoft.com/office/powerpoint/2010/main" val="700370946"/>
              </p:ext>
            </p:extLst>
          </p:nvPr>
        </p:nvGraphicFramePr>
        <p:xfrm>
          <a:off x="485775" y="359764"/>
          <a:ext cx="11180086" cy="64902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9942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Segnaposto contenuto 2">
            <a:extLst>
              <a:ext uri="{FF2B5EF4-FFF2-40B4-BE49-F238E27FC236}">
                <a16:creationId xmlns:a16="http://schemas.microsoft.com/office/drawing/2014/main" xmlns="" id="{054451A4-9F17-45FB-BFD2-7C58F5DC3F19}"/>
              </a:ext>
            </a:extLst>
          </p:cNvPr>
          <p:cNvGraphicFramePr>
            <a:graphicFrameLocks noGrp="1"/>
          </p:cNvGraphicFramePr>
          <p:nvPr>
            <p:ph idx="1"/>
            <p:extLst>
              <p:ext uri="{D42A27DB-BD31-4B8C-83A1-F6EECF244321}">
                <p14:modId xmlns:p14="http://schemas.microsoft.com/office/powerpoint/2010/main" val="2995542494"/>
              </p:ext>
            </p:extLst>
          </p:nvPr>
        </p:nvGraphicFramePr>
        <p:xfrm>
          <a:off x="4497705" y="497776"/>
          <a:ext cx="6830568" cy="544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1470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xmlns="" id="{8D06CE56-3881-4ADA-8CEF-D18B02C242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xmlns="" id="{79F3C543-62EC-4433-9C93-A2CD8764E9B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52" name="Rectangle 51">
            <a:extLst>
              <a:ext uri="{FF2B5EF4-FFF2-40B4-BE49-F238E27FC236}">
                <a16:creationId xmlns:a16="http://schemas.microsoft.com/office/drawing/2014/main" xmlns="" id="{F1C4E306-BC28-4A7B-871B-1926F6FA6E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4" name="Freeform: Shape 53">
            <a:extLst>
              <a:ext uri="{FF2B5EF4-FFF2-40B4-BE49-F238E27FC236}">
                <a16:creationId xmlns:a16="http://schemas.microsoft.com/office/drawing/2014/main" xmlns="" id="{C3ECC9B4-989C-4F71-A6BC-DEBC1D9FD0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452322" cy="6858000"/>
          </a:xfrm>
          <a:custGeom>
            <a:avLst/>
            <a:gdLst>
              <a:gd name="connsiteX0" fmla="*/ 0 w 8452322"/>
              <a:gd name="connsiteY0" fmla="*/ 0 h 6858000"/>
              <a:gd name="connsiteX1" fmla="*/ 7447992 w 8452322"/>
              <a:gd name="connsiteY1" fmla="*/ 0 h 6858000"/>
              <a:gd name="connsiteX2" fmla="*/ 7501089 w 8452322"/>
              <a:gd name="connsiteY2" fmla="*/ 79009 h 6858000"/>
              <a:gd name="connsiteX3" fmla="*/ 8452322 w 8452322"/>
              <a:gd name="connsiteY3" fmla="*/ 3429001 h 6858000"/>
              <a:gd name="connsiteX4" fmla="*/ 7501089 w 8452322"/>
              <a:gd name="connsiteY4" fmla="*/ 6778993 h 6858000"/>
              <a:gd name="connsiteX5" fmla="*/ 7447994 w 8452322"/>
              <a:gd name="connsiteY5" fmla="*/ 6858000 h 6858000"/>
              <a:gd name="connsiteX6" fmla="*/ 0 w 845232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52322" h="6858000">
                <a:moveTo>
                  <a:pt x="0" y="0"/>
                </a:moveTo>
                <a:lnTo>
                  <a:pt x="7447992" y="0"/>
                </a:lnTo>
                <a:lnTo>
                  <a:pt x="7501089" y="79009"/>
                </a:lnTo>
                <a:cubicBezTo>
                  <a:pt x="8098524" y="1013167"/>
                  <a:pt x="8452322" y="2172770"/>
                  <a:pt x="8452322" y="3429001"/>
                </a:cubicBezTo>
                <a:cubicBezTo>
                  <a:pt x="8452322" y="4685233"/>
                  <a:pt x="8098524" y="5844836"/>
                  <a:pt x="7501089" y="6778993"/>
                </a:cubicBezTo>
                <a:lnTo>
                  <a:pt x="7447994"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56" name="Freeform: Shape 55">
            <a:extLst>
              <a:ext uri="{FF2B5EF4-FFF2-40B4-BE49-F238E27FC236}">
                <a16:creationId xmlns:a16="http://schemas.microsoft.com/office/drawing/2014/main" xmlns="" id="{7948E8DE-A931-4EF0-BE1D-F102747409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8443572" cy="6858000"/>
          </a:xfrm>
          <a:custGeom>
            <a:avLst/>
            <a:gdLst>
              <a:gd name="connsiteX0" fmla="*/ 0 w 8443572"/>
              <a:gd name="connsiteY0" fmla="*/ 0 h 6858000"/>
              <a:gd name="connsiteX1" fmla="*/ 7439242 w 8443572"/>
              <a:gd name="connsiteY1" fmla="*/ 0 h 6858000"/>
              <a:gd name="connsiteX2" fmla="*/ 7492339 w 8443572"/>
              <a:gd name="connsiteY2" fmla="*/ 79009 h 6858000"/>
              <a:gd name="connsiteX3" fmla="*/ 8443572 w 8443572"/>
              <a:gd name="connsiteY3" fmla="*/ 3429001 h 6858000"/>
              <a:gd name="connsiteX4" fmla="*/ 7492339 w 8443572"/>
              <a:gd name="connsiteY4" fmla="*/ 6778993 h 6858000"/>
              <a:gd name="connsiteX5" fmla="*/ 7439244 w 8443572"/>
              <a:gd name="connsiteY5" fmla="*/ 6858000 h 6858000"/>
              <a:gd name="connsiteX6" fmla="*/ 0 w 84435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43572" h="6858000">
                <a:moveTo>
                  <a:pt x="0" y="0"/>
                </a:moveTo>
                <a:lnTo>
                  <a:pt x="7439242" y="0"/>
                </a:lnTo>
                <a:lnTo>
                  <a:pt x="7492339" y="79009"/>
                </a:lnTo>
                <a:cubicBezTo>
                  <a:pt x="8089774" y="1013167"/>
                  <a:pt x="8443572" y="2172770"/>
                  <a:pt x="8443572" y="3429001"/>
                </a:cubicBezTo>
                <a:cubicBezTo>
                  <a:pt x="8443572" y="4685233"/>
                  <a:pt x="8089774" y="5844836"/>
                  <a:pt x="7492339" y="6778993"/>
                </a:cubicBezTo>
                <a:lnTo>
                  <a:pt x="743924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xmlns="" id="{D9C0DDA7-51A6-4351-AC15-069A0A6BA818}"/>
              </a:ext>
            </a:extLst>
          </p:cNvPr>
          <p:cNvSpPr>
            <a:spLocks noGrp="1"/>
          </p:cNvSpPr>
          <p:nvPr>
            <p:ph type="title"/>
          </p:nvPr>
        </p:nvSpPr>
        <p:spPr>
          <a:xfrm>
            <a:off x="1443039" y="771988"/>
            <a:ext cx="7289860" cy="4847762"/>
          </a:xfrm>
        </p:spPr>
        <p:txBody>
          <a:bodyPr vert="horz" lIns="91440" tIns="45720" rIns="91440" bIns="45720" rtlCol="0" anchor="ctr">
            <a:normAutofit fontScale="90000"/>
          </a:bodyPr>
          <a:lstStyle/>
          <a:p>
            <a:r>
              <a:rPr lang="en-US" sz="2700" b="1" dirty="0" err="1"/>
              <a:t>Armonizzare</a:t>
            </a:r>
            <a:r>
              <a:rPr lang="en-US" sz="2700" b="1" dirty="0"/>
              <a:t> </a:t>
            </a:r>
            <a:r>
              <a:rPr lang="en-US" sz="2700" b="1" dirty="0" err="1"/>
              <a:t>nel</a:t>
            </a:r>
            <a:r>
              <a:rPr lang="en-US" sz="2700" b="1" dirty="0"/>
              <a:t> </a:t>
            </a:r>
            <a:r>
              <a:rPr lang="en-US" sz="2700" b="1" dirty="0" err="1"/>
              <a:t>futuro</a:t>
            </a:r>
            <a:r>
              <a:rPr lang="en-US" sz="2700" b="1" dirty="0"/>
              <a:t> possible</a:t>
            </a:r>
            <a:r>
              <a:rPr lang="en-US" sz="1800" dirty="0"/>
              <a:t/>
            </a:r>
            <a:br>
              <a:rPr lang="en-US" sz="1800" dirty="0"/>
            </a:br>
            <a:r>
              <a:rPr lang="en-US" sz="2000" dirty="0"/>
              <a:t/>
            </a:r>
            <a:br>
              <a:rPr lang="en-US" sz="2000" dirty="0"/>
            </a:br>
            <a:r>
              <a:rPr lang="en-US" sz="2000" dirty="0"/>
              <a:t>La </a:t>
            </a:r>
            <a:r>
              <a:rPr lang="en-US" sz="2000" dirty="0" err="1"/>
              <a:t>Regione</a:t>
            </a:r>
            <a:r>
              <a:rPr lang="en-US" sz="2000" dirty="0"/>
              <a:t> Emilia Romagna </a:t>
            </a:r>
            <a:r>
              <a:rPr lang="en-US" sz="2000" dirty="0" err="1"/>
              <a:t>costituisce</a:t>
            </a:r>
            <a:r>
              <a:rPr lang="en-US" sz="2000" dirty="0"/>
              <a:t> un </a:t>
            </a:r>
            <a:r>
              <a:rPr lang="en-US" sz="2000" dirty="0" err="1"/>
              <a:t>esempio</a:t>
            </a:r>
            <a:r>
              <a:rPr lang="en-US" sz="2000" dirty="0"/>
              <a:t> </a:t>
            </a:r>
            <a:r>
              <a:rPr lang="en-US" sz="2000" dirty="0" err="1"/>
              <a:t>positivo</a:t>
            </a:r>
            <a:r>
              <a:rPr lang="en-US" sz="2000" dirty="0"/>
              <a:t> dal punto di vista </a:t>
            </a:r>
            <a:r>
              <a:rPr lang="en-US" sz="2000" dirty="0" err="1"/>
              <a:t>della</a:t>
            </a:r>
            <a:r>
              <a:rPr lang="en-US" sz="2000" dirty="0"/>
              <a:t> </a:t>
            </a:r>
            <a:r>
              <a:rPr lang="en-US" sz="2000" dirty="0" err="1"/>
              <a:t>ricerca</a:t>
            </a:r>
            <a:r>
              <a:rPr lang="en-US" sz="2000" dirty="0"/>
              <a:t> di un </a:t>
            </a:r>
            <a:r>
              <a:rPr lang="en-US" sz="2000" dirty="0" err="1"/>
              <a:t>ruolo</a:t>
            </a:r>
            <a:r>
              <a:rPr lang="en-US" sz="2000" dirty="0"/>
              <a:t> di governance per </a:t>
            </a:r>
            <a:r>
              <a:rPr lang="en-US" sz="2000" dirty="0" err="1"/>
              <a:t>il</a:t>
            </a:r>
            <a:r>
              <a:rPr lang="en-US" sz="2000" dirty="0"/>
              <a:t> </a:t>
            </a:r>
            <a:r>
              <a:rPr lang="en-US" sz="2000" dirty="0" err="1"/>
              <a:t>soggetto</a:t>
            </a:r>
            <a:r>
              <a:rPr lang="en-US" sz="2000" dirty="0"/>
              <a:t> </a:t>
            </a:r>
            <a:r>
              <a:rPr lang="en-US" sz="2000" dirty="0" err="1"/>
              <a:t>pubblico</a:t>
            </a:r>
            <a:r>
              <a:rPr lang="en-US" sz="2000" dirty="0"/>
              <a:t>. </a:t>
            </a:r>
            <a:br>
              <a:rPr lang="en-US" sz="2000" dirty="0"/>
            </a:br>
            <a:r>
              <a:rPr lang="en-US" sz="2000" dirty="0"/>
              <a:t>La rete </a:t>
            </a:r>
            <a:r>
              <a:rPr lang="en-US" sz="2000" dirty="0" err="1"/>
              <a:t>sociale</a:t>
            </a:r>
            <a:r>
              <a:rPr lang="en-US" sz="2000" dirty="0"/>
              <a:t> </a:t>
            </a:r>
            <a:r>
              <a:rPr lang="en-US" sz="2000" dirty="0" err="1"/>
              <a:t>svolge</a:t>
            </a:r>
            <a:r>
              <a:rPr lang="en-US" sz="2000" dirty="0"/>
              <a:t> </a:t>
            </a:r>
            <a:r>
              <a:rPr lang="en-US" sz="2000" dirty="0" err="1"/>
              <a:t>l’importantissimo</a:t>
            </a:r>
            <a:r>
              <a:rPr lang="en-US" sz="2000" dirty="0"/>
              <a:t> </a:t>
            </a:r>
            <a:r>
              <a:rPr lang="en-US" sz="2000" dirty="0" err="1"/>
              <a:t>ruolo</a:t>
            </a:r>
            <a:r>
              <a:rPr lang="en-US" sz="2000" dirty="0"/>
              <a:t> di </a:t>
            </a:r>
            <a:r>
              <a:rPr lang="en-US" sz="2000" dirty="0" err="1"/>
              <a:t>sostegno</a:t>
            </a:r>
            <a:r>
              <a:rPr lang="en-US" sz="2000" dirty="0"/>
              <a:t> e di </a:t>
            </a:r>
            <a:r>
              <a:rPr lang="en-US" sz="2000" dirty="0" err="1"/>
              <a:t>accompagnamento</a:t>
            </a:r>
            <a:r>
              <a:rPr lang="en-US" sz="2000" dirty="0"/>
              <a:t> verso </a:t>
            </a:r>
            <a:r>
              <a:rPr lang="en-US" sz="2000" dirty="0" err="1"/>
              <a:t>il</a:t>
            </a:r>
            <a:r>
              <a:rPr lang="en-US" sz="2000" dirty="0"/>
              <a:t> </a:t>
            </a:r>
            <a:r>
              <a:rPr lang="en-US" sz="2000" dirty="0" err="1"/>
              <a:t>cambiamento</a:t>
            </a:r>
            <a:r>
              <a:rPr lang="en-US" sz="2000" dirty="0"/>
              <a:t> </a:t>
            </a:r>
            <a:r>
              <a:rPr lang="en-US" sz="2000" dirty="0" err="1"/>
              <a:t>nel</a:t>
            </a:r>
            <a:r>
              <a:rPr lang="en-US" sz="2000" dirty="0"/>
              <a:t> </a:t>
            </a:r>
            <a:r>
              <a:rPr lang="en-US" sz="2000" dirty="0" err="1"/>
              <a:t>momento</a:t>
            </a:r>
            <a:r>
              <a:rPr lang="en-US" sz="2000" dirty="0"/>
              <a:t> in cui le </a:t>
            </a:r>
            <a:r>
              <a:rPr lang="en-US" sz="2000" dirty="0" err="1"/>
              <a:t>persone</a:t>
            </a:r>
            <a:r>
              <a:rPr lang="en-US" sz="2000" dirty="0"/>
              <a:t> in </a:t>
            </a:r>
            <a:r>
              <a:rPr lang="en-US" sz="2000" dirty="0" err="1"/>
              <a:t>essa</a:t>
            </a:r>
            <a:r>
              <a:rPr lang="en-US" sz="2000" dirty="0"/>
              <a:t> </a:t>
            </a:r>
            <a:r>
              <a:rPr lang="en-US" sz="2000" dirty="0" err="1"/>
              <a:t>coinvolte</a:t>
            </a:r>
            <a:r>
              <a:rPr lang="en-US" sz="2000" dirty="0"/>
              <a:t> </a:t>
            </a:r>
            <a:r>
              <a:rPr lang="en-US" sz="2000" dirty="0" err="1"/>
              <a:t>mettono</a:t>
            </a:r>
            <a:r>
              <a:rPr lang="en-US" sz="2000" dirty="0"/>
              <a:t> in campo </a:t>
            </a:r>
            <a:r>
              <a:rPr lang="en-US" sz="2000" dirty="0" err="1"/>
              <a:t>azioni</a:t>
            </a:r>
            <a:r>
              <a:rPr lang="en-US" sz="2000" dirty="0"/>
              <a:t> concrete di </a:t>
            </a:r>
            <a:r>
              <a:rPr lang="en-US" sz="2000" dirty="0" err="1"/>
              <a:t>protezione</a:t>
            </a:r>
            <a:r>
              <a:rPr lang="en-US" sz="2000" dirty="0"/>
              <a:t> e di tutela del </a:t>
            </a:r>
            <a:r>
              <a:rPr lang="en-US" sz="2000" dirty="0" err="1"/>
              <a:t>benessere</a:t>
            </a:r>
            <a:r>
              <a:rPr lang="en-US" sz="2000" dirty="0"/>
              <a:t> </a:t>
            </a:r>
            <a:r>
              <a:rPr lang="en-US" sz="2000" dirty="0" err="1"/>
              <a:t>individuale</a:t>
            </a:r>
            <a:r>
              <a:rPr lang="en-US" sz="2000" dirty="0"/>
              <a:t>. </a:t>
            </a:r>
            <a:br>
              <a:rPr lang="en-US" sz="2000" dirty="0"/>
            </a:br>
            <a:r>
              <a:rPr lang="en-US" sz="2000" dirty="0"/>
              <a:t>Il </a:t>
            </a:r>
            <a:r>
              <a:rPr lang="en-US" sz="2000" dirty="0" err="1"/>
              <a:t>supporto</a:t>
            </a:r>
            <a:r>
              <a:rPr lang="en-US" sz="2000" dirty="0"/>
              <a:t> </a:t>
            </a:r>
            <a:r>
              <a:rPr lang="en-US" sz="2000" dirty="0" err="1"/>
              <a:t>deve</a:t>
            </a:r>
            <a:r>
              <a:rPr lang="en-US" sz="2000" dirty="0"/>
              <a:t> </a:t>
            </a:r>
            <a:r>
              <a:rPr lang="en-US" sz="2000" dirty="0" err="1"/>
              <a:t>essere</a:t>
            </a:r>
            <a:r>
              <a:rPr lang="en-US" sz="2000" dirty="0"/>
              <a:t> </a:t>
            </a:r>
            <a:r>
              <a:rPr lang="en-US" sz="2000" dirty="0" err="1"/>
              <a:t>condiviso</a:t>
            </a:r>
            <a:r>
              <a:rPr lang="en-US" sz="2000" dirty="0"/>
              <a:t> </a:t>
            </a:r>
            <a:r>
              <a:rPr lang="en-US" sz="2000" dirty="0" err="1"/>
              <a:t>perché</a:t>
            </a:r>
            <a:r>
              <a:rPr lang="en-US" sz="2000" dirty="0"/>
              <a:t> </a:t>
            </a:r>
            <a:r>
              <a:rPr lang="en-US" sz="2000" dirty="0" err="1"/>
              <a:t>possa</a:t>
            </a:r>
            <a:r>
              <a:rPr lang="en-US" sz="2000" dirty="0"/>
              <a:t> </a:t>
            </a:r>
            <a:r>
              <a:rPr lang="en-US" sz="2000" dirty="0" err="1"/>
              <a:t>essere</a:t>
            </a:r>
            <a:r>
              <a:rPr lang="en-US" sz="2000" dirty="0"/>
              <a:t> </a:t>
            </a:r>
            <a:r>
              <a:rPr lang="en-US" sz="2000" dirty="0" err="1"/>
              <a:t>reale</a:t>
            </a:r>
            <a:r>
              <a:rPr lang="en-US" sz="2000" dirty="0"/>
              <a:t> e </a:t>
            </a:r>
            <a:r>
              <a:rPr lang="en-US" sz="2000" dirty="0" err="1"/>
              <a:t>fattivo</a:t>
            </a:r>
            <a:r>
              <a:rPr lang="en-US" sz="2000" dirty="0"/>
              <a:t> </a:t>
            </a:r>
            <a:r>
              <a:rPr lang="en-US" sz="2000" dirty="0" err="1"/>
              <a:t>altrimenti</a:t>
            </a:r>
            <a:r>
              <a:rPr lang="en-US" sz="2000" dirty="0"/>
              <a:t> </a:t>
            </a:r>
            <a:r>
              <a:rPr lang="en-US" sz="2000" dirty="0" err="1"/>
              <a:t>alla</a:t>
            </a:r>
            <a:r>
              <a:rPr lang="en-US" sz="2000" dirty="0"/>
              <a:t> prima </a:t>
            </a:r>
            <a:r>
              <a:rPr lang="en-US" sz="2000" dirty="0" err="1"/>
              <a:t>intemperia</a:t>
            </a:r>
            <a:r>
              <a:rPr lang="en-US" sz="2000" dirty="0"/>
              <a:t> </a:t>
            </a:r>
            <a:r>
              <a:rPr lang="en-US" sz="2000" dirty="0" err="1"/>
              <a:t>il</a:t>
            </a:r>
            <a:r>
              <a:rPr lang="en-US" sz="2000" dirty="0"/>
              <a:t> </a:t>
            </a:r>
            <a:r>
              <a:rPr lang="en-US" sz="2000" dirty="0" err="1"/>
              <a:t>lavoro</a:t>
            </a:r>
            <a:r>
              <a:rPr lang="en-US" sz="2000" dirty="0"/>
              <a:t> </a:t>
            </a:r>
            <a:r>
              <a:rPr lang="en-US" sz="2000" dirty="0" err="1"/>
              <a:t>si</a:t>
            </a:r>
            <a:r>
              <a:rPr lang="en-US" sz="2000" dirty="0"/>
              <a:t> </a:t>
            </a:r>
            <a:r>
              <a:rPr lang="en-US" sz="2000" dirty="0" err="1"/>
              <a:t>distrugge</a:t>
            </a:r>
            <a:r>
              <a:rPr lang="en-US" sz="2000" dirty="0"/>
              <a:t> come un </a:t>
            </a:r>
            <a:r>
              <a:rPr lang="en-US" sz="2000" dirty="0" err="1"/>
              <a:t>castello</a:t>
            </a:r>
            <a:r>
              <a:rPr lang="en-US" sz="2000" dirty="0"/>
              <a:t> di carte. Per </a:t>
            </a:r>
            <a:r>
              <a:rPr lang="en-US" sz="2000" dirty="0" err="1"/>
              <a:t>favorire</a:t>
            </a:r>
            <a:r>
              <a:rPr lang="en-US" sz="2000" dirty="0"/>
              <a:t> la </a:t>
            </a:r>
            <a:r>
              <a:rPr lang="en-US" sz="2000" dirty="0" err="1"/>
              <a:t>partecipazione</a:t>
            </a:r>
            <a:r>
              <a:rPr lang="en-US" sz="2000" dirty="0"/>
              <a:t> </a:t>
            </a:r>
            <a:r>
              <a:rPr lang="en-US" sz="2000" dirty="0" err="1"/>
              <a:t>dei</a:t>
            </a:r>
            <a:r>
              <a:rPr lang="en-US" sz="2000" dirty="0"/>
              <a:t> </a:t>
            </a:r>
            <a:r>
              <a:rPr lang="en-US" sz="2000" dirty="0" err="1"/>
              <a:t>cittadini</a:t>
            </a:r>
            <a:r>
              <a:rPr lang="en-US" sz="2000" dirty="0"/>
              <a:t> e del </a:t>
            </a:r>
            <a:r>
              <a:rPr lang="en-US" sz="2000" dirty="0" err="1"/>
              <a:t>terzo</a:t>
            </a:r>
            <a:r>
              <a:rPr lang="en-US" sz="2000" dirty="0"/>
              <a:t> </a:t>
            </a:r>
            <a:r>
              <a:rPr lang="en-US" sz="2000" dirty="0" err="1"/>
              <a:t>settore</a:t>
            </a:r>
            <a:r>
              <a:rPr lang="en-US" sz="2000" dirty="0"/>
              <a:t>, </a:t>
            </a:r>
            <a:r>
              <a:rPr lang="en-US" sz="2000" dirty="0" err="1"/>
              <a:t>il</a:t>
            </a:r>
            <a:r>
              <a:rPr lang="en-US" sz="2000" dirty="0"/>
              <a:t> </a:t>
            </a:r>
            <a:r>
              <a:rPr lang="en-US" sz="2000" dirty="0" err="1"/>
              <a:t>confronto</a:t>
            </a:r>
            <a:r>
              <a:rPr lang="en-US" sz="2000" dirty="0"/>
              <a:t> con le </a:t>
            </a:r>
            <a:r>
              <a:rPr lang="en-US" sz="2000" dirty="0" err="1"/>
              <a:t>organizzazioni</a:t>
            </a:r>
            <a:r>
              <a:rPr lang="en-US" sz="2000" dirty="0"/>
              <a:t> </a:t>
            </a:r>
            <a:r>
              <a:rPr lang="en-US" sz="2000" dirty="0" err="1"/>
              <a:t>imprenditoriale</a:t>
            </a:r>
            <a:r>
              <a:rPr lang="en-US" sz="2000" dirty="0"/>
              <a:t> in un </a:t>
            </a:r>
            <a:r>
              <a:rPr lang="en-US" sz="2000" dirty="0" err="1"/>
              <a:t>sistema</a:t>
            </a:r>
            <a:r>
              <a:rPr lang="en-US" sz="2000" dirty="0"/>
              <a:t> stabile di </a:t>
            </a:r>
            <a:r>
              <a:rPr lang="en-US" sz="2000" dirty="0" err="1"/>
              <a:t>relazioni</a:t>
            </a:r>
            <a:r>
              <a:rPr lang="en-US" sz="2000" dirty="0"/>
              <a:t> con </a:t>
            </a:r>
            <a:r>
              <a:rPr lang="en-US" sz="2000" dirty="0" err="1"/>
              <a:t>impegno</a:t>
            </a:r>
            <a:r>
              <a:rPr lang="en-US" sz="2000" dirty="0"/>
              <a:t> e </a:t>
            </a:r>
            <a:r>
              <a:rPr lang="en-US" sz="2000" dirty="0" err="1"/>
              <a:t>investimento</a:t>
            </a:r>
            <a:r>
              <a:rPr lang="en-US" sz="2000" dirty="0"/>
              <a:t> </a:t>
            </a:r>
            <a:r>
              <a:rPr lang="en-US" sz="2000" dirty="0" err="1"/>
              <a:t>condiviso</a:t>
            </a:r>
            <a:r>
              <a:rPr lang="en-US" sz="2000" dirty="0"/>
              <a:t>. La </a:t>
            </a:r>
            <a:r>
              <a:rPr lang="en-US" sz="2000" dirty="0" err="1"/>
              <a:t>programmazione</a:t>
            </a:r>
            <a:r>
              <a:rPr lang="en-US" sz="2000" dirty="0"/>
              <a:t> di </a:t>
            </a:r>
            <a:r>
              <a:rPr lang="en-US" sz="2000" dirty="0" err="1"/>
              <a:t>ambito</a:t>
            </a:r>
            <a:r>
              <a:rPr lang="en-US" sz="2000" dirty="0"/>
              <a:t> </a:t>
            </a:r>
            <a:r>
              <a:rPr lang="en-US" sz="2000" dirty="0" err="1"/>
              <a:t>distrettuale</a:t>
            </a:r>
            <a:r>
              <a:rPr lang="en-US" sz="2000" dirty="0"/>
              <a:t> </a:t>
            </a:r>
            <a:r>
              <a:rPr lang="en-US" sz="2000" dirty="0" err="1"/>
              <a:t>deve</a:t>
            </a:r>
            <a:r>
              <a:rPr lang="en-US" sz="2000" dirty="0"/>
              <a:t> </a:t>
            </a:r>
            <a:r>
              <a:rPr lang="en-US" sz="2000" dirty="0" err="1"/>
              <a:t>sopportare</a:t>
            </a:r>
            <a:r>
              <a:rPr lang="en-US" sz="2000" dirty="0"/>
              <a:t> la </a:t>
            </a:r>
            <a:r>
              <a:rPr lang="en-US" sz="2000" dirty="0" err="1"/>
              <a:t>creazione</a:t>
            </a:r>
            <a:r>
              <a:rPr lang="en-US" sz="2000" dirty="0"/>
              <a:t> di </a:t>
            </a:r>
            <a:r>
              <a:rPr lang="en-US" sz="2000" dirty="0" err="1"/>
              <a:t>legami</a:t>
            </a:r>
            <a:r>
              <a:rPr lang="en-US" sz="2000" dirty="0"/>
              <a:t> </a:t>
            </a:r>
            <a:r>
              <a:rPr lang="en-US" sz="2000" dirty="0" err="1"/>
              <a:t>operativi</a:t>
            </a:r>
            <a:r>
              <a:rPr lang="en-US" sz="2000" dirty="0"/>
              <a:t> </a:t>
            </a:r>
            <a:r>
              <a:rPr lang="en-US" sz="2000" dirty="0" err="1"/>
              <a:t>tra</a:t>
            </a:r>
            <a:r>
              <a:rPr lang="en-US" sz="2000" dirty="0"/>
              <a:t> </a:t>
            </a:r>
            <a:r>
              <a:rPr lang="en-US" sz="2000" dirty="0" err="1"/>
              <a:t>territoriale</a:t>
            </a:r>
            <a:r>
              <a:rPr lang="en-US" sz="2000" dirty="0"/>
              <a:t> e le </a:t>
            </a:r>
            <a:r>
              <a:rPr lang="en-US" sz="2000" dirty="0" err="1"/>
              <a:t>amministrazione</a:t>
            </a:r>
            <a:r>
              <a:rPr lang="en-US" sz="2000" dirty="0"/>
              <a:t> </a:t>
            </a:r>
            <a:r>
              <a:rPr lang="en-US" sz="2000" dirty="0" err="1"/>
              <a:t>locali</a:t>
            </a:r>
            <a:r>
              <a:rPr lang="en-US" sz="2000" dirty="0"/>
              <a:t>.</a:t>
            </a:r>
            <a:br>
              <a:rPr lang="en-US" sz="2000" dirty="0"/>
            </a:br>
            <a:endParaRPr lang="en-US" sz="2000" dirty="0"/>
          </a:p>
        </p:txBody>
      </p:sp>
      <p:sp>
        <p:nvSpPr>
          <p:cNvPr id="58" name="Rectangle 57">
            <a:extLst>
              <a:ext uri="{FF2B5EF4-FFF2-40B4-BE49-F238E27FC236}">
                <a16:creationId xmlns:a16="http://schemas.microsoft.com/office/drawing/2014/main" xmlns="" id="{B0E4BB4F-99AB-4C4E-A763-C5AC5273DF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827916"/>
            <a:ext cx="128016" cy="1188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5168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D9B3E51-A6A8-49FA-BEF6-25EF94B4F576}"/>
              </a:ext>
            </a:extLst>
          </p:cNvPr>
          <p:cNvSpPr>
            <a:spLocks noGrp="1"/>
          </p:cNvSpPr>
          <p:nvPr>
            <p:ph type="title"/>
          </p:nvPr>
        </p:nvSpPr>
        <p:spPr>
          <a:xfrm>
            <a:off x="655320" y="429030"/>
            <a:ext cx="2834640" cy="5457589"/>
          </a:xfrm>
        </p:spPr>
        <p:txBody>
          <a:bodyPr anchor="ctr">
            <a:normAutofit/>
          </a:bodyPr>
          <a:lstStyle/>
          <a:p>
            <a:r>
              <a:rPr lang="it-IT" sz="2800" b="1" dirty="0"/>
              <a:t>2. Operatori Sociali organizzazioni nei contesti locali</a:t>
            </a:r>
            <a:r>
              <a:rPr lang="it-IT" sz="2800" dirty="0"/>
              <a:t/>
            </a:r>
            <a:br>
              <a:rPr lang="it-IT" sz="2800" dirty="0"/>
            </a:br>
            <a:r>
              <a:rPr lang="it-IT" sz="2800" dirty="0"/>
              <a:t/>
            </a:r>
            <a:br>
              <a:rPr lang="it-IT" sz="2800" dirty="0"/>
            </a:br>
            <a:endParaRPr lang="it-IT" sz="2800" dirty="0"/>
          </a:p>
        </p:txBody>
      </p:sp>
      <p:graphicFrame>
        <p:nvGraphicFramePr>
          <p:cNvPr id="33" name="Segnaposto contenuto 2">
            <a:extLst>
              <a:ext uri="{FF2B5EF4-FFF2-40B4-BE49-F238E27FC236}">
                <a16:creationId xmlns:a16="http://schemas.microsoft.com/office/drawing/2014/main" xmlns="" id="{D1B0F605-2145-425E-990C-8564FDA8FE5C}"/>
              </a:ext>
            </a:extLst>
          </p:cNvPr>
          <p:cNvGraphicFramePr>
            <a:graphicFrameLocks noGrp="1"/>
          </p:cNvGraphicFramePr>
          <p:nvPr>
            <p:ph idx="1"/>
            <p:extLst>
              <p:ext uri="{D42A27DB-BD31-4B8C-83A1-F6EECF244321}">
                <p14:modId xmlns:p14="http://schemas.microsoft.com/office/powerpoint/2010/main" val="1056704663"/>
              </p:ext>
            </p:extLst>
          </p:nvPr>
        </p:nvGraphicFramePr>
        <p:xfrm>
          <a:off x="4041648" y="429030"/>
          <a:ext cx="7452360" cy="5459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4059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Segnaposto contenuto 2">
            <a:extLst>
              <a:ext uri="{FF2B5EF4-FFF2-40B4-BE49-F238E27FC236}">
                <a16:creationId xmlns:a16="http://schemas.microsoft.com/office/drawing/2014/main" xmlns="" id="{9AC55120-B3AD-4DE2-AC2E-15A509D26D83}"/>
              </a:ext>
            </a:extLst>
          </p:cNvPr>
          <p:cNvGraphicFramePr>
            <a:graphicFrameLocks noGrp="1"/>
          </p:cNvGraphicFramePr>
          <p:nvPr>
            <p:ph idx="1"/>
            <p:extLst>
              <p:ext uri="{D42A27DB-BD31-4B8C-83A1-F6EECF244321}">
                <p14:modId xmlns:p14="http://schemas.microsoft.com/office/powerpoint/2010/main" val="826614004"/>
              </p:ext>
            </p:extLst>
          </p:nvPr>
        </p:nvGraphicFramePr>
        <p:xfrm>
          <a:off x="838200" y="2184158"/>
          <a:ext cx="10515600" cy="40611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7723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9" name="Segnaposto contenuto 2">
            <a:extLst>
              <a:ext uri="{FF2B5EF4-FFF2-40B4-BE49-F238E27FC236}">
                <a16:creationId xmlns:a16="http://schemas.microsoft.com/office/drawing/2014/main" xmlns="" id="{A4FEBC5C-841C-4FA7-A502-2DA56DCF37A5}"/>
              </a:ext>
            </a:extLst>
          </p:cNvPr>
          <p:cNvGraphicFramePr>
            <a:graphicFrameLocks noGrp="1"/>
          </p:cNvGraphicFramePr>
          <p:nvPr>
            <p:ph idx="1"/>
            <p:extLst>
              <p:ext uri="{D42A27DB-BD31-4B8C-83A1-F6EECF244321}">
                <p14:modId xmlns:p14="http://schemas.microsoft.com/office/powerpoint/2010/main" val="3535695057"/>
              </p:ext>
            </p:extLst>
          </p:nvPr>
        </p:nvGraphicFramePr>
        <p:xfrm>
          <a:off x="2022556" y="0"/>
          <a:ext cx="9879634"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4846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9" name="Segnaposto contenuto 2">
            <a:extLst>
              <a:ext uri="{FF2B5EF4-FFF2-40B4-BE49-F238E27FC236}">
                <a16:creationId xmlns:a16="http://schemas.microsoft.com/office/drawing/2014/main" xmlns="" id="{391C1520-EA61-4A80-B217-DC922AB675E2}"/>
              </a:ext>
            </a:extLst>
          </p:cNvPr>
          <p:cNvGraphicFramePr>
            <a:graphicFrameLocks noGrp="1"/>
          </p:cNvGraphicFramePr>
          <p:nvPr>
            <p:ph idx="1"/>
            <p:extLst>
              <p:ext uri="{D42A27DB-BD31-4B8C-83A1-F6EECF244321}">
                <p14:modId xmlns:p14="http://schemas.microsoft.com/office/powerpoint/2010/main" val="1441553276"/>
              </p:ext>
            </p:extLst>
          </p:nvPr>
        </p:nvGraphicFramePr>
        <p:xfrm>
          <a:off x="1115568" y="1673352"/>
          <a:ext cx="10232136" cy="4334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4448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9" name="Segnaposto contenuto 2">
            <a:extLst>
              <a:ext uri="{FF2B5EF4-FFF2-40B4-BE49-F238E27FC236}">
                <a16:creationId xmlns:a16="http://schemas.microsoft.com/office/drawing/2014/main" xmlns="" id="{4742A7F4-BAAA-4E25-A91E-5F2EE54C2061}"/>
              </a:ext>
            </a:extLst>
          </p:cNvPr>
          <p:cNvGraphicFramePr>
            <a:graphicFrameLocks noGrp="1"/>
          </p:cNvGraphicFramePr>
          <p:nvPr>
            <p:ph idx="1"/>
            <p:extLst>
              <p:ext uri="{D42A27DB-BD31-4B8C-83A1-F6EECF244321}">
                <p14:modId xmlns:p14="http://schemas.microsoft.com/office/powerpoint/2010/main" val="3742187902"/>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2509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18">
            <a:extLst>
              <a:ext uri="{FF2B5EF4-FFF2-40B4-BE49-F238E27FC236}">
                <a16:creationId xmlns:a16="http://schemas.microsoft.com/office/drawing/2014/main" xmlns="" id="{8D06CE56-3881-4ADA-8CEF-D18B02C242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20">
            <a:extLst>
              <a:ext uri="{FF2B5EF4-FFF2-40B4-BE49-F238E27FC236}">
                <a16:creationId xmlns:a16="http://schemas.microsoft.com/office/drawing/2014/main" xmlns="" id="{79F3C543-62EC-4433-9C93-A2CD8764E9B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2" name="Rectangle 22">
            <a:extLst>
              <a:ext uri="{FF2B5EF4-FFF2-40B4-BE49-F238E27FC236}">
                <a16:creationId xmlns:a16="http://schemas.microsoft.com/office/drawing/2014/main" xmlns="" id="{0671A8AE-40A1-4631-A6B8-581AFF0654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3">
            <a:extLst>
              <a:ext uri="{FF2B5EF4-FFF2-40B4-BE49-F238E27FC236}">
                <a16:creationId xmlns:a16="http://schemas.microsoft.com/office/drawing/2014/main" xmlns="" id="{5B132673-59AE-432F-BDF5-F41CA1A73D02}"/>
              </a:ext>
            </a:extLst>
          </p:cNvPr>
          <p:cNvPicPr>
            <a:picLocks noChangeAspect="1"/>
          </p:cNvPicPr>
          <p:nvPr/>
        </p:nvPicPr>
        <p:blipFill rotWithShape="1">
          <a:blip r:embed="rId2"/>
          <a:srcRect t="22021" r="9089" b="6056"/>
          <a:stretch/>
        </p:blipFill>
        <p:spPr>
          <a:xfrm>
            <a:off x="3523488" y="10"/>
            <a:ext cx="8668512" cy="6857990"/>
          </a:xfrm>
          <a:prstGeom prst="rect">
            <a:avLst/>
          </a:prstGeom>
        </p:spPr>
      </p:pic>
      <p:sp>
        <p:nvSpPr>
          <p:cNvPr id="33" name="Rectangle 24">
            <a:extLst>
              <a:ext uri="{FF2B5EF4-FFF2-40B4-BE49-F238E27FC236}">
                <a16:creationId xmlns:a16="http://schemas.microsoft.com/office/drawing/2014/main" xmlns="" id="{A44CD100-6267-4E62-AA64-2182A3A6A1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xmlns="" id="{B44B66DA-026E-462B-838A-94A00AA4A3DA}"/>
              </a:ext>
            </a:extLst>
          </p:cNvPr>
          <p:cNvSpPr>
            <a:spLocks noGrp="1"/>
          </p:cNvSpPr>
          <p:nvPr>
            <p:ph type="ctrTitle"/>
          </p:nvPr>
        </p:nvSpPr>
        <p:spPr>
          <a:xfrm>
            <a:off x="477981" y="1122363"/>
            <a:ext cx="4023360" cy="3204134"/>
          </a:xfrm>
        </p:spPr>
        <p:txBody>
          <a:bodyPr vert="horz" lIns="91440" tIns="45720" rIns="91440" bIns="45720" rtlCol="0" anchor="b">
            <a:normAutofit fontScale="90000"/>
          </a:bodyPr>
          <a:lstStyle/>
          <a:p>
            <a:r>
              <a:rPr lang="en-US" sz="3600" b="1" dirty="0"/>
              <a:t>La presa in </a:t>
            </a:r>
            <a:r>
              <a:rPr lang="en-US" sz="3600" b="1" dirty="0" err="1"/>
              <a:t>carico</a:t>
            </a:r>
            <a:r>
              <a:rPr lang="en-US" sz="3600" b="1" dirty="0"/>
              <a:t> </a:t>
            </a:r>
            <a:r>
              <a:rPr lang="en-US" sz="3600" b="1" dirty="0" err="1"/>
              <a:t>nel</a:t>
            </a:r>
            <a:r>
              <a:rPr lang="en-US" sz="3600" b="1" dirty="0"/>
              <a:t> </a:t>
            </a:r>
            <a:r>
              <a:rPr lang="en-US" sz="3600" b="1" dirty="0" err="1"/>
              <a:t>servizio</a:t>
            </a:r>
            <a:r>
              <a:rPr lang="en-US" sz="3600" b="1" dirty="0"/>
              <a:t> </a:t>
            </a:r>
            <a:r>
              <a:rPr lang="en-US" sz="3600" b="1" dirty="0" err="1"/>
              <a:t>sociale</a:t>
            </a:r>
            <a:r>
              <a:rPr lang="en-US" sz="3600" b="1" dirty="0"/>
              <a:t> </a:t>
            </a:r>
            <a:br>
              <a:rPr lang="en-US" sz="3600" b="1" dirty="0"/>
            </a:br>
            <a:r>
              <a:rPr lang="en-US" sz="3600" b="1" dirty="0"/>
              <a:t>Il </a:t>
            </a:r>
            <a:r>
              <a:rPr lang="en-US" sz="3600" b="1" dirty="0" err="1"/>
              <a:t>processo</a:t>
            </a:r>
            <a:r>
              <a:rPr lang="en-US" sz="3600" b="1" dirty="0"/>
              <a:t> di </a:t>
            </a:r>
            <a:r>
              <a:rPr lang="en-US" sz="3600" b="1" dirty="0" err="1"/>
              <a:t>ascolto</a:t>
            </a:r>
            <a:r>
              <a:rPr lang="en-US" sz="3600" b="1" dirty="0"/>
              <a:t/>
            </a:r>
            <a:br>
              <a:rPr lang="en-US" sz="3600" b="1" dirty="0"/>
            </a:br>
            <a:r>
              <a:rPr lang="en-US" sz="3100" dirty="0"/>
              <a:t>Mauro Ferrari </a:t>
            </a:r>
            <a:br>
              <a:rPr lang="en-US" sz="3100" dirty="0"/>
            </a:br>
            <a:r>
              <a:rPr lang="en-US" sz="3100" dirty="0"/>
              <a:t>Stefania </a:t>
            </a:r>
            <a:r>
              <a:rPr lang="en-US" sz="3100" dirty="0" err="1"/>
              <a:t>Miodini</a:t>
            </a:r>
            <a:r>
              <a:rPr lang="en-US" sz="3100" dirty="0"/>
              <a:t> </a:t>
            </a:r>
          </a:p>
        </p:txBody>
      </p:sp>
      <p:sp>
        <p:nvSpPr>
          <p:cNvPr id="3" name="Sottotitolo 2">
            <a:extLst>
              <a:ext uri="{FF2B5EF4-FFF2-40B4-BE49-F238E27FC236}">
                <a16:creationId xmlns:a16="http://schemas.microsoft.com/office/drawing/2014/main" xmlns="" id="{3CCAEF95-BAE0-43DA-885F-7F7E71A401E6}"/>
              </a:ext>
            </a:extLst>
          </p:cNvPr>
          <p:cNvSpPr>
            <a:spLocks noGrp="1"/>
          </p:cNvSpPr>
          <p:nvPr>
            <p:ph type="subTitle" idx="1"/>
          </p:nvPr>
        </p:nvSpPr>
        <p:spPr>
          <a:xfrm>
            <a:off x="0" y="0"/>
            <a:ext cx="12400452" cy="6857999"/>
          </a:xfrm>
        </p:spPr>
        <p:txBody>
          <a:bodyPr vert="horz" lIns="91440" tIns="45720" rIns="91440" bIns="45720" rtlCol="0">
            <a:normAutofit/>
          </a:bodyPr>
          <a:lstStyle/>
          <a:p>
            <a:pPr marL="0" indent="0">
              <a:buNone/>
            </a:pPr>
            <a:endParaRPr lang="en-US" sz="2000" dirty="0"/>
          </a:p>
        </p:txBody>
      </p:sp>
      <p:sp>
        <p:nvSpPr>
          <p:cNvPr id="34" name="Rectangle 26">
            <a:extLst>
              <a:ext uri="{FF2B5EF4-FFF2-40B4-BE49-F238E27FC236}">
                <a16:creationId xmlns:a16="http://schemas.microsoft.com/office/drawing/2014/main" xmlns="" id="{AF2F604E-43BE-4DC3-B983-E071523364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xmlns="" id="{08C9B587-E65E-4B52-B37C-ABEBB6E879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6160158"/>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7">
            <a:extLst>
              <a:ext uri="{FF2B5EF4-FFF2-40B4-BE49-F238E27FC236}">
                <a16:creationId xmlns:a16="http://schemas.microsoft.com/office/drawing/2014/main" xmlns="" id="{1C799903-48D5-4A31-A1A2-541072D977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8" name="Freeform: Shape 9">
            <a:extLst>
              <a:ext uri="{FF2B5EF4-FFF2-40B4-BE49-F238E27FC236}">
                <a16:creationId xmlns:a16="http://schemas.microsoft.com/office/drawing/2014/main" xmlns="" id="{8EFFF109-FC58-4FD3-BE05-9775A1310F5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9" name="Freeform: Shape 11">
            <a:extLst>
              <a:ext uri="{FF2B5EF4-FFF2-40B4-BE49-F238E27FC236}">
                <a16:creationId xmlns:a16="http://schemas.microsoft.com/office/drawing/2014/main" xmlns="" id="{E1B96AD6-92A9-4273-A62B-96A1C3E0BA9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xmlns="" id="{463EEC44-1BA3-44ED-81FC-A644B04B2A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102049"/>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Segnaposto contenuto 2">
            <a:extLst>
              <a:ext uri="{FF2B5EF4-FFF2-40B4-BE49-F238E27FC236}">
                <a16:creationId xmlns:a16="http://schemas.microsoft.com/office/drawing/2014/main" xmlns="" id="{02DD6FB5-A94B-481B-B3D9-3075C4E590EC}"/>
              </a:ext>
            </a:extLst>
          </p:cNvPr>
          <p:cNvSpPr>
            <a:spLocks noGrp="1"/>
          </p:cNvSpPr>
          <p:nvPr>
            <p:ph idx="1"/>
          </p:nvPr>
        </p:nvSpPr>
        <p:spPr>
          <a:xfrm>
            <a:off x="5434149" y="932688"/>
            <a:ext cx="5916603" cy="4992624"/>
          </a:xfrm>
        </p:spPr>
        <p:txBody>
          <a:bodyPr anchor="ctr">
            <a:normAutofit/>
          </a:bodyPr>
          <a:lstStyle/>
          <a:p>
            <a:pPr marL="0" indent="0">
              <a:lnSpc>
                <a:spcPct val="100000"/>
              </a:lnSpc>
              <a:buNone/>
            </a:pPr>
            <a:r>
              <a:rPr lang="it-IT" sz="1600" b="1" dirty="0"/>
              <a:t>Riconoscimento e valorizzazione degli ‘’operatore di frontiera’’</a:t>
            </a:r>
          </a:p>
          <a:p>
            <a:pPr marL="0" indent="0">
              <a:lnSpc>
                <a:spcPct val="100000"/>
              </a:lnSpc>
              <a:buNone/>
            </a:pPr>
            <a:r>
              <a:rPr lang="it-IT" sz="1600" dirty="0"/>
              <a:t>Questi operatori sono a tutti gli effetti ‘’operatori di frontiera’’ (</a:t>
            </a:r>
            <a:r>
              <a:rPr lang="it-IT" sz="1600" dirty="0" err="1"/>
              <a:t>Fargion</a:t>
            </a:r>
            <a:r>
              <a:rPr lang="it-IT" sz="1600" dirty="0"/>
              <a:t>, 2009), agiscono contemporaneamente tanto rispetto all’utenza esterna quanto nei confronti della propria organizzazione. Ci sono due prerequisiti che si può definire.</a:t>
            </a:r>
          </a:p>
          <a:p>
            <a:pPr>
              <a:lnSpc>
                <a:spcPct val="100000"/>
              </a:lnSpc>
              <a:buFontTx/>
              <a:buChar char="-"/>
            </a:pPr>
            <a:r>
              <a:rPr lang="it-IT" sz="1600" dirty="0"/>
              <a:t>La prima riguarda i rapporti fra questi operatori e le proprie organizzazioni. </a:t>
            </a:r>
          </a:p>
          <a:p>
            <a:pPr>
              <a:lnSpc>
                <a:spcPct val="100000"/>
              </a:lnSpc>
              <a:buFontTx/>
              <a:buChar char="-"/>
            </a:pPr>
            <a:r>
              <a:rPr lang="it-IT" sz="1600" dirty="0"/>
              <a:t>La seconda riguarda le relazioni con i territori di riferimento. Si vuole capire se gli operatori sono disponibili a uscire dal setting clinico-ambulatoriale per rischiare il proprio ruolo in ambiti esteri. </a:t>
            </a:r>
          </a:p>
          <a:p>
            <a:pPr marL="0" indent="0">
              <a:lnSpc>
                <a:spcPct val="100000"/>
              </a:lnSpc>
              <a:buNone/>
            </a:pPr>
            <a:r>
              <a:rPr lang="it-IT" sz="1600" dirty="0"/>
              <a:t>(</a:t>
            </a:r>
            <a:r>
              <a:rPr lang="it-IT" sz="1600" dirty="0" err="1"/>
              <a:t>Propp</a:t>
            </a:r>
            <a:r>
              <a:rPr lang="it-IT" sz="1600" dirty="0"/>
              <a:t>, 1966), lui dice che grazie all’irrompere sulla scena locale di un ‘’aiutante magico’’ che è una metodologia di lavoro che punti a sperimentare progetti innovativi, si riesca a sollecitare dai singoli casi a esperienze condivisi e verificabili, capaci di trasformare una presa in carico. </a:t>
            </a:r>
          </a:p>
          <a:p>
            <a:pPr marL="0" indent="0">
              <a:lnSpc>
                <a:spcPct val="100000"/>
              </a:lnSpc>
              <a:buNone/>
            </a:pPr>
            <a:endParaRPr lang="it-IT" sz="1600" dirty="0"/>
          </a:p>
          <a:p>
            <a:pPr marL="0" indent="0">
              <a:lnSpc>
                <a:spcPct val="100000"/>
              </a:lnSpc>
              <a:buNone/>
            </a:pPr>
            <a:endParaRPr lang="it-IT" sz="1600" dirty="0"/>
          </a:p>
        </p:txBody>
      </p:sp>
    </p:spTree>
    <p:extLst>
      <p:ext uri="{BB962C8B-B14F-4D97-AF65-F5344CB8AC3E}">
        <p14:creationId xmlns:p14="http://schemas.microsoft.com/office/powerpoint/2010/main" val="2540081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AFF8D2E5-2C4E-47B1-930B-6C82B7C313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801E4ADA-0EA9-4930-846E-3C11E8BED6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17618"/>
            <a:ext cx="128016" cy="6314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xmlns="" id="{FB92FFCE-0C90-454E-AA25-D4EE9A6C39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41248" y="1380864"/>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7" name="Segnaposto contenuto 2">
            <a:extLst>
              <a:ext uri="{FF2B5EF4-FFF2-40B4-BE49-F238E27FC236}">
                <a16:creationId xmlns:a16="http://schemas.microsoft.com/office/drawing/2014/main" xmlns="" id="{410B2944-C9F3-4400-ADE7-69F51DEFAB0D}"/>
              </a:ext>
            </a:extLst>
          </p:cNvPr>
          <p:cNvGraphicFramePr>
            <a:graphicFrameLocks noGrp="1"/>
          </p:cNvGraphicFramePr>
          <p:nvPr>
            <p:ph idx="1"/>
            <p:extLst>
              <p:ext uri="{D42A27DB-BD31-4B8C-83A1-F6EECF244321}">
                <p14:modId xmlns:p14="http://schemas.microsoft.com/office/powerpoint/2010/main" val="2209199180"/>
              </p:ext>
            </p:extLst>
          </p:nvPr>
        </p:nvGraphicFramePr>
        <p:xfrm>
          <a:off x="838199" y="842747"/>
          <a:ext cx="11123951" cy="5719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4879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1">
            <a:extLst>
              <a:ext uri="{FF2B5EF4-FFF2-40B4-BE49-F238E27FC236}">
                <a16:creationId xmlns:a16="http://schemas.microsoft.com/office/drawing/2014/main" xmlns="" id="{5ACC6BB2-28F8-4405-829D-0562733BEE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1" name="Freeform: Shape 33">
            <a:extLst>
              <a:ext uri="{FF2B5EF4-FFF2-40B4-BE49-F238E27FC236}">
                <a16:creationId xmlns:a16="http://schemas.microsoft.com/office/drawing/2014/main" xmlns="" id="{5C2E53F0-AD54-4A55-99A0-EC896CE3C23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2" name="Freeform: Shape 35">
            <a:extLst>
              <a:ext uri="{FF2B5EF4-FFF2-40B4-BE49-F238E27FC236}">
                <a16:creationId xmlns:a16="http://schemas.microsoft.com/office/drawing/2014/main" xmlns="" id="{D15F19F8-85EE-477A-ACBA-4B6D069780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37">
            <a:extLst>
              <a:ext uri="{FF2B5EF4-FFF2-40B4-BE49-F238E27FC236}">
                <a16:creationId xmlns:a16="http://schemas.microsoft.com/office/drawing/2014/main" xmlns="" id="{92C3387C-D24F-4737-8A37-1DC5CFF09C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537970"/>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7" name="Segnaposto contenuto 2">
            <a:extLst>
              <a:ext uri="{FF2B5EF4-FFF2-40B4-BE49-F238E27FC236}">
                <a16:creationId xmlns:a16="http://schemas.microsoft.com/office/drawing/2014/main" xmlns="" id="{94EF8267-9BB5-4910-AB19-92BEF6020707}"/>
              </a:ext>
            </a:extLst>
          </p:cNvPr>
          <p:cNvGraphicFramePr>
            <a:graphicFrameLocks noGrp="1"/>
          </p:cNvGraphicFramePr>
          <p:nvPr>
            <p:ph idx="1"/>
            <p:extLst>
              <p:ext uri="{D42A27DB-BD31-4B8C-83A1-F6EECF244321}">
                <p14:modId xmlns:p14="http://schemas.microsoft.com/office/powerpoint/2010/main" val="3423747867"/>
              </p:ext>
            </p:extLst>
          </p:nvPr>
        </p:nvGraphicFramePr>
        <p:xfrm>
          <a:off x="838200" y="2184158"/>
          <a:ext cx="10515600" cy="40611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4479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xmlns="" id="{BC68A55F-7B32-44D8-AEE5-1AF4053265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xmlns="" id="{CD1AAA2C-FBBE-42AA-B869-31D524B765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5320" y="6112341"/>
            <a:ext cx="1083564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3">
            <a:extLst>
              <a:ext uri="{FF2B5EF4-FFF2-40B4-BE49-F238E27FC236}">
                <a16:creationId xmlns:a16="http://schemas.microsoft.com/office/drawing/2014/main" xmlns="" id="{5F937BBF-9326-4230-AB1B-F1795E3505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2045208" y="4686084"/>
            <a:ext cx="54864" cy="2834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9" name="Segnaposto contenuto 2">
            <a:extLst>
              <a:ext uri="{FF2B5EF4-FFF2-40B4-BE49-F238E27FC236}">
                <a16:creationId xmlns:a16="http://schemas.microsoft.com/office/drawing/2014/main" xmlns="" id="{FC071A55-5A8B-4C3E-8F2A-CC7F8C765213}"/>
              </a:ext>
            </a:extLst>
          </p:cNvPr>
          <p:cNvGraphicFramePr>
            <a:graphicFrameLocks noGrp="1"/>
          </p:cNvGraphicFramePr>
          <p:nvPr>
            <p:ph idx="1"/>
            <p:extLst>
              <p:ext uri="{D42A27DB-BD31-4B8C-83A1-F6EECF244321}">
                <p14:modId xmlns:p14="http://schemas.microsoft.com/office/powerpoint/2010/main" val="2361873144"/>
              </p:ext>
            </p:extLst>
          </p:nvPr>
        </p:nvGraphicFramePr>
        <p:xfrm>
          <a:off x="2072639" y="1012836"/>
          <a:ext cx="8270573" cy="4850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4620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9">
            <a:extLst>
              <a:ext uri="{FF2B5EF4-FFF2-40B4-BE49-F238E27FC236}">
                <a16:creationId xmlns:a16="http://schemas.microsoft.com/office/drawing/2014/main" xmlns="" id="{53B021B3-DE93-4AB7-8A18-CF5F1CED8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xmlns="" id="{52D502E5-F6B4-4D58-B4AE-FC466FF15E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65953" y="1634502"/>
            <a:ext cx="10451592" cy="9144"/>
          </a:xfrm>
          <a:prstGeom prst="rect">
            <a:avLst/>
          </a:prstGeom>
          <a:solidFill>
            <a:schemeClr val="tx1">
              <a:lumMod val="65000"/>
              <a:lumOff val="35000"/>
              <a:alpha val="30000"/>
            </a:schemeClr>
          </a:solidFill>
          <a:ln w="9525">
            <a:solidFill>
              <a:schemeClr val="tx1">
                <a:lumMod val="65000"/>
                <a:lumOff val="35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xmlns="" id="{9DECDBF4-02B6-4BB4-B65B-B8107AD6A9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841248" y="1538176"/>
            <a:ext cx="1873457" cy="1098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Segnaposto contenuto 2">
            <a:extLst>
              <a:ext uri="{FF2B5EF4-FFF2-40B4-BE49-F238E27FC236}">
                <a16:creationId xmlns:a16="http://schemas.microsoft.com/office/drawing/2014/main" xmlns="" id="{35455591-BBEC-43ED-B541-9C8F7FC24E2A}"/>
              </a:ext>
            </a:extLst>
          </p:cNvPr>
          <p:cNvGraphicFramePr>
            <a:graphicFrameLocks noGrp="1"/>
          </p:cNvGraphicFramePr>
          <p:nvPr>
            <p:ph idx="1"/>
            <p:extLst>
              <p:ext uri="{D42A27DB-BD31-4B8C-83A1-F6EECF244321}">
                <p14:modId xmlns:p14="http://schemas.microsoft.com/office/powerpoint/2010/main" val="103131182"/>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8849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AFF8D2E5-2C4E-47B1-930B-6C82B7C313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xmlns="" id="{13BF44E8-1438-4626-958A-FE3FB9F39E51}"/>
              </a:ext>
            </a:extLst>
          </p:cNvPr>
          <p:cNvSpPr>
            <a:spLocks noGrp="1"/>
          </p:cNvSpPr>
          <p:nvPr>
            <p:ph type="title"/>
          </p:nvPr>
        </p:nvSpPr>
        <p:spPr>
          <a:xfrm>
            <a:off x="841248" y="251312"/>
            <a:ext cx="10506456" cy="1010264"/>
          </a:xfrm>
        </p:spPr>
        <p:txBody>
          <a:bodyPr anchor="ctr">
            <a:normAutofit/>
          </a:bodyPr>
          <a:lstStyle/>
          <a:p>
            <a:r>
              <a:rPr lang="it-IT" sz="3100" b="1" dirty="0"/>
              <a:t>3.Il pentacolo come proposta per un welfare sostenibile</a:t>
            </a:r>
          </a:p>
        </p:txBody>
      </p:sp>
      <p:sp>
        <p:nvSpPr>
          <p:cNvPr id="12" name="Rectangle 11">
            <a:extLst>
              <a:ext uri="{FF2B5EF4-FFF2-40B4-BE49-F238E27FC236}">
                <a16:creationId xmlns:a16="http://schemas.microsoft.com/office/drawing/2014/main" xmlns="" id="{801E4ADA-0EA9-4930-846E-3C11E8BED6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17618"/>
            <a:ext cx="128016" cy="6314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xmlns="" id="{FB92FFCE-0C90-454E-AA25-D4EE9A6C39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41248" y="1380864"/>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Segnaposto contenuto 2">
            <a:extLst>
              <a:ext uri="{FF2B5EF4-FFF2-40B4-BE49-F238E27FC236}">
                <a16:creationId xmlns:a16="http://schemas.microsoft.com/office/drawing/2014/main" xmlns="" id="{0BC4181F-23A5-4FDE-8D68-65775B918287}"/>
              </a:ext>
            </a:extLst>
          </p:cNvPr>
          <p:cNvGraphicFramePr>
            <a:graphicFrameLocks noGrp="1"/>
          </p:cNvGraphicFramePr>
          <p:nvPr>
            <p:ph idx="1"/>
            <p:extLst>
              <p:ext uri="{D42A27DB-BD31-4B8C-83A1-F6EECF244321}">
                <p14:modId xmlns:p14="http://schemas.microsoft.com/office/powerpoint/2010/main" val="3282886632"/>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9368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AFF8D2E5-2C4E-47B1-930B-6C82B7C313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801E4ADA-0EA9-4930-846E-3C11E8BED6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17618"/>
            <a:ext cx="128016" cy="6314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3">
            <a:extLst>
              <a:ext uri="{FF2B5EF4-FFF2-40B4-BE49-F238E27FC236}">
                <a16:creationId xmlns:a16="http://schemas.microsoft.com/office/drawing/2014/main" xmlns="" id="{FB92FFCE-0C90-454E-AA25-D4EE9A6C39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41248" y="1380864"/>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Segnaposto contenuto 2">
            <a:extLst>
              <a:ext uri="{FF2B5EF4-FFF2-40B4-BE49-F238E27FC236}">
                <a16:creationId xmlns:a16="http://schemas.microsoft.com/office/drawing/2014/main" xmlns="" id="{DF6AA606-F8AF-4C2B-8BAA-17B2C9AA6130}"/>
              </a:ext>
            </a:extLst>
          </p:cNvPr>
          <p:cNvGraphicFramePr>
            <a:graphicFrameLocks noGrp="1"/>
          </p:cNvGraphicFramePr>
          <p:nvPr>
            <p:ph idx="1"/>
            <p:extLst>
              <p:ext uri="{D42A27DB-BD31-4B8C-83A1-F6EECF244321}">
                <p14:modId xmlns:p14="http://schemas.microsoft.com/office/powerpoint/2010/main" val="679818148"/>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39816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xmlns="" id="{53B021B3-DE93-4AB7-8A18-CF5F1CED8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xmlns="" id="{52D502E5-F6B4-4D58-B4AE-FC466FF15E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65953" y="1634502"/>
            <a:ext cx="10451592" cy="9144"/>
          </a:xfrm>
          <a:prstGeom prst="rect">
            <a:avLst/>
          </a:prstGeom>
          <a:solidFill>
            <a:schemeClr val="tx1">
              <a:lumMod val="65000"/>
              <a:lumOff val="35000"/>
              <a:alpha val="30000"/>
            </a:schemeClr>
          </a:solidFill>
          <a:ln w="9525">
            <a:solidFill>
              <a:schemeClr val="tx1">
                <a:lumMod val="65000"/>
                <a:lumOff val="35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xmlns="" id="{9DECDBF4-02B6-4BB4-B65B-B8107AD6A9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841248" y="1538176"/>
            <a:ext cx="1873457" cy="1098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Segnaposto contenuto 2">
            <a:extLst>
              <a:ext uri="{FF2B5EF4-FFF2-40B4-BE49-F238E27FC236}">
                <a16:creationId xmlns:a16="http://schemas.microsoft.com/office/drawing/2014/main" xmlns="" id="{543B8235-0D3D-4893-A241-6BFCE3F869BD}"/>
              </a:ext>
            </a:extLst>
          </p:cNvPr>
          <p:cNvGraphicFramePr>
            <a:graphicFrameLocks noGrp="1"/>
          </p:cNvGraphicFramePr>
          <p:nvPr>
            <p:ph idx="1"/>
            <p:extLst>
              <p:ext uri="{D42A27DB-BD31-4B8C-83A1-F6EECF244321}">
                <p14:modId xmlns:p14="http://schemas.microsoft.com/office/powerpoint/2010/main" val="2207750331"/>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2163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53B021B3-DE93-4AB7-8A18-CF5F1CED8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52D502E5-F6B4-4D58-B4AE-FC466FF15E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65953" y="1634502"/>
            <a:ext cx="10451592" cy="9144"/>
          </a:xfrm>
          <a:prstGeom prst="rect">
            <a:avLst/>
          </a:prstGeom>
          <a:solidFill>
            <a:schemeClr val="tx1">
              <a:lumMod val="65000"/>
              <a:lumOff val="35000"/>
              <a:alpha val="30000"/>
            </a:schemeClr>
          </a:solidFill>
          <a:ln w="9525">
            <a:solidFill>
              <a:schemeClr val="tx1">
                <a:lumMod val="65000"/>
                <a:lumOff val="35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xmlns="" id="{9DECDBF4-02B6-4BB4-B65B-B8107AD6A9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841248" y="1538176"/>
            <a:ext cx="1873457" cy="1098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35" name="Segnaposto contenuto 2">
            <a:extLst>
              <a:ext uri="{FF2B5EF4-FFF2-40B4-BE49-F238E27FC236}">
                <a16:creationId xmlns:a16="http://schemas.microsoft.com/office/drawing/2014/main" xmlns="" id="{9891947D-C5A2-4725-8904-73D7D94DE51E}"/>
              </a:ext>
            </a:extLst>
          </p:cNvPr>
          <p:cNvGraphicFramePr>
            <a:graphicFrameLocks noGrp="1"/>
          </p:cNvGraphicFramePr>
          <p:nvPr>
            <p:ph idx="1"/>
            <p:extLst>
              <p:ext uri="{D42A27DB-BD31-4B8C-83A1-F6EECF244321}">
                <p14:modId xmlns:p14="http://schemas.microsoft.com/office/powerpoint/2010/main" val="262625169"/>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3144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8">
            <a:extLst>
              <a:ext uri="{FF2B5EF4-FFF2-40B4-BE49-F238E27FC236}">
                <a16:creationId xmlns:a16="http://schemas.microsoft.com/office/drawing/2014/main" xmlns="" id="{81E1224E-6618-482E-BE87-321A7FC1CD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0">
            <a:extLst>
              <a:ext uri="{FF2B5EF4-FFF2-40B4-BE49-F238E27FC236}">
                <a16:creationId xmlns:a16="http://schemas.microsoft.com/office/drawing/2014/main" xmlns="" id="{066346BE-FDB4-4772-A696-0719490ABD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938126"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22">
            <a:extLst>
              <a:ext uri="{FF2B5EF4-FFF2-40B4-BE49-F238E27FC236}">
                <a16:creationId xmlns:a16="http://schemas.microsoft.com/office/drawing/2014/main" xmlns="" id="{FB92FFCE-0C90-454E-AA25-D4EE9A6C39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9234" y="6163056"/>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Segnaposto contenuto 2">
            <a:extLst>
              <a:ext uri="{FF2B5EF4-FFF2-40B4-BE49-F238E27FC236}">
                <a16:creationId xmlns:a16="http://schemas.microsoft.com/office/drawing/2014/main" xmlns="" id="{AFFF33DD-05EC-4598-BB09-52B8E5B72AEC}"/>
              </a:ext>
            </a:extLst>
          </p:cNvPr>
          <p:cNvGraphicFramePr>
            <a:graphicFrameLocks noGrp="1"/>
          </p:cNvGraphicFramePr>
          <p:nvPr>
            <p:ph idx="1"/>
            <p:extLst>
              <p:ext uri="{D42A27DB-BD31-4B8C-83A1-F6EECF244321}">
                <p14:modId xmlns:p14="http://schemas.microsoft.com/office/powerpoint/2010/main" val="1138190021"/>
              </p:ext>
            </p:extLst>
          </p:nvPr>
        </p:nvGraphicFramePr>
        <p:xfrm>
          <a:off x="659235" y="205740"/>
          <a:ext cx="10770766" cy="59664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9041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4">
            <a:extLst>
              <a:ext uri="{FF2B5EF4-FFF2-40B4-BE49-F238E27FC236}">
                <a16:creationId xmlns:a16="http://schemas.microsoft.com/office/drawing/2014/main" xmlns="" id="{2D6FBB9D-1CAA-4D05-AB33-BABDFE17B8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8" name="Rectangle 26">
            <a:extLst>
              <a:ext uri="{FF2B5EF4-FFF2-40B4-BE49-F238E27FC236}">
                <a16:creationId xmlns:a16="http://schemas.microsoft.com/office/drawing/2014/main" xmlns="" id="{04727B71-B4B6-4823-80A1-68C40B475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28">
            <a:extLst>
              <a:ext uri="{FF2B5EF4-FFF2-40B4-BE49-F238E27FC236}">
                <a16:creationId xmlns:a16="http://schemas.microsoft.com/office/drawing/2014/main" xmlns="" id="{79A6DB05-9FB5-4B07-8675-74C23D4FD8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0" name="Rectangle 30">
            <a:extLst>
              <a:ext uri="{FF2B5EF4-FFF2-40B4-BE49-F238E27FC236}">
                <a16:creationId xmlns:a16="http://schemas.microsoft.com/office/drawing/2014/main" xmlns="" id="{AFF8D2E5-2C4E-47B1-930B-6C82B7C313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xmlns="" id="{54706464-D9CA-4D40-A594-CF41F33B8D8B}"/>
              </a:ext>
            </a:extLst>
          </p:cNvPr>
          <p:cNvSpPr>
            <a:spLocks noGrp="1"/>
          </p:cNvSpPr>
          <p:nvPr>
            <p:ph type="title"/>
          </p:nvPr>
        </p:nvSpPr>
        <p:spPr>
          <a:xfrm>
            <a:off x="841248" y="251312"/>
            <a:ext cx="10506456" cy="1010264"/>
          </a:xfrm>
        </p:spPr>
        <p:txBody>
          <a:bodyPr vert="horz" lIns="91440" tIns="45720" rIns="91440" bIns="45720" rtlCol="0" anchor="ctr">
            <a:normAutofit/>
          </a:bodyPr>
          <a:lstStyle/>
          <a:p>
            <a:r>
              <a:rPr lang="en-US" sz="4000" b="1" dirty="0" err="1"/>
              <a:t>Introduzione</a:t>
            </a:r>
            <a:r>
              <a:rPr lang="en-US" sz="4000" b="1" dirty="0"/>
              <a:t>: </a:t>
            </a:r>
            <a:r>
              <a:rPr lang="en-US" sz="4000" dirty="0"/>
              <a:t> </a:t>
            </a:r>
            <a:r>
              <a:rPr lang="en-US" sz="4000" b="1" dirty="0" err="1"/>
              <a:t>rAccoglienza</a:t>
            </a:r>
            <a:endParaRPr lang="en-US" sz="4000" b="1" dirty="0"/>
          </a:p>
        </p:txBody>
      </p:sp>
      <p:sp>
        <p:nvSpPr>
          <p:cNvPr id="41" name="Rectangle 32">
            <a:extLst>
              <a:ext uri="{FF2B5EF4-FFF2-40B4-BE49-F238E27FC236}">
                <a16:creationId xmlns:a16="http://schemas.microsoft.com/office/drawing/2014/main" xmlns="" id="{801E4ADA-0EA9-4930-846E-3C11E8BED6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17618"/>
            <a:ext cx="128016" cy="6314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34">
            <a:extLst>
              <a:ext uri="{FF2B5EF4-FFF2-40B4-BE49-F238E27FC236}">
                <a16:creationId xmlns:a16="http://schemas.microsoft.com/office/drawing/2014/main" xmlns="" id="{FB92FFCE-0C90-454E-AA25-D4EE9A6C39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41248" y="1380864"/>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Segnaposto contenuto 2">
            <a:extLst>
              <a:ext uri="{FF2B5EF4-FFF2-40B4-BE49-F238E27FC236}">
                <a16:creationId xmlns:a16="http://schemas.microsoft.com/office/drawing/2014/main" xmlns="" id="{1D248C15-BDE0-4EFA-B095-6D7CF7DE223D}"/>
              </a:ext>
            </a:extLst>
          </p:cNvPr>
          <p:cNvGraphicFramePr>
            <a:graphicFrameLocks noGrp="1"/>
          </p:cNvGraphicFramePr>
          <p:nvPr>
            <p:ph idx="1"/>
            <p:extLst>
              <p:ext uri="{D42A27DB-BD31-4B8C-83A1-F6EECF244321}">
                <p14:modId xmlns:p14="http://schemas.microsoft.com/office/powerpoint/2010/main" val="1524102018"/>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243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8">
            <a:extLst>
              <a:ext uri="{FF2B5EF4-FFF2-40B4-BE49-F238E27FC236}">
                <a16:creationId xmlns:a16="http://schemas.microsoft.com/office/drawing/2014/main" xmlns="" id="{0B9EE3F3-89B7-43C3-8651-C4C9683099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0">
            <a:extLst>
              <a:ext uri="{FF2B5EF4-FFF2-40B4-BE49-F238E27FC236}">
                <a16:creationId xmlns:a16="http://schemas.microsoft.com/office/drawing/2014/main" xmlns="" id="{33AE4636-AEEC-45D6-84D4-7AC2DA48EC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22">
            <a:extLst>
              <a:ext uri="{FF2B5EF4-FFF2-40B4-BE49-F238E27FC236}">
                <a16:creationId xmlns:a16="http://schemas.microsoft.com/office/drawing/2014/main" xmlns="" id="{8D9CE0F4-2EB2-4F1F-8AAC-DB3571D9FE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1480" y="2285541"/>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xmlns="" id="{91074DAD-0A35-44BD-9B10-4B6F834E294C}"/>
              </a:ext>
            </a:extLst>
          </p:cNvPr>
          <p:cNvSpPr>
            <a:spLocks noGrp="1"/>
          </p:cNvSpPr>
          <p:nvPr>
            <p:ph idx="1"/>
          </p:nvPr>
        </p:nvSpPr>
        <p:spPr>
          <a:xfrm>
            <a:off x="136187" y="1123739"/>
            <a:ext cx="6186791" cy="4638536"/>
          </a:xfrm>
        </p:spPr>
        <p:txBody>
          <a:bodyPr>
            <a:normAutofit fontScale="92500"/>
          </a:bodyPr>
          <a:lstStyle/>
          <a:p>
            <a:pPr marL="0" indent="0" algn="just">
              <a:buNone/>
            </a:pPr>
            <a:r>
              <a:rPr lang="it-IT" sz="2400" dirty="0"/>
              <a:t>Comunemente gli utenti vengono messi ‘’al </a:t>
            </a:r>
            <a:r>
              <a:rPr lang="it-IT" sz="2400" dirty="0" err="1"/>
              <a:t>centro’</a:t>
            </a:r>
            <a:r>
              <a:rPr lang="it-IT" sz="2400" dirty="0"/>
              <a:t>’ poiché rappresentano il focus </a:t>
            </a:r>
            <a:r>
              <a:rPr lang="it-IT" sz="2400" dirty="0" err="1"/>
              <a:t>attentivo</a:t>
            </a:r>
            <a:r>
              <a:rPr lang="it-IT" sz="2400" dirty="0"/>
              <a:t>, l’oggetto di lavoro dei servizi. L’idea di fondo è quindi che al centro ci sia non tanto un singolo, o la sua famiglia, quanto un progetto, una idea di percorso condiviso fra diversi attori. In questo modo, decentrando l’attenzione, diviene maggiormente possibile attivare una partecipazione di soggetti più fragili che possono mettere a disposizione poco oltre la propria esperienza. </a:t>
            </a:r>
          </a:p>
          <a:p>
            <a:pPr marL="0" indent="0">
              <a:buNone/>
            </a:pPr>
            <a:r>
              <a:rPr lang="it-IT" sz="1600" dirty="0"/>
              <a:t> </a:t>
            </a:r>
          </a:p>
          <a:p>
            <a:pPr marL="0" indent="0">
              <a:buNone/>
            </a:pPr>
            <a:endParaRPr lang="it-IT" sz="1600" dirty="0"/>
          </a:p>
        </p:txBody>
      </p:sp>
      <p:pic>
        <p:nvPicPr>
          <p:cNvPr id="7" name="Graphic 6">
            <a:extLst>
              <a:ext uri="{FF2B5EF4-FFF2-40B4-BE49-F238E27FC236}">
                <a16:creationId xmlns:a16="http://schemas.microsoft.com/office/drawing/2014/main" xmlns="" id="{BEB55462-C41B-4FC9-948A-C95F74FA5E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830388" y="625683"/>
            <a:ext cx="5551280" cy="5551280"/>
          </a:xfrm>
          <a:prstGeom prst="rect">
            <a:avLst/>
          </a:prstGeom>
        </p:spPr>
      </p:pic>
    </p:spTree>
    <p:extLst>
      <p:ext uri="{BB962C8B-B14F-4D97-AF65-F5344CB8AC3E}">
        <p14:creationId xmlns:p14="http://schemas.microsoft.com/office/powerpoint/2010/main" val="67991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CF375EF-64CE-4DBE-B0AA-929147F5CBA5}"/>
              </a:ext>
            </a:extLst>
          </p:cNvPr>
          <p:cNvSpPr>
            <a:spLocks noGrp="1"/>
          </p:cNvSpPr>
          <p:nvPr>
            <p:ph type="title"/>
          </p:nvPr>
        </p:nvSpPr>
        <p:spPr>
          <a:xfrm>
            <a:off x="612648" y="1078992"/>
            <a:ext cx="6268770" cy="1536192"/>
          </a:xfrm>
        </p:spPr>
        <p:txBody>
          <a:bodyPr anchor="b">
            <a:normAutofit/>
          </a:bodyPr>
          <a:lstStyle/>
          <a:p>
            <a:r>
              <a:rPr lang="it-IT" sz="5200"/>
              <a:t>Epistemologia della presa in carico</a:t>
            </a:r>
          </a:p>
        </p:txBody>
      </p:sp>
      <p:sp>
        <p:nvSpPr>
          <p:cNvPr id="21" name="Segnaposto contenuto 2">
            <a:extLst>
              <a:ext uri="{FF2B5EF4-FFF2-40B4-BE49-F238E27FC236}">
                <a16:creationId xmlns:a16="http://schemas.microsoft.com/office/drawing/2014/main" xmlns="" id="{F5C67A64-BE14-48E4-B578-ECE6BF79AC56}"/>
              </a:ext>
            </a:extLst>
          </p:cNvPr>
          <p:cNvSpPr>
            <a:spLocks noGrp="1"/>
          </p:cNvSpPr>
          <p:nvPr>
            <p:ph idx="1"/>
          </p:nvPr>
        </p:nvSpPr>
        <p:spPr>
          <a:xfrm>
            <a:off x="612648" y="3355848"/>
            <a:ext cx="6268770" cy="2825496"/>
          </a:xfrm>
        </p:spPr>
        <p:txBody>
          <a:bodyPr>
            <a:normAutofit lnSpcReduction="10000"/>
          </a:bodyPr>
          <a:lstStyle/>
          <a:p>
            <a:pPr marL="0" indent="0">
              <a:lnSpc>
                <a:spcPct val="100000"/>
              </a:lnSpc>
              <a:buNone/>
            </a:pPr>
            <a:r>
              <a:rPr lang="it-IT" sz="1400" dirty="0"/>
              <a:t>L’epistemologia si occupa in particolare dei metodi e dei fondamenti della conoscenza scientifica. Ci aiuto nell’acquisizione della consapevolezza critica intorno alla struttura e ai metodi per i servizi sociale.</a:t>
            </a:r>
          </a:p>
          <a:p>
            <a:pPr marL="0" indent="0">
              <a:lnSpc>
                <a:spcPct val="100000"/>
              </a:lnSpc>
              <a:buNone/>
            </a:pPr>
            <a:r>
              <a:rPr lang="it-IT" sz="1400" b="1" dirty="0"/>
              <a:t>La legge di Hume </a:t>
            </a:r>
            <a:r>
              <a:rPr lang="it-IT" sz="1400" dirty="0"/>
              <a:t>ci propone la tesi secondo cui bisogna fare la distinzione tra ‘’ciò che è’’ e ‘’ciò che deve essere’’. Dato che le moderne scienze sociali si occupano soprattutto di analisi dei contesti operativi, è di conseguenza difficile impostare idee teoriche che con assoluta certezza possano fare da guida all’agire sociale. </a:t>
            </a:r>
          </a:p>
          <a:p>
            <a:pPr marL="0" indent="0">
              <a:lnSpc>
                <a:spcPct val="100000"/>
              </a:lnSpc>
              <a:buNone/>
            </a:pPr>
            <a:r>
              <a:rPr lang="it-IT" sz="1400" dirty="0"/>
              <a:t>Non abbiamo la possibilità di rispondere alla domanda ‘’che cosa si deve fare?’’, ma solo la domanda che cosa si può fare?; la risposta alla seconda domanda ci informazione su come agire attivando i piani di risorsa esistenti e produrre effetti di cambiamenti. </a:t>
            </a:r>
          </a:p>
          <a:p>
            <a:pPr marL="0" indent="0">
              <a:lnSpc>
                <a:spcPct val="100000"/>
              </a:lnSpc>
              <a:buNone/>
            </a:pPr>
            <a:endParaRPr lang="it-IT" sz="1300" dirty="0"/>
          </a:p>
        </p:txBody>
      </p:sp>
      <p:pic>
        <p:nvPicPr>
          <p:cNvPr id="7" name="Graphic 6">
            <a:extLst>
              <a:ext uri="{FF2B5EF4-FFF2-40B4-BE49-F238E27FC236}">
                <a16:creationId xmlns:a16="http://schemas.microsoft.com/office/drawing/2014/main" xmlns="" id="{A03BCA18-A3B7-4E92-BC8B-7A03CEB58C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494066" y="1272395"/>
            <a:ext cx="4237686" cy="4237686"/>
          </a:xfrm>
          <a:prstGeom prst="rect">
            <a:avLst/>
          </a:prstGeom>
        </p:spPr>
      </p:pic>
    </p:spTree>
    <p:extLst>
      <p:ext uri="{BB962C8B-B14F-4D97-AF65-F5344CB8AC3E}">
        <p14:creationId xmlns:p14="http://schemas.microsoft.com/office/powerpoint/2010/main" val="3922288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C7FF2E6-249D-4CFD-8A75-96DF57CA779A}"/>
              </a:ext>
            </a:extLst>
          </p:cNvPr>
          <p:cNvSpPr>
            <a:spLocks noGrp="1"/>
          </p:cNvSpPr>
          <p:nvPr>
            <p:ph type="title"/>
          </p:nvPr>
        </p:nvSpPr>
        <p:spPr>
          <a:xfrm>
            <a:off x="841248" y="256032"/>
            <a:ext cx="10506456" cy="1014984"/>
          </a:xfrm>
        </p:spPr>
        <p:txBody>
          <a:bodyPr anchor="b">
            <a:normAutofit/>
          </a:bodyPr>
          <a:lstStyle/>
          <a:p>
            <a:r>
              <a:rPr lang="it-IT" sz="3100" dirty="0"/>
              <a:t>1. Innovare la metodologia operativa per la presa in carico sociale</a:t>
            </a:r>
          </a:p>
        </p:txBody>
      </p:sp>
      <p:graphicFrame>
        <p:nvGraphicFramePr>
          <p:cNvPr id="5" name="Segnaposto contenuto 2">
            <a:extLst>
              <a:ext uri="{FF2B5EF4-FFF2-40B4-BE49-F238E27FC236}">
                <a16:creationId xmlns:a16="http://schemas.microsoft.com/office/drawing/2014/main" xmlns="" id="{B668A810-4966-43FC-949C-D52BC793FC0B}"/>
              </a:ext>
            </a:extLst>
          </p:cNvPr>
          <p:cNvGraphicFramePr>
            <a:graphicFrameLocks noGrp="1"/>
          </p:cNvGraphicFramePr>
          <p:nvPr>
            <p:ph idx="1"/>
            <p:extLst>
              <p:ext uri="{D42A27DB-BD31-4B8C-83A1-F6EECF244321}">
                <p14:modId xmlns:p14="http://schemas.microsoft.com/office/powerpoint/2010/main" val="4007399627"/>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3931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Segnaposto contenuto 2">
            <a:extLst>
              <a:ext uri="{FF2B5EF4-FFF2-40B4-BE49-F238E27FC236}">
                <a16:creationId xmlns:a16="http://schemas.microsoft.com/office/drawing/2014/main" xmlns="" id="{E9564AA6-7C1C-4DF0-BBCE-352AB3684441}"/>
              </a:ext>
            </a:extLst>
          </p:cNvPr>
          <p:cNvGraphicFramePr>
            <a:graphicFrameLocks noGrp="1"/>
          </p:cNvGraphicFramePr>
          <p:nvPr>
            <p:ph idx="1"/>
            <p:extLst>
              <p:ext uri="{D42A27DB-BD31-4B8C-83A1-F6EECF244321}">
                <p14:modId xmlns:p14="http://schemas.microsoft.com/office/powerpoint/2010/main" val="2369635159"/>
              </p:ext>
            </p:extLst>
          </p:nvPr>
        </p:nvGraphicFramePr>
        <p:xfrm>
          <a:off x="1281112" y="1954841"/>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0798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Segnaposto contenuto 2">
            <a:extLst>
              <a:ext uri="{FF2B5EF4-FFF2-40B4-BE49-F238E27FC236}">
                <a16:creationId xmlns:a16="http://schemas.microsoft.com/office/drawing/2014/main" xmlns="" id="{B3D3F466-CAD9-4718-AC38-CE6732565653}"/>
              </a:ext>
            </a:extLst>
          </p:cNvPr>
          <p:cNvGraphicFramePr>
            <a:graphicFrameLocks noGrp="1"/>
          </p:cNvGraphicFramePr>
          <p:nvPr>
            <p:ph idx="1"/>
            <p:extLst>
              <p:ext uri="{D42A27DB-BD31-4B8C-83A1-F6EECF244321}">
                <p14:modId xmlns:p14="http://schemas.microsoft.com/office/powerpoint/2010/main" val="512757311"/>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799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E7B1FE3-F3D3-4D87-9A39-AE99C9657821}"/>
              </a:ext>
            </a:extLst>
          </p:cNvPr>
          <p:cNvSpPr>
            <a:spLocks noGrp="1"/>
          </p:cNvSpPr>
          <p:nvPr>
            <p:ph type="title"/>
          </p:nvPr>
        </p:nvSpPr>
        <p:spPr>
          <a:xfrm>
            <a:off x="114301" y="628649"/>
            <a:ext cx="8329612" cy="6221413"/>
          </a:xfrm>
        </p:spPr>
        <p:txBody>
          <a:bodyPr vert="horz" lIns="91440" tIns="45720" rIns="91440" bIns="45720" rtlCol="0" anchor="ctr">
            <a:normAutofit fontScale="90000"/>
          </a:bodyPr>
          <a:lstStyle/>
          <a:p>
            <a:r>
              <a:rPr lang="en-US" sz="1800" b="1" i="1" dirty="0" err="1"/>
              <a:t>L’analisi</a:t>
            </a:r>
            <a:r>
              <a:rPr lang="en-US" sz="1800" b="1" i="1" dirty="0"/>
              <a:t> </a:t>
            </a:r>
            <a:r>
              <a:rPr lang="en-US" sz="1800" b="1" i="1" dirty="0" err="1"/>
              <a:t>della</a:t>
            </a:r>
            <a:r>
              <a:rPr lang="en-US" sz="1800" b="1" i="1" dirty="0"/>
              <a:t> </a:t>
            </a:r>
            <a:r>
              <a:rPr lang="en-US" sz="1800" b="1" i="1" dirty="0" err="1"/>
              <a:t>situazione</a:t>
            </a:r>
            <a:r>
              <a:rPr lang="en-US" sz="1800" b="1" i="1" dirty="0"/>
              <a:t>: </a:t>
            </a:r>
            <a:r>
              <a:rPr lang="en-US" sz="1800" dirty="0"/>
              <a:t>è la prima </a:t>
            </a:r>
            <a:r>
              <a:rPr lang="en-US" sz="1800" dirty="0" err="1"/>
              <a:t>fase</a:t>
            </a:r>
            <a:r>
              <a:rPr lang="en-US" sz="1800" dirty="0"/>
              <a:t> </a:t>
            </a:r>
            <a:r>
              <a:rPr lang="en-US" sz="1800" dirty="0" err="1"/>
              <a:t>che</a:t>
            </a:r>
            <a:r>
              <a:rPr lang="en-US" sz="1800" dirty="0"/>
              <a:t> </a:t>
            </a:r>
            <a:r>
              <a:rPr lang="en-US" sz="1800" dirty="0" err="1"/>
              <a:t>contiene</a:t>
            </a:r>
            <a:r>
              <a:rPr lang="en-US" sz="1800" dirty="0"/>
              <a:t> due </a:t>
            </a:r>
            <a:r>
              <a:rPr lang="en-US" sz="1800" dirty="0" err="1"/>
              <a:t>significativi</a:t>
            </a:r>
            <a:r>
              <a:rPr lang="en-US" sz="1800" dirty="0"/>
              <a:t> </a:t>
            </a:r>
            <a:r>
              <a:rPr lang="en-US" sz="1800" dirty="0" err="1"/>
              <a:t>momenti</a:t>
            </a:r>
            <a:r>
              <a:rPr lang="en-US" sz="1800" dirty="0"/>
              <a:t>:</a:t>
            </a:r>
            <a:br>
              <a:rPr lang="en-US" sz="1800" dirty="0"/>
            </a:br>
            <a:r>
              <a:rPr lang="en-US" sz="1800" dirty="0"/>
              <a:t>1. Il primo </a:t>
            </a:r>
            <a:r>
              <a:rPr lang="en-US" sz="1800" dirty="0" err="1"/>
              <a:t>contatto</a:t>
            </a:r>
            <a:r>
              <a:rPr lang="en-US" sz="1800" dirty="0"/>
              <a:t>: </a:t>
            </a:r>
            <a:r>
              <a:rPr lang="en-US" sz="1800" dirty="0" err="1"/>
              <a:t>accoglienza</a:t>
            </a:r>
            <a:r>
              <a:rPr lang="en-US" sz="1800" dirty="0"/>
              <a:t> </a:t>
            </a:r>
            <a:r>
              <a:rPr lang="en-US" sz="1800" dirty="0" err="1"/>
              <a:t>della</a:t>
            </a:r>
            <a:r>
              <a:rPr lang="en-US" sz="1800" dirty="0"/>
              <a:t> </a:t>
            </a:r>
            <a:r>
              <a:rPr lang="en-US" sz="1800" dirty="0" err="1"/>
              <a:t>richiesta</a:t>
            </a:r>
            <a:r>
              <a:rPr lang="en-US" sz="1800" dirty="0"/>
              <a:t> e </a:t>
            </a:r>
            <a:r>
              <a:rPr lang="en-US" sz="1800" dirty="0" err="1"/>
              <a:t>analisi</a:t>
            </a:r>
            <a:r>
              <a:rPr lang="en-US" sz="1800" dirty="0"/>
              <a:t> del </a:t>
            </a:r>
            <a:r>
              <a:rPr lang="en-US" sz="1800" dirty="0" err="1"/>
              <a:t>problema</a:t>
            </a:r>
            <a:r>
              <a:rPr lang="en-US" sz="1800" dirty="0"/>
              <a:t> </a:t>
            </a:r>
            <a:r>
              <a:rPr lang="en-US" sz="1800" dirty="0" err="1"/>
              <a:t>esposto</a:t>
            </a:r>
            <a:r>
              <a:rPr lang="en-US" sz="1800" dirty="0"/>
              <a:t> (</a:t>
            </a:r>
            <a:r>
              <a:rPr lang="en-US" sz="1800" dirty="0" err="1"/>
              <a:t>si</a:t>
            </a:r>
            <a:r>
              <a:rPr lang="en-US" sz="1800" dirty="0"/>
              <a:t> </a:t>
            </a:r>
            <a:r>
              <a:rPr lang="en-US" sz="1800" dirty="0" err="1"/>
              <a:t>raccolgono</a:t>
            </a:r>
            <a:r>
              <a:rPr lang="en-US" sz="1800" dirty="0"/>
              <a:t> </a:t>
            </a:r>
            <a:r>
              <a:rPr lang="en-US" sz="1800" dirty="0" err="1"/>
              <a:t>informazioni</a:t>
            </a:r>
            <a:r>
              <a:rPr lang="en-US" sz="1800" dirty="0"/>
              <a:t> per </a:t>
            </a:r>
            <a:r>
              <a:rPr lang="en-US" sz="1800" dirty="0" err="1"/>
              <a:t>aprire</a:t>
            </a:r>
            <a:r>
              <a:rPr lang="en-US" sz="1800" dirty="0"/>
              <a:t> la </a:t>
            </a:r>
            <a:r>
              <a:rPr lang="en-US" sz="1800" dirty="0" err="1"/>
              <a:t>cartella</a:t>
            </a:r>
            <a:r>
              <a:rPr lang="en-US" sz="1800" dirty="0"/>
              <a:t> e </a:t>
            </a:r>
            <a:r>
              <a:rPr lang="en-US" sz="1800" dirty="0" err="1"/>
              <a:t>si</a:t>
            </a:r>
            <a:r>
              <a:rPr lang="en-US" sz="1800" dirty="0"/>
              <a:t> </a:t>
            </a:r>
            <a:r>
              <a:rPr lang="en-US" sz="1800" dirty="0" err="1"/>
              <a:t>decodifica</a:t>
            </a:r>
            <a:r>
              <a:rPr lang="en-US" sz="1800" dirty="0"/>
              <a:t> la </a:t>
            </a:r>
            <a:r>
              <a:rPr lang="en-US" sz="1800" dirty="0" err="1"/>
              <a:t>domanda</a:t>
            </a:r>
            <a:r>
              <a:rPr lang="en-US" sz="1800" dirty="0"/>
              <a:t> </a:t>
            </a:r>
            <a:r>
              <a:rPr lang="en-US" sz="1800" dirty="0" err="1"/>
              <a:t>attraverso</a:t>
            </a:r>
            <a:r>
              <a:rPr lang="en-US" sz="1800" dirty="0"/>
              <a:t> </a:t>
            </a:r>
            <a:r>
              <a:rPr lang="en-US" sz="1800" dirty="0" err="1"/>
              <a:t>l’utilizzo</a:t>
            </a:r>
            <a:r>
              <a:rPr lang="en-US" sz="1800" dirty="0"/>
              <a:t> di </a:t>
            </a:r>
            <a:r>
              <a:rPr lang="en-US" sz="1800" dirty="0" err="1"/>
              <a:t>strumenti</a:t>
            </a:r>
            <a:r>
              <a:rPr lang="en-US" sz="1800" dirty="0"/>
              <a:t> </a:t>
            </a:r>
            <a:r>
              <a:rPr lang="en-US" sz="1800" dirty="0" err="1"/>
              <a:t>quali</a:t>
            </a:r>
            <a:r>
              <a:rPr lang="en-US" sz="1800" dirty="0"/>
              <a:t> </a:t>
            </a:r>
            <a:r>
              <a:rPr lang="en-US" sz="1800" dirty="0" err="1"/>
              <a:t>il</a:t>
            </a:r>
            <a:r>
              <a:rPr lang="en-US" sz="1800" dirty="0"/>
              <a:t> </a:t>
            </a:r>
            <a:r>
              <a:rPr lang="en-US" sz="1800" dirty="0" err="1"/>
              <a:t>genogramma</a:t>
            </a:r>
            <a:r>
              <a:rPr lang="en-US" sz="1800" dirty="0"/>
              <a:t> e </a:t>
            </a:r>
            <a:r>
              <a:rPr lang="en-US" sz="1800" dirty="0" err="1"/>
              <a:t>l’ecomappa</a:t>
            </a:r>
            <a:r>
              <a:rPr lang="en-US" sz="1800" dirty="0"/>
              <a:t/>
            </a:r>
            <a:br>
              <a:rPr lang="en-US" sz="1800" dirty="0"/>
            </a:br>
            <a:r>
              <a:rPr lang="en-US" sz="1800" dirty="0"/>
              <a:t>2. Il primo </a:t>
            </a:r>
            <a:r>
              <a:rPr lang="en-US" sz="1800" dirty="0" err="1"/>
              <a:t>colloquio</a:t>
            </a:r>
            <a:r>
              <a:rPr lang="en-US" sz="1800" dirty="0"/>
              <a:t>: as </a:t>
            </a:r>
            <a:r>
              <a:rPr lang="en-US" sz="1800" dirty="0" err="1"/>
              <a:t>ascolta</a:t>
            </a:r>
            <a:r>
              <a:rPr lang="en-US" sz="1800" dirty="0"/>
              <a:t> in modo </a:t>
            </a:r>
            <a:r>
              <a:rPr lang="en-US" sz="1800" dirty="0" err="1"/>
              <a:t>attivo</a:t>
            </a:r>
            <a:r>
              <a:rPr lang="en-US" sz="1800" dirty="0"/>
              <a:t> la persona, </a:t>
            </a:r>
            <a:r>
              <a:rPr lang="en-US" sz="1800" dirty="0" err="1"/>
              <a:t>raccogliendo</a:t>
            </a:r>
            <a:r>
              <a:rPr lang="en-US" sz="1800" dirty="0"/>
              <a:t> </a:t>
            </a:r>
            <a:r>
              <a:rPr lang="en-US" sz="1800" dirty="0" err="1"/>
              <a:t>elementi</a:t>
            </a:r>
            <a:r>
              <a:rPr lang="en-US" sz="1800" dirty="0"/>
              <a:t> </a:t>
            </a:r>
            <a:r>
              <a:rPr lang="en-US" sz="1800" dirty="0" err="1"/>
              <a:t>sulla</a:t>
            </a:r>
            <a:r>
              <a:rPr lang="en-US" sz="1800" dirty="0"/>
              <a:t> </a:t>
            </a:r>
            <a:r>
              <a:rPr lang="en-US" sz="1800" dirty="0" err="1"/>
              <a:t>situazione</a:t>
            </a:r>
            <a:r>
              <a:rPr lang="en-US" sz="1800" dirty="0"/>
              <a:t> </a:t>
            </a:r>
            <a:r>
              <a:rPr lang="en-US" sz="1800" dirty="0" err="1"/>
              <a:t>personale</a:t>
            </a:r>
            <a:r>
              <a:rPr lang="en-US" sz="1800" dirty="0"/>
              <a:t> e </a:t>
            </a:r>
            <a:r>
              <a:rPr lang="en-US" sz="1800" dirty="0" err="1"/>
              <a:t>famigliare</a:t>
            </a:r>
            <a:r>
              <a:rPr lang="en-US" sz="1800" dirty="0"/>
              <a:t> </a:t>
            </a:r>
            <a:r>
              <a:rPr lang="en-US" sz="1800" dirty="0" err="1"/>
              <a:t>identificando</a:t>
            </a:r>
            <a:r>
              <a:rPr lang="en-US" sz="1800" dirty="0"/>
              <a:t> </a:t>
            </a:r>
            <a:r>
              <a:rPr lang="en-US" sz="1800" dirty="0" err="1"/>
              <a:t>i</a:t>
            </a:r>
            <a:r>
              <a:rPr lang="en-US" sz="1800" dirty="0"/>
              <a:t> </a:t>
            </a:r>
            <a:r>
              <a:rPr lang="en-US" sz="1800" dirty="0" err="1"/>
              <a:t>bisogni</a:t>
            </a:r>
            <a:r>
              <a:rPr lang="en-US" sz="1800" dirty="0"/>
              <a:t> e le </a:t>
            </a:r>
            <a:r>
              <a:rPr lang="en-US" sz="1800" dirty="0" err="1"/>
              <a:t>risorse</a:t>
            </a:r>
            <a:r>
              <a:rPr lang="en-US" sz="1800" dirty="0"/>
              <a:t> </a:t>
            </a:r>
            <a:r>
              <a:rPr lang="en-US" sz="1800" dirty="0" err="1"/>
              <a:t>presenti</a:t>
            </a:r>
            <a:r>
              <a:rPr lang="en-US" sz="1800" dirty="0"/>
              <a:t> e </a:t>
            </a:r>
            <a:r>
              <a:rPr lang="en-US" sz="1800" dirty="0" err="1"/>
              <a:t>attivabili</a:t>
            </a:r>
            <a:r>
              <a:rPr lang="en-US" sz="1800" dirty="0"/>
              <a:t>.  </a:t>
            </a:r>
            <a:br>
              <a:rPr lang="en-US" sz="1800" dirty="0"/>
            </a:br>
            <a:r>
              <a:rPr lang="en-US" sz="1800" dirty="0"/>
              <a:t/>
            </a:r>
            <a:br>
              <a:rPr lang="en-US" sz="1800" dirty="0"/>
            </a:br>
            <a:r>
              <a:rPr lang="en-US" sz="1800" b="1" dirty="0"/>
              <a:t>. </a:t>
            </a:r>
            <a:r>
              <a:rPr lang="en-US" sz="1800" b="1" i="1" dirty="0"/>
              <a:t>La </a:t>
            </a:r>
            <a:r>
              <a:rPr lang="en-US" sz="1800" b="1" i="1" dirty="0" err="1"/>
              <a:t>valutazione</a:t>
            </a:r>
            <a:r>
              <a:rPr lang="en-US" sz="1800" i="1" dirty="0"/>
              <a:t>: </a:t>
            </a:r>
            <a:r>
              <a:rPr lang="en-US" sz="1800" dirty="0" err="1"/>
              <a:t>si</a:t>
            </a:r>
            <a:r>
              <a:rPr lang="en-US" sz="1800" dirty="0"/>
              <a:t> </a:t>
            </a:r>
            <a:r>
              <a:rPr lang="en-US" sz="1800" dirty="0" err="1"/>
              <a:t>collegano</a:t>
            </a:r>
            <a:r>
              <a:rPr lang="en-US" sz="1800" dirty="0"/>
              <a:t> le </a:t>
            </a:r>
            <a:r>
              <a:rPr lang="en-US" sz="1800" dirty="0" err="1"/>
              <a:t>informazioni</a:t>
            </a:r>
            <a:r>
              <a:rPr lang="en-US" sz="1800" dirty="0"/>
              <a:t> </a:t>
            </a:r>
            <a:r>
              <a:rPr lang="en-US" sz="1800" dirty="0" err="1"/>
              <a:t>raccolte</a:t>
            </a:r>
            <a:r>
              <a:rPr lang="en-US" sz="1800" dirty="0"/>
              <a:t>, </a:t>
            </a:r>
            <a:r>
              <a:rPr lang="en-US" sz="1800" dirty="0" err="1"/>
              <a:t>si</a:t>
            </a:r>
            <a:r>
              <a:rPr lang="en-US" sz="1800" dirty="0"/>
              <a:t> </a:t>
            </a:r>
            <a:r>
              <a:rPr lang="en-US" sz="1800" dirty="0" err="1"/>
              <a:t>analizzano</a:t>
            </a:r>
            <a:r>
              <a:rPr lang="en-US" sz="1800" dirty="0"/>
              <a:t> le </a:t>
            </a:r>
            <a:r>
              <a:rPr lang="en-US" sz="1800" dirty="0" err="1"/>
              <a:t>soluzioni</a:t>
            </a:r>
            <a:r>
              <a:rPr lang="en-US" sz="1800" dirty="0"/>
              <a:t> </a:t>
            </a:r>
            <a:r>
              <a:rPr lang="en-US" sz="1800" dirty="0" err="1"/>
              <a:t>già</a:t>
            </a:r>
            <a:r>
              <a:rPr lang="en-US" sz="1800" dirty="0"/>
              <a:t> </a:t>
            </a:r>
            <a:r>
              <a:rPr lang="en-US" sz="1800" dirty="0" err="1"/>
              <a:t>tentate</a:t>
            </a:r>
            <a:r>
              <a:rPr lang="en-US" sz="1800" dirty="0"/>
              <a:t> e </a:t>
            </a:r>
            <a:r>
              <a:rPr lang="en-US" sz="1800" dirty="0" err="1"/>
              <a:t>si</a:t>
            </a:r>
            <a:r>
              <a:rPr lang="en-US" sz="1800" dirty="0"/>
              <a:t> </a:t>
            </a:r>
            <a:r>
              <a:rPr lang="en-US" sz="1800" dirty="0" err="1"/>
              <a:t>formulano</a:t>
            </a:r>
            <a:r>
              <a:rPr lang="en-US" sz="1800" dirty="0"/>
              <a:t> </a:t>
            </a:r>
            <a:r>
              <a:rPr lang="en-US" sz="1800" dirty="0" err="1"/>
              <a:t>ipotesi</a:t>
            </a:r>
            <a:r>
              <a:rPr lang="en-US" sz="1800" dirty="0"/>
              <a:t> di </a:t>
            </a:r>
            <a:r>
              <a:rPr lang="en-US" sz="1800" dirty="0" err="1"/>
              <a:t>miglioramento</a:t>
            </a:r>
            <a:r>
              <a:rPr lang="en-US" sz="1800" dirty="0"/>
              <a:t> del </a:t>
            </a:r>
            <a:r>
              <a:rPr lang="en-US" sz="1800" dirty="0" err="1"/>
              <a:t>nucleo</a:t>
            </a:r>
            <a:r>
              <a:rPr lang="en-US" sz="1800" dirty="0"/>
              <a:t> </a:t>
            </a:r>
            <a:r>
              <a:rPr lang="en-US" sz="1800" dirty="0" err="1"/>
              <a:t>familiare</a:t>
            </a:r>
            <a:r>
              <a:rPr lang="en-US" sz="1800" dirty="0"/>
              <a:t> </a:t>
            </a:r>
            <a:r>
              <a:rPr lang="en-US" sz="1800" dirty="0" err="1"/>
              <a:t>all’interno</a:t>
            </a:r>
            <a:r>
              <a:rPr lang="en-US" sz="1800" dirty="0"/>
              <a:t> del </a:t>
            </a:r>
            <a:r>
              <a:rPr lang="en-US" sz="1800" dirty="0" err="1"/>
              <a:t>contesto</a:t>
            </a:r>
            <a:r>
              <a:rPr lang="en-US" sz="1800" dirty="0"/>
              <a:t> di vita.</a:t>
            </a:r>
            <a:br>
              <a:rPr lang="en-US" sz="1800" dirty="0"/>
            </a:br>
            <a:r>
              <a:rPr lang="en-US" sz="1800" dirty="0"/>
              <a:t/>
            </a:r>
            <a:br>
              <a:rPr lang="en-US" sz="1800" dirty="0"/>
            </a:br>
            <a:r>
              <a:rPr lang="en-US" sz="1800" b="1" dirty="0"/>
              <a:t>. </a:t>
            </a:r>
            <a:r>
              <a:rPr lang="en-US" sz="1800" b="1" i="1" dirty="0" err="1"/>
              <a:t>Progettazione</a:t>
            </a:r>
            <a:r>
              <a:rPr lang="en-US" sz="1800" b="1" i="1" dirty="0"/>
              <a:t> </a:t>
            </a:r>
            <a:r>
              <a:rPr lang="en-US" sz="1800" b="1" i="1" dirty="0" err="1"/>
              <a:t>dell’intervento</a:t>
            </a:r>
            <a:r>
              <a:rPr lang="en-US" sz="1800" i="1" dirty="0"/>
              <a:t>: </a:t>
            </a:r>
            <a:r>
              <a:rPr lang="en-US" sz="1800" dirty="0" err="1"/>
              <a:t>azioni</a:t>
            </a:r>
            <a:r>
              <a:rPr lang="en-US" sz="1800" dirty="0"/>
              <a:t> da </a:t>
            </a:r>
            <a:r>
              <a:rPr lang="en-US" sz="1800" dirty="0" err="1"/>
              <a:t>sviluppare</a:t>
            </a:r>
            <a:r>
              <a:rPr lang="en-US" sz="1800" dirty="0"/>
              <a:t>, tempi, </a:t>
            </a:r>
            <a:r>
              <a:rPr lang="en-US" sz="1800" dirty="0" err="1"/>
              <a:t>risorse</a:t>
            </a:r>
            <a:r>
              <a:rPr lang="en-US" sz="1800" dirty="0"/>
              <a:t>, </a:t>
            </a:r>
            <a:r>
              <a:rPr lang="en-US" sz="1800" dirty="0" err="1"/>
              <a:t>risultati</a:t>
            </a:r>
            <a:r>
              <a:rPr lang="en-US" sz="1800" dirty="0"/>
              <a:t> </a:t>
            </a:r>
            <a:r>
              <a:rPr lang="en-US" sz="1800" dirty="0" err="1"/>
              <a:t>attesi</a:t>
            </a:r>
            <a:r>
              <a:rPr lang="en-US" sz="1800" dirty="0"/>
              <a:t>, </a:t>
            </a:r>
            <a:r>
              <a:rPr lang="en-US" sz="1800" dirty="0" err="1"/>
              <a:t>indicatori</a:t>
            </a:r>
            <a:r>
              <a:rPr lang="en-US" sz="1800" dirty="0"/>
              <a:t> e </a:t>
            </a:r>
            <a:r>
              <a:rPr lang="en-US" sz="1800" dirty="0" err="1"/>
              <a:t>modalità</a:t>
            </a:r>
            <a:r>
              <a:rPr lang="en-US" sz="1800" dirty="0"/>
              <a:t> di </a:t>
            </a:r>
            <a:r>
              <a:rPr lang="en-US" sz="1800" dirty="0" err="1"/>
              <a:t>verifica</a:t>
            </a:r>
            <a:r>
              <a:rPr lang="en-US" sz="1800" dirty="0"/>
              <a:t>.</a:t>
            </a:r>
            <a:br>
              <a:rPr lang="en-US" sz="1800" dirty="0"/>
            </a:br>
            <a:r>
              <a:rPr lang="en-US" sz="1800" dirty="0"/>
              <a:t/>
            </a:r>
            <a:br>
              <a:rPr lang="en-US" sz="1800" dirty="0"/>
            </a:br>
            <a:r>
              <a:rPr lang="en-US" sz="1800" b="1" dirty="0"/>
              <a:t>. </a:t>
            </a:r>
            <a:r>
              <a:rPr lang="en-US" sz="1800" b="1" i="1" dirty="0" err="1"/>
              <a:t>Contratto</a:t>
            </a:r>
            <a:r>
              <a:rPr lang="en-US" sz="1800" dirty="0"/>
              <a:t>: </a:t>
            </a:r>
            <a:r>
              <a:rPr lang="en-US" sz="1800" dirty="0" err="1"/>
              <a:t>Impegno</a:t>
            </a:r>
            <a:r>
              <a:rPr lang="en-US" sz="1800" dirty="0"/>
              <a:t> </a:t>
            </a:r>
            <a:r>
              <a:rPr lang="en-US" sz="1800" dirty="0" err="1"/>
              <a:t>reciproco</a:t>
            </a:r>
            <a:r>
              <a:rPr lang="en-US" sz="1800" dirty="0"/>
              <a:t> </a:t>
            </a:r>
            <a:r>
              <a:rPr lang="en-US" sz="1800" dirty="0" err="1"/>
              <a:t>concretizzabile</a:t>
            </a:r>
            <a:r>
              <a:rPr lang="en-US" sz="1800" dirty="0"/>
              <a:t>, </a:t>
            </a:r>
            <a:r>
              <a:rPr lang="en-US" sz="1800" dirty="0" err="1"/>
              <a:t>flessibile</a:t>
            </a:r>
            <a:r>
              <a:rPr lang="en-US" sz="1800" dirty="0"/>
              <a:t>, </a:t>
            </a:r>
            <a:r>
              <a:rPr lang="en-US" sz="1800" dirty="0" err="1"/>
              <a:t>descritto</a:t>
            </a:r>
            <a:r>
              <a:rPr lang="en-US" sz="1800" dirty="0"/>
              <a:t> in modo </a:t>
            </a:r>
            <a:r>
              <a:rPr lang="en-US" sz="1800" dirty="0" err="1"/>
              <a:t>chiaro</a:t>
            </a:r>
            <a:r>
              <a:rPr lang="en-US" sz="1800" dirty="0"/>
              <a:t>, </a:t>
            </a:r>
            <a:r>
              <a:rPr lang="en-US" sz="1800" dirty="0" err="1"/>
              <a:t>possibilmente</a:t>
            </a:r>
            <a:r>
              <a:rPr lang="en-US" sz="1800" dirty="0"/>
              <a:t> </a:t>
            </a:r>
            <a:r>
              <a:rPr lang="en-US" sz="1800" dirty="0" err="1"/>
              <a:t>scritto</a:t>
            </a:r>
            <a:r>
              <a:rPr lang="en-US" sz="1800" dirty="0"/>
              <a:t> e </a:t>
            </a:r>
            <a:r>
              <a:rPr lang="en-US" sz="1800" dirty="0" err="1"/>
              <a:t>firmato</a:t>
            </a:r>
            <a:r>
              <a:rPr lang="en-US" sz="1800" dirty="0"/>
              <a:t>, </a:t>
            </a:r>
            <a:r>
              <a:rPr lang="en-US" sz="1800" dirty="0" err="1"/>
              <a:t>definito</a:t>
            </a:r>
            <a:r>
              <a:rPr lang="en-US" sz="1800" dirty="0"/>
              <a:t> </a:t>
            </a:r>
            <a:r>
              <a:rPr lang="en-US" sz="1800" dirty="0" err="1"/>
              <a:t>dall’operatore</a:t>
            </a:r>
            <a:r>
              <a:rPr lang="en-US" sz="1800" dirty="0"/>
              <a:t> </a:t>
            </a:r>
            <a:r>
              <a:rPr lang="en-US" sz="1800" dirty="0" err="1"/>
              <a:t>sociale</a:t>
            </a:r>
            <a:r>
              <a:rPr lang="en-US" sz="1800" dirty="0"/>
              <a:t> e la persona. </a:t>
            </a:r>
            <a:br>
              <a:rPr lang="en-US" sz="1800" dirty="0"/>
            </a:br>
            <a:r>
              <a:rPr lang="en-US" sz="1800" dirty="0"/>
              <a:t/>
            </a:r>
            <a:br>
              <a:rPr lang="en-US" sz="1800" dirty="0"/>
            </a:br>
            <a:r>
              <a:rPr lang="en-US" sz="1800" dirty="0"/>
              <a:t>. </a:t>
            </a:r>
            <a:r>
              <a:rPr lang="en-US" sz="1800" b="1" i="1" dirty="0" err="1"/>
              <a:t>L’attivazione</a:t>
            </a:r>
            <a:r>
              <a:rPr lang="en-US" sz="1800" b="1" i="1" dirty="0"/>
              <a:t> del </a:t>
            </a:r>
            <a:r>
              <a:rPr lang="en-US" sz="1800" b="1" i="1" dirty="0" err="1"/>
              <a:t>progetto</a:t>
            </a:r>
            <a:r>
              <a:rPr lang="en-US" sz="1800" i="1" dirty="0"/>
              <a:t>: </a:t>
            </a:r>
            <a:r>
              <a:rPr lang="en-US" sz="1800" dirty="0"/>
              <a:t>ossia </a:t>
            </a:r>
            <a:r>
              <a:rPr lang="en-US" sz="1800" dirty="0" err="1"/>
              <a:t>i</a:t>
            </a:r>
            <a:r>
              <a:rPr lang="en-US" sz="1800" dirty="0"/>
              <a:t> </a:t>
            </a:r>
            <a:r>
              <a:rPr lang="en-US" sz="1800" dirty="0" err="1"/>
              <a:t>colloqui</a:t>
            </a:r>
            <a:r>
              <a:rPr lang="en-US" sz="1800" dirty="0"/>
              <a:t> </a:t>
            </a:r>
            <a:r>
              <a:rPr lang="en-US" sz="1800" i="1" dirty="0"/>
              <a:t>in </a:t>
            </a:r>
            <a:r>
              <a:rPr lang="en-US" sz="1800" i="1" dirty="0" err="1"/>
              <a:t>itinere</a:t>
            </a:r>
            <a:r>
              <a:rPr lang="en-US" sz="1800" i="1" dirty="0"/>
              <a:t>, </a:t>
            </a:r>
            <a:r>
              <a:rPr lang="en-US" sz="1800" dirty="0"/>
              <a:t>le </a:t>
            </a:r>
            <a:r>
              <a:rPr lang="en-US" sz="1800" dirty="0" err="1"/>
              <a:t>visite</a:t>
            </a:r>
            <a:r>
              <a:rPr lang="en-US" sz="1800" dirty="0"/>
              <a:t> </a:t>
            </a:r>
            <a:r>
              <a:rPr lang="en-US" sz="1800" dirty="0" err="1"/>
              <a:t>domiciliari</a:t>
            </a:r>
            <a:r>
              <a:rPr lang="en-US" sz="1800" dirty="0"/>
              <a:t>, </a:t>
            </a:r>
            <a:r>
              <a:rPr lang="en-US" sz="1800" dirty="0" err="1"/>
              <a:t>l’osservazione</a:t>
            </a:r>
            <a:r>
              <a:rPr lang="en-US" sz="1800" dirty="0"/>
              <a:t> </a:t>
            </a:r>
            <a:r>
              <a:rPr lang="en-US" sz="1800" dirty="0" err="1"/>
              <a:t>diretta</a:t>
            </a:r>
            <a:r>
              <a:rPr lang="en-US" sz="1800" dirty="0"/>
              <a:t> </a:t>
            </a:r>
            <a:r>
              <a:rPr lang="en-US" sz="1800" dirty="0" err="1"/>
              <a:t>periodica</a:t>
            </a:r>
            <a:r>
              <a:rPr lang="en-US" sz="1800" dirty="0"/>
              <a:t>, </a:t>
            </a:r>
            <a:r>
              <a:rPr lang="en-US" sz="1800" dirty="0" err="1"/>
              <a:t>rimodulazione</a:t>
            </a:r>
            <a:r>
              <a:rPr lang="en-US" sz="1800" dirty="0"/>
              <a:t> del </a:t>
            </a:r>
            <a:r>
              <a:rPr lang="en-US" sz="1800" dirty="0" err="1"/>
              <a:t>progetto</a:t>
            </a:r>
            <a:r>
              <a:rPr lang="en-US" sz="1800" dirty="0"/>
              <a:t> di </a:t>
            </a:r>
            <a:r>
              <a:rPr lang="en-US" sz="1800" dirty="0" err="1"/>
              <a:t>aiuto</a:t>
            </a:r>
            <a:r>
              <a:rPr lang="en-US" sz="1800" dirty="0"/>
              <a:t>.</a:t>
            </a:r>
            <a:br>
              <a:rPr lang="en-US" sz="1800" dirty="0"/>
            </a:br>
            <a:r>
              <a:rPr lang="en-US" sz="1800" dirty="0"/>
              <a:t/>
            </a:r>
            <a:br>
              <a:rPr lang="en-US" sz="1800" dirty="0"/>
            </a:br>
            <a:r>
              <a:rPr lang="en-US" sz="1800" b="1" i="1" dirty="0"/>
              <a:t>. La </a:t>
            </a:r>
            <a:r>
              <a:rPr lang="en-US" sz="1800" b="1" i="1" dirty="0" err="1"/>
              <a:t>valutazione</a:t>
            </a:r>
            <a:r>
              <a:rPr lang="en-US" sz="1800" b="1" i="1" dirty="0"/>
              <a:t> e la </a:t>
            </a:r>
            <a:r>
              <a:rPr lang="en-US" sz="1800" b="1" i="1" dirty="0" err="1"/>
              <a:t>verifica</a:t>
            </a:r>
            <a:r>
              <a:rPr lang="en-US" sz="1800" b="1" i="1" dirty="0"/>
              <a:t> del </a:t>
            </a:r>
            <a:r>
              <a:rPr lang="en-US" sz="1800" b="1" i="1" dirty="0" err="1"/>
              <a:t>processo</a:t>
            </a:r>
            <a:r>
              <a:rPr lang="en-US" sz="1800" dirty="0"/>
              <a:t>: </a:t>
            </a:r>
            <a:r>
              <a:rPr lang="en-US" sz="1800" dirty="0" err="1"/>
              <a:t>prevede</a:t>
            </a:r>
            <a:r>
              <a:rPr lang="en-US" sz="1800" dirty="0"/>
              <a:t> </a:t>
            </a:r>
            <a:r>
              <a:rPr lang="en-US" sz="1800" dirty="0" err="1"/>
              <a:t>l’analisi</a:t>
            </a:r>
            <a:r>
              <a:rPr lang="en-US" sz="1800" dirty="0"/>
              <a:t> del </a:t>
            </a:r>
            <a:r>
              <a:rPr lang="en-US" sz="1800" dirty="0" err="1"/>
              <a:t>risultato</a:t>
            </a:r>
            <a:r>
              <a:rPr lang="en-US" sz="1800" dirty="0"/>
              <a:t> </a:t>
            </a:r>
            <a:r>
              <a:rPr lang="en-US" sz="1800" dirty="0" err="1"/>
              <a:t>raggiunti</a:t>
            </a:r>
            <a:r>
              <a:rPr lang="en-US" sz="1800" dirty="0"/>
              <a:t> </a:t>
            </a:r>
            <a:r>
              <a:rPr lang="en-US" sz="1800" dirty="0" err="1"/>
              <a:t>nel</a:t>
            </a:r>
            <a:r>
              <a:rPr lang="en-US" sz="1800" dirty="0"/>
              <a:t> </a:t>
            </a:r>
            <a:r>
              <a:rPr lang="en-US" sz="1800" dirty="0" err="1"/>
              <a:t>processo</a:t>
            </a:r>
            <a:r>
              <a:rPr lang="en-US" sz="1800" dirty="0"/>
              <a:t> di </a:t>
            </a:r>
            <a:r>
              <a:rPr lang="en-US" sz="1800" dirty="0" err="1"/>
              <a:t>aiuto</a:t>
            </a:r>
            <a:r>
              <a:rPr lang="en-US" sz="1800" dirty="0"/>
              <a:t> a </a:t>
            </a:r>
            <a:r>
              <a:rPr lang="en-US" sz="1800" dirty="0" err="1"/>
              <a:t>partire</a:t>
            </a:r>
            <a:r>
              <a:rPr lang="en-US" sz="1800" dirty="0"/>
              <a:t> </a:t>
            </a:r>
            <a:r>
              <a:rPr lang="en-US" sz="1800" dirty="0" err="1"/>
              <a:t>dagli</a:t>
            </a:r>
            <a:r>
              <a:rPr lang="en-US" sz="1800" dirty="0"/>
              <a:t> </a:t>
            </a:r>
            <a:r>
              <a:rPr lang="en-US" sz="1800" dirty="0" err="1"/>
              <a:t>indicatori</a:t>
            </a:r>
            <a:r>
              <a:rPr lang="en-US" sz="1800" dirty="0"/>
              <a:t> </a:t>
            </a:r>
            <a:r>
              <a:rPr lang="en-US" sz="1800" dirty="0" err="1"/>
              <a:t>predeterminati</a:t>
            </a:r>
            <a:r>
              <a:rPr lang="en-US" sz="1800" dirty="0"/>
              <a:t>.</a:t>
            </a:r>
            <a:br>
              <a:rPr lang="en-US" sz="1800" dirty="0"/>
            </a:br>
            <a:r>
              <a:rPr lang="en-US" sz="1800" dirty="0"/>
              <a:t/>
            </a:r>
            <a:br>
              <a:rPr lang="en-US" sz="1800" dirty="0"/>
            </a:br>
            <a:r>
              <a:rPr lang="en-US" sz="1800" dirty="0"/>
              <a:t>. </a:t>
            </a:r>
            <a:r>
              <a:rPr lang="en-US" sz="1800" b="1" i="1" dirty="0"/>
              <a:t>La </a:t>
            </a:r>
            <a:r>
              <a:rPr lang="en-US" sz="1800" b="1" i="1" dirty="0" err="1"/>
              <a:t>conclusione</a:t>
            </a:r>
            <a:r>
              <a:rPr lang="en-US" sz="1800" dirty="0"/>
              <a:t>: </a:t>
            </a:r>
            <a:r>
              <a:rPr lang="en-US" sz="1800" dirty="0" err="1"/>
              <a:t>si</a:t>
            </a:r>
            <a:r>
              <a:rPr lang="en-US" sz="1800" dirty="0"/>
              <a:t> </a:t>
            </a:r>
            <a:r>
              <a:rPr lang="en-US" sz="1800" dirty="0" err="1"/>
              <a:t>verifica</a:t>
            </a:r>
            <a:r>
              <a:rPr lang="en-US" sz="1800" dirty="0"/>
              <a:t> </a:t>
            </a:r>
            <a:r>
              <a:rPr lang="en-US" sz="1800" dirty="0" err="1"/>
              <a:t>l’efficacia</a:t>
            </a:r>
            <a:r>
              <a:rPr lang="en-US" sz="1800" dirty="0"/>
              <a:t> del </a:t>
            </a:r>
            <a:r>
              <a:rPr lang="en-US" sz="1800" dirty="0" err="1"/>
              <a:t>percorso</a:t>
            </a:r>
            <a:r>
              <a:rPr lang="en-US" sz="1800" dirty="0"/>
              <a:t> di </a:t>
            </a:r>
            <a:r>
              <a:rPr lang="en-US" sz="1800" dirty="0" err="1"/>
              <a:t>aiuto</a:t>
            </a:r>
            <a:r>
              <a:rPr lang="en-US" sz="1800" dirty="0"/>
              <a:t> </a:t>
            </a:r>
            <a:r>
              <a:rPr lang="en-US" sz="1800" dirty="0" err="1"/>
              <a:t>insieme</a:t>
            </a:r>
            <a:r>
              <a:rPr lang="en-US" sz="1800" dirty="0"/>
              <a:t> </a:t>
            </a:r>
            <a:r>
              <a:rPr lang="en-US" sz="1800" dirty="0" err="1"/>
              <a:t>alle</a:t>
            </a:r>
            <a:r>
              <a:rPr lang="en-US" sz="1800" dirty="0"/>
              <a:t> </a:t>
            </a:r>
            <a:r>
              <a:rPr lang="en-US" sz="1800" dirty="0" err="1"/>
              <a:t>persone</a:t>
            </a:r>
            <a:r>
              <a:rPr lang="en-US" sz="1800" dirty="0"/>
              <a:t> </a:t>
            </a:r>
            <a:r>
              <a:rPr lang="en-US" sz="1800" dirty="0" err="1"/>
              <a:t>coinvolte</a:t>
            </a:r>
            <a:r>
              <a:rPr lang="en-US" sz="1800" dirty="0"/>
              <a:t> (outcome); </a:t>
            </a:r>
            <a:r>
              <a:rPr lang="en-US" sz="1800" dirty="0" err="1"/>
              <a:t>può</a:t>
            </a:r>
            <a:r>
              <a:rPr lang="en-US" sz="1800" dirty="0"/>
              <a:t> </a:t>
            </a:r>
            <a:r>
              <a:rPr lang="en-US" sz="1800" dirty="0" err="1"/>
              <a:t>prevedere</a:t>
            </a:r>
            <a:r>
              <a:rPr lang="en-US" sz="1800" dirty="0"/>
              <a:t> un nuovo </a:t>
            </a:r>
            <a:r>
              <a:rPr lang="en-US" sz="1800" dirty="0" err="1"/>
              <a:t>contratto</a:t>
            </a:r>
            <a:r>
              <a:rPr lang="en-US" sz="1800" dirty="0"/>
              <a:t> per </a:t>
            </a:r>
            <a:r>
              <a:rPr lang="en-US" sz="1800" dirty="0" err="1"/>
              <a:t>nuovi</a:t>
            </a:r>
            <a:r>
              <a:rPr lang="en-US" sz="1800" dirty="0"/>
              <a:t> </a:t>
            </a:r>
            <a:r>
              <a:rPr lang="en-US" sz="1800" dirty="0" err="1"/>
              <a:t>obbiettivi</a:t>
            </a:r>
            <a:r>
              <a:rPr lang="en-US" sz="1800" dirty="0"/>
              <a:t>.</a:t>
            </a:r>
          </a:p>
        </p:txBody>
      </p:sp>
    </p:spTree>
    <p:extLst>
      <p:ext uri="{BB962C8B-B14F-4D97-AF65-F5344CB8AC3E}">
        <p14:creationId xmlns:p14="http://schemas.microsoft.com/office/powerpoint/2010/main" val="1787327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89042B2-3E68-4DC7-9487-916C89BA5167}"/>
              </a:ext>
            </a:extLst>
          </p:cNvPr>
          <p:cNvSpPr>
            <a:spLocks noGrp="1"/>
          </p:cNvSpPr>
          <p:nvPr>
            <p:ph type="title"/>
          </p:nvPr>
        </p:nvSpPr>
        <p:spPr>
          <a:xfrm>
            <a:off x="5743575" y="0"/>
            <a:ext cx="6128385" cy="6150768"/>
          </a:xfrm>
        </p:spPr>
        <p:txBody>
          <a:bodyPr vert="horz" lIns="91440" tIns="45720" rIns="91440" bIns="45720" rtlCol="0" anchor="b">
            <a:noAutofit/>
          </a:bodyPr>
          <a:lstStyle/>
          <a:p>
            <a:r>
              <a:rPr lang="en-US" sz="1600" b="1" dirty="0" err="1"/>
              <a:t>L’incontro</a:t>
            </a:r>
            <a:r>
              <a:rPr lang="en-US" sz="1600" b="1" dirty="0"/>
              <a:t/>
            </a:r>
            <a:br>
              <a:rPr lang="en-US" sz="1600" b="1" dirty="0"/>
            </a:br>
            <a:r>
              <a:rPr lang="en-US" sz="1600" b="1" dirty="0"/>
              <a:t/>
            </a:r>
            <a:br>
              <a:rPr lang="en-US" sz="1600" b="1" dirty="0"/>
            </a:br>
            <a:r>
              <a:rPr lang="en-US" sz="1600" dirty="0" err="1"/>
              <a:t>L’assistente</a:t>
            </a:r>
            <a:r>
              <a:rPr lang="en-US" sz="1600" dirty="0"/>
              <a:t> </a:t>
            </a:r>
            <a:r>
              <a:rPr lang="en-US" sz="1600" dirty="0" err="1"/>
              <a:t>sociale</a:t>
            </a:r>
            <a:r>
              <a:rPr lang="en-US" sz="1600" dirty="0"/>
              <a:t> </a:t>
            </a:r>
            <a:r>
              <a:rPr lang="en-US" sz="1600" dirty="0" err="1"/>
              <a:t>deve</a:t>
            </a:r>
            <a:r>
              <a:rPr lang="en-US" sz="1600" dirty="0"/>
              <a:t> </a:t>
            </a:r>
            <a:r>
              <a:rPr lang="en-US" sz="1600" dirty="0" err="1"/>
              <a:t>costruire</a:t>
            </a:r>
            <a:r>
              <a:rPr lang="en-US" sz="1600" dirty="0"/>
              <a:t> una </a:t>
            </a:r>
            <a:r>
              <a:rPr lang="en-US" sz="1600" dirty="0" err="1"/>
              <a:t>relazione</a:t>
            </a:r>
            <a:r>
              <a:rPr lang="en-US" sz="1600" dirty="0"/>
              <a:t> “di </a:t>
            </a:r>
            <a:r>
              <a:rPr lang="en-US" sz="1600" dirty="0" err="1"/>
              <a:t>significato</a:t>
            </a:r>
            <a:r>
              <a:rPr lang="en-US" sz="1600" dirty="0"/>
              <a:t>”, non </a:t>
            </a:r>
            <a:r>
              <a:rPr lang="en-US" sz="1600" dirty="0" err="1"/>
              <a:t>basta</a:t>
            </a:r>
            <a:r>
              <a:rPr lang="en-US" sz="1600" dirty="0"/>
              <a:t> un </a:t>
            </a:r>
            <a:r>
              <a:rPr lang="en-US" sz="1600" dirty="0" err="1"/>
              <a:t>approccio</a:t>
            </a:r>
            <a:r>
              <a:rPr lang="en-US" sz="1600" dirty="0"/>
              <a:t> </a:t>
            </a:r>
            <a:r>
              <a:rPr lang="en-US" sz="1600" dirty="0" err="1"/>
              <a:t>empatico</a:t>
            </a:r>
            <a:r>
              <a:rPr lang="en-US" sz="1600" dirty="0"/>
              <a:t>, ma è </a:t>
            </a:r>
            <a:r>
              <a:rPr lang="en-US" sz="1600" dirty="0" err="1"/>
              <a:t>necessario</a:t>
            </a:r>
            <a:r>
              <a:rPr lang="en-US" sz="1600" dirty="0"/>
              <a:t> </a:t>
            </a:r>
            <a:r>
              <a:rPr lang="en-US" sz="1600" dirty="0" err="1"/>
              <a:t>trasmettere</a:t>
            </a:r>
            <a:r>
              <a:rPr lang="en-US" sz="1600" dirty="0"/>
              <a:t>, </a:t>
            </a:r>
            <a:r>
              <a:rPr lang="en-US" sz="1600" dirty="0" err="1"/>
              <a:t>sia</a:t>
            </a:r>
            <a:r>
              <a:rPr lang="en-US" sz="1600" dirty="0"/>
              <a:t> da un punto di vista </a:t>
            </a:r>
            <a:r>
              <a:rPr lang="en-US" sz="1600" dirty="0" err="1"/>
              <a:t>verbale</a:t>
            </a:r>
            <a:r>
              <a:rPr lang="en-US" sz="1600" dirty="0"/>
              <a:t> </a:t>
            </a:r>
            <a:r>
              <a:rPr lang="en-US" sz="1600" dirty="0" err="1"/>
              <a:t>che</a:t>
            </a:r>
            <a:r>
              <a:rPr lang="en-US" sz="1600" dirty="0"/>
              <a:t> non </a:t>
            </a:r>
            <a:r>
              <a:rPr lang="en-US" sz="1600" dirty="0" err="1"/>
              <a:t>verbale</a:t>
            </a:r>
            <a:r>
              <a:rPr lang="en-US" sz="1600" dirty="0"/>
              <a:t>. </a:t>
            </a:r>
            <a:r>
              <a:rPr lang="en-US" sz="1600" dirty="0" err="1"/>
              <a:t>Gli</a:t>
            </a:r>
            <a:r>
              <a:rPr lang="en-US" sz="1600" dirty="0"/>
              <a:t> </a:t>
            </a:r>
            <a:r>
              <a:rPr lang="en-US" sz="1600" dirty="0" err="1"/>
              <a:t>operatori</a:t>
            </a:r>
            <a:r>
              <a:rPr lang="en-US" sz="1600" dirty="0"/>
              <a:t> di </a:t>
            </a:r>
            <a:r>
              <a:rPr lang="en-US" sz="1600" dirty="0" err="1"/>
              <a:t>sportello</a:t>
            </a:r>
            <a:r>
              <a:rPr lang="en-US" sz="1600" dirty="0"/>
              <a:t> </a:t>
            </a:r>
            <a:r>
              <a:rPr lang="en-US" sz="1600" dirty="0" err="1"/>
              <a:t>sono</a:t>
            </a:r>
            <a:r>
              <a:rPr lang="en-US" sz="1600" dirty="0"/>
              <a:t> le prime </a:t>
            </a:r>
            <a:r>
              <a:rPr lang="en-US" sz="1600" dirty="0" err="1"/>
              <a:t>persone</a:t>
            </a:r>
            <a:r>
              <a:rPr lang="en-US" sz="1600" dirty="0"/>
              <a:t> </a:t>
            </a:r>
            <a:r>
              <a:rPr lang="en-US" sz="1600" dirty="0" err="1"/>
              <a:t>che</a:t>
            </a:r>
            <a:r>
              <a:rPr lang="en-US" sz="1600" dirty="0"/>
              <a:t> </a:t>
            </a:r>
            <a:r>
              <a:rPr lang="en-US" sz="1600" dirty="0" err="1"/>
              <a:t>incontrano</a:t>
            </a:r>
            <a:r>
              <a:rPr lang="en-US" sz="1600" dirty="0"/>
              <a:t> chi ha </a:t>
            </a:r>
            <a:r>
              <a:rPr lang="en-US" sz="1600" dirty="0" err="1"/>
              <a:t>bisogno</a:t>
            </a:r>
            <a:r>
              <a:rPr lang="en-US" sz="1600" dirty="0"/>
              <a:t>, ma </a:t>
            </a:r>
            <a:r>
              <a:rPr lang="en-US" sz="1600" dirty="0" err="1"/>
              <a:t>devono</a:t>
            </a:r>
            <a:r>
              <a:rPr lang="en-US" sz="1600" dirty="0"/>
              <a:t> </a:t>
            </a:r>
            <a:r>
              <a:rPr lang="en-US" sz="1600" dirty="0" err="1"/>
              <a:t>comunque</a:t>
            </a:r>
            <a:r>
              <a:rPr lang="en-US" sz="1600" dirty="0"/>
              <a:t> </a:t>
            </a:r>
            <a:r>
              <a:rPr lang="en-US" sz="1600" dirty="0" err="1"/>
              <a:t>essere</a:t>
            </a:r>
            <a:r>
              <a:rPr lang="en-US" sz="1600" dirty="0"/>
              <a:t> </a:t>
            </a:r>
            <a:r>
              <a:rPr lang="en-US" sz="1600" dirty="0" err="1"/>
              <a:t>inseriti</a:t>
            </a:r>
            <a:r>
              <a:rPr lang="en-US" sz="1600" dirty="0"/>
              <a:t> </a:t>
            </a:r>
            <a:r>
              <a:rPr lang="en-US" sz="1600" dirty="0" err="1"/>
              <a:t>nell’equipe</a:t>
            </a:r>
            <a:r>
              <a:rPr lang="en-US" sz="1600" dirty="0"/>
              <a:t> di </a:t>
            </a:r>
            <a:r>
              <a:rPr lang="en-US" sz="1600" dirty="0" err="1"/>
              <a:t>accoglienza</a:t>
            </a:r>
            <a:r>
              <a:rPr lang="en-US" sz="1600" dirty="0"/>
              <a:t> o </a:t>
            </a:r>
            <a:r>
              <a:rPr lang="en-US" sz="1600" dirty="0" err="1"/>
              <a:t>nel</a:t>
            </a:r>
            <a:r>
              <a:rPr lang="en-US" sz="1600" dirty="0"/>
              <a:t> Gruppo di </a:t>
            </a:r>
            <a:r>
              <a:rPr lang="en-US" sz="1600" dirty="0" err="1"/>
              <a:t>lavoro</a:t>
            </a:r>
            <a:r>
              <a:rPr lang="en-US" sz="1600" dirty="0"/>
              <a:t> </a:t>
            </a:r>
            <a:r>
              <a:rPr lang="en-US" sz="1600" dirty="0" err="1"/>
              <a:t>che</a:t>
            </a:r>
            <a:r>
              <a:rPr lang="en-US" sz="1600" dirty="0"/>
              <a:t> </a:t>
            </a:r>
            <a:r>
              <a:rPr lang="en-US" sz="1600" dirty="0" err="1"/>
              <a:t>si</a:t>
            </a:r>
            <a:r>
              <a:rPr lang="en-US" sz="1600" dirty="0"/>
              <a:t> </a:t>
            </a:r>
            <a:r>
              <a:rPr lang="en-US" sz="1600" dirty="0" err="1"/>
              <a:t>occupa</a:t>
            </a:r>
            <a:r>
              <a:rPr lang="en-US" sz="1600" dirty="0"/>
              <a:t> di </a:t>
            </a:r>
            <a:r>
              <a:rPr lang="en-US" sz="1600" dirty="0" err="1"/>
              <a:t>tutte</a:t>
            </a:r>
            <a:r>
              <a:rPr lang="en-US" sz="1600" dirty="0"/>
              <a:t> le </a:t>
            </a:r>
            <a:r>
              <a:rPr lang="en-US" sz="1600" dirty="0" err="1"/>
              <a:t>storie</a:t>
            </a:r>
            <a:r>
              <a:rPr lang="en-US" sz="1600" dirty="0"/>
              <a:t> </a:t>
            </a:r>
            <a:r>
              <a:rPr lang="en-US" sz="1600" dirty="0" err="1"/>
              <a:t>nuove</a:t>
            </a:r>
            <a:r>
              <a:rPr lang="en-US" sz="1600" dirty="0"/>
              <a:t/>
            </a:r>
            <a:br>
              <a:rPr lang="en-US" sz="1600" dirty="0"/>
            </a:br>
            <a:r>
              <a:rPr lang="en-US" sz="1600" dirty="0"/>
              <a:t/>
            </a:r>
            <a:br>
              <a:rPr lang="en-US" sz="1600" dirty="0"/>
            </a:br>
            <a:r>
              <a:rPr lang="en-US" sz="1600" dirty="0"/>
              <a:t>a)</a:t>
            </a:r>
            <a:r>
              <a:rPr lang="en-US" sz="1600" dirty="0" err="1"/>
              <a:t>Accoglienza</a:t>
            </a:r>
            <a:r>
              <a:rPr lang="en-US" sz="1600" dirty="0"/>
              <a:t> </a:t>
            </a:r>
            <a:br>
              <a:rPr lang="en-US" sz="1600" dirty="0"/>
            </a:br>
            <a:r>
              <a:rPr lang="en-US" sz="1600" dirty="0" err="1"/>
              <a:t>L’operatore</a:t>
            </a:r>
            <a:r>
              <a:rPr lang="en-US" sz="1600" dirty="0"/>
              <a:t> di </a:t>
            </a:r>
            <a:r>
              <a:rPr lang="en-US" sz="1600" dirty="0" err="1"/>
              <a:t>sportello</a:t>
            </a:r>
            <a:r>
              <a:rPr lang="en-US" sz="1600" dirty="0"/>
              <a:t> </a:t>
            </a:r>
            <a:r>
              <a:rPr lang="en-US" sz="1600" dirty="0" err="1"/>
              <a:t>informa</a:t>
            </a:r>
            <a:r>
              <a:rPr lang="en-US" sz="1600" dirty="0"/>
              <a:t> </a:t>
            </a:r>
            <a:r>
              <a:rPr lang="en-US" sz="1600" dirty="0" err="1"/>
              <a:t>il</a:t>
            </a:r>
            <a:r>
              <a:rPr lang="en-US" sz="1600" dirty="0"/>
              <a:t> </a:t>
            </a:r>
            <a:r>
              <a:rPr lang="en-US" sz="1600" dirty="0" err="1"/>
              <a:t>cittadino</a:t>
            </a:r>
            <a:r>
              <a:rPr lang="en-US" sz="1600" dirty="0"/>
              <a:t> di </a:t>
            </a:r>
            <a:r>
              <a:rPr lang="en-US" sz="1600" dirty="0" err="1"/>
              <a:t>tutte</a:t>
            </a:r>
            <a:r>
              <a:rPr lang="en-US" sz="1600" dirty="0"/>
              <a:t> le </a:t>
            </a:r>
            <a:r>
              <a:rPr lang="en-US" sz="1600" dirty="0" err="1"/>
              <a:t>risorse</a:t>
            </a:r>
            <a:r>
              <a:rPr lang="en-US" sz="1600" dirty="0"/>
              <a:t> </a:t>
            </a:r>
            <a:r>
              <a:rPr lang="en-US" sz="1600" dirty="0" err="1"/>
              <a:t>presenti</a:t>
            </a:r>
            <a:r>
              <a:rPr lang="en-US" sz="1600" dirty="0"/>
              <a:t> </a:t>
            </a:r>
            <a:r>
              <a:rPr lang="en-US" sz="1600" dirty="0" err="1"/>
              <a:t>sul</a:t>
            </a:r>
            <a:r>
              <a:rPr lang="en-US" sz="1600" dirty="0"/>
              <a:t> </a:t>
            </a:r>
            <a:r>
              <a:rPr lang="en-US" sz="1600" dirty="0" err="1"/>
              <a:t>territorio</a:t>
            </a:r>
            <a:r>
              <a:rPr lang="en-US" sz="1600" dirty="0"/>
              <a:t>, di </a:t>
            </a:r>
            <a:r>
              <a:rPr lang="en-US" sz="1600" dirty="0" err="1"/>
              <a:t>altri</a:t>
            </a:r>
            <a:r>
              <a:rPr lang="en-US" sz="1600" dirty="0"/>
              <a:t> </a:t>
            </a:r>
            <a:r>
              <a:rPr lang="en-US" sz="1600" dirty="0" err="1"/>
              <a:t>istituzioni</a:t>
            </a:r>
            <a:r>
              <a:rPr lang="en-US" sz="1600" dirty="0"/>
              <a:t>, del </a:t>
            </a:r>
            <a:r>
              <a:rPr lang="en-US" sz="1600" dirty="0" err="1"/>
              <a:t>terzo</a:t>
            </a:r>
            <a:r>
              <a:rPr lang="en-US" sz="1600" dirty="0"/>
              <a:t> </a:t>
            </a:r>
            <a:r>
              <a:rPr lang="en-US" sz="1600" dirty="0" err="1"/>
              <a:t>settore</a:t>
            </a:r>
            <a:r>
              <a:rPr lang="en-US" sz="1600" dirty="0"/>
              <a:t>, e del </a:t>
            </a:r>
            <a:br>
              <a:rPr lang="en-US" sz="1600" dirty="0"/>
            </a:br>
            <a:r>
              <a:rPr lang="en-US" sz="1600" dirty="0" err="1"/>
              <a:t>volontariato</a:t>
            </a:r>
            <a:r>
              <a:rPr lang="en-US" sz="1600" dirty="0"/>
              <a:t> </a:t>
            </a:r>
            <a:r>
              <a:rPr lang="en-US" sz="1600" dirty="0" err="1"/>
              <a:t>attivabili</a:t>
            </a:r>
            <a:r>
              <a:rPr lang="en-US" sz="1600" dirty="0"/>
              <a:t> per la </a:t>
            </a:r>
            <a:r>
              <a:rPr lang="en-US" sz="1600" dirty="0" err="1"/>
              <a:t>sua</a:t>
            </a:r>
            <a:r>
              <a:rPr lang="en-US" sz="1600" dirty="0"/>
              <a:t> </a:t>
            </a:r>
            <a:r>
              <a:rPr lang="en-US" sz="1600" dirty="0" err="1"/>
              <a:t>problematica</a:t>
            </a:r>
            <a:r>
              <a:rPr lang="en-US" sz="1600" dirty="0"/>
              <a:t>. </a:t>
            </a:r>
            <a:br>
              <a:rPr lang="en-US" sz="1600" dirty="0"/>
            </a:br>
            <a:r>
              <a:rPr lang="en-US" sz="1600" dirty="0"/>
              <a:t/>
            </a:r>
            <a:br>
              <a:rPr lang="en-US" sz="1600" dirty="0"/>
            </a:br>
            <a:r>
              <a:rPr lang="en-US" sz="1600" dirty="0"/>
              <a:t>b) </a:t>
            </a:r>
            <a:r>
              <a:rPr lang="en-US" sz="1600" dirty="0" err="1"/>
              <a:t>Accoglienza</a:t>
            </a:r>
            <a:r>
              <a:rPr lang="en-US" sz="1600" dirty="0"/>
              <a:t> di </a:t>
            </a:r>
            <a:r>
              <a:rPr lang="en-US" sz="1600" dirty="0" err="1"/>
              <a:t>tutte</a:t>
            </a:r>
            <a:r>
              <a:rPr lang="en-US" sz="1600" dirty="0"/>
              <a:t> le </a:t>
            </a:r>
            <a:r>
              <a:rPr lang="en-US" sz="1600" dirty="0" err="1"/>
              <a:t>persone</a:t>
            </a:r>
            <a:r>
              <a:rPr lang="en-US" sz="1600" dirty="0"/>
              <a:t> </a:t>
            </a:r>
            <a:r>
              <a:rPr lang="en-US" sz="1600" dirty="0" err="1"/>
              <a:t>che</a:t>
            </a:r>
            <a:r>
              <a:rPr lang="en-US" sz="1600" dirty="0"/>
              <a:t> </a:t>
            </a:r>
            <a:r>
              <a:rPr lang="en-US" sz="1600" dirty="0" err="1"/>
              <a:t>esprimono</a:t>
            </a:r>
            <a:r>
              <a:rPr lang="en-US" sz="1600" dirty="0"/>
              <a:t> una </a:t>
            </a:r>
            <a:r>
              <a:rPr lang="en-US" sz="1600" dirty="0" err="1"/>
              <a:t>fragilità</a:t>
            </a:r>
            <a:r>
              <a:rPr lang="en-US" sz="1600" dirty="0"/>
              <a:t>/</a:t>
            </a:r>
            <a:r>
              <a:rPr lang="en-US" sz="1600" dirty="0" err="1"/>
              <a:t>vulnerabilità</a:t>
            </a:r>
            <a:r>
              <a:rPr lang="en-US" sz="1600" dirty="0"/>
              <a:t> </a:t>
            </a:r>
            <a:br>
              <a:rPr lang="en-US" sz="1600" dirty="0"/>
            </a:br>
            <a:r>
              <a:rPr lang="en-US" sz="1600" dirty="0"/>
              <a:t>Si </a:t>
            </a:r>
            <a:r>
              <a:rPr lang="en-US" sz="1600" dirty="0" err="1"/>
              <a:t>rivolge</a:t>
            </a:r>
            <a:r>
              <a:rPr lang="en-US" sz="1600" dirty="0"/>
              <a:t> a </a:t>
            </a:r>
            <a:r>
              <a:rPr lang="en-US" sz="1600" dirty="0" err="1"/>
              <a:t>persone</a:t>
            </a:r>
            <a:r>
              <a:rPr lang="en-US" sz="1600" dirty="0"/>
              <a:t> e nuclei </a:t>
            </a:r>
            <a:r>
              <a:rPr lang="en-US" sz="1600" dirty="0" err="1"/>
              <a:t>che</a:t>
            </a:r>
            <a:r>
              <a:rPr lang="en-US" sz="1600" dirty="0"/>
              <a:t> </a:t>
            </a:r>
            <a:r>
              <a:rPr lang="en-US" sz="1600" dirty="0" err="1"/>
              <a:t>hanno</a:t>
            </a:r>
            <a:r>
              <a:rPr lang="en-US" sz="1600" dirty="0"/>
              <a:t> </a:t>
            </a:r>
            <a:r>
              <a:rPr lang="en-US" sz="1600" dirty="0" err="1"/>
              <a:t>già</a:t>
            </a:r>
            <a:r>
              <a:rPr lang="en-US" sz="1600" dirty="0"/>
              <a:t> un </a:t>
            </a:r>
            <a:r>
              <a:rPr lang="en-US" sz="1600" dirty="0" err="1"/>
              <a:t>appuntamento</a:t>
            </a:r>
            <a:r>
              <a:rPr lang="en-US" sz="1600" dirty="0"/>
              <a:t> con </a:t>
            </a:r>
            <a:r>
              <a:rPr lang="en-US" sz="1600" dirty="0" err="1"/>
              <a:t>l’assistente</a:t>
            </a:r>
            <a:r>
              <a:rPr lang="en-US" sz="1600" dirty="0"/>
              <a:t> </a:t>
            </a:r>
            <a:r>
              <a:rPr lang="en-US" sz="1600" dirty="0" err="1"/>
              <a:t>sociale</a:t>
            </a:r>
            <a:r>
              <a:rPr lang="en-US" sz="1600" dirty="0"/>
              <a:t>, o </a:t>
            </a:r>
            <a:r>
              <a:rPr lang="en-US" sz="1600" dirty="0" err="1"/>
              <a:t>che</a:t>
            </a:r>
            <a:r>
              <a:rPr lang="en-US" sz="1600" dirty="0"/>
              <a:t> lo </a:t>
            </a:r>
            <a:r>
              <a:rPr lang="en-US" sz="1600" dirty="0" err="1"/>
              <a:t>richiedono</a:t>
            </a:r>
            <a:r>
              <a:rPr lang="en-US" sz="1600" dirty="0"/>
              <a:t> </a:t>
            </a:r>
            <a:r>
              <a:rPr lang="en-US" sz="1600" dirty="0" err="1"/>
              <a:t>nuovamente</a:t>
            </a:r>
            <a:r>
              <a:rPr lang="en-US" sz="1600" dirty="0"/>
              <a:t> in </a:t>
            </a:r>
            <a:r>
              <a:rPr lang="en-US" sz="1600" dirty="0" err="1"/>
              <a:t>quanto</a:t>
            </a:r>
            <a:r>
              <a:rPr lang="en-US" sz="1600" dirty="0"/>
              <a:t> </a:t>
            </a:r>
            <a:r>
              <a:rPr lang="en-US" sz="1600" dirty="0" err="1"/>
              <a:t>già</a:t>
            </a:r>
            <a:r>
              <a:rPr lang="en-US" sz="1600" dirty="0"/>
              <a:t> in </a:t>
            </a:r>
            <a:r>
              <a:rPr lang="en-US" sz="1600" dirty="0" err="1"/>
              <a:t>carico</a:t>
            </a:r>
            <a:r>
              <a:rPr lang="en-US" sz="1600" dirty="0"/>
              <a:t> al </a:t>
            </a:r>
            <a:r>
              <a:rPr lang="en-US" sz="1600" dirty="0" err="1"/>
              <a:t>servizio</a:t>
            </a:r>
            <a:r>
              <a:rPr lang="en-US" sz="1600" dirty="0"/>
              <a:t> </a:t>
            </a:r>
            <a:r>
              <a:rPr lang="en-US" sz="1600" dirty="0" err="1"/>
              <a:t>sociale</a:t>
            </a:r>
            <a:r>
              <a:rPr lang="en-US" sz="1600" dirty="0"/>
              <a:t> di </a:t>
            </a:r>
            <a:r>
              <a:rPr lang="en-US" sz="1600" dirty="0" err="1"/>
              <a:t>quella</a:t>
            </a:r>
            <a:r>
              <a:rPr lang="en-US" sz="1600" dirty="0"/>
              <a:t> </a:t>
            </a:r>
            <a:r>
              <a:rPr lang="en-US" sz="1600" dirty="0" err="1"/>
              <a:t>sede</a:t>
            </a:r>
            <a:r>
              <a:rPr lang="en-US" sz="1600" dirty="0"/>
              <a:t> </a:t>
            </a:r>
            <a:r>
              <a:rPr lang="en-US" sz="1600" dirty="0" err="1"/>
              <a:t>territoriale</a:t>
            </a:r>
            <a:r>
              <a:rPr lang="en-US" sz="1600" dirty="0"/>
              <a:t>.</a:t>
            </a:r>
            <a:br>
              <a:rPr lang="en-US" sz="1600" dirty="0"/>
            </a:br>
            <a:r>
              <a:rPr lang="en-US" sz="1600" dirty="0"/>
              <a:t> </a:t>
            </a:r>
            <a:br>
              <a:rPr lang="en-US" sz="1600" dirty="0"/>
            </a:br>
            <a:r>
              <a:rPr lang="en-US" sz="1600" dirty="0"/>
              <a:t>c) </a:t>
            </a:r>
            <a:r>
              <a:rPr lang="en-US" sz="1600" dirty="0" err="1"/>
              <a:t>Attivazione</a:t>
            </a:r>
            <a:r>
              <a:rPr lang="en-US" sz="1600" dirty="0"/>
              <a:t> </a:t>
            </a:r>
            <a:br>
              <a:rPr lang="en-US" sz="1600" dirty="0"/>
            </a:br>
            <a:r>
              <a:rPr lang="en-US" sz="1600" dirty="0" err="1"/>
              <a:t>L’operatore</a:t>
            </a:r>
            <a:r>
              <a:rPr lang="en-US" sz="1600" dirty="0"/>
              <a:t> </a:t>
            </a:r>
            <a:r>
              <a:rPr lang="en-US" sz="1600" dirty="0" err="1"/>
              <a:t>accoglie</a:t>
            </a:r>
            <a:r>
              <a:rPr lang="en-US" sz="1600" dirty="0"/>
              <a:t> la </a:t>
            </a:r>
            <a:r>
              <a:rPr lang="en-US" sz="1600" dirty="0" err="1"/>
              <a:t>domanda</a:t>
            </a:r>
            <a:r>
              <a:rPr lang="en-US" sz="1600" dirty="0"/>
              <a:t>, </a:t>
            </a:r>
            <a:r>
              <a:rPr lang="en-US" sz="1600" dirty="0" err="1"/>
              <a:t>compila</a:t>
            </a:r>
            <a:r>
              <a:rPr lang="en-US" sz="1600" dirty="0"/>
              <a:t> la </a:t>
            </a:r>
            <a:r>
              <a:rPr lang="en-US" sz="1600" dirty="0" err="1"/>
              <a:t>parte</a:t>
            </a:r>
            <a:r>
              <a:rPr lang="en-US" sz="1600" dirty="0"/>
              <a:t> </a:t>
            </a:r>
            <a:r>
              <a:rPr lang="en-US" sz="1600" dirty="0" err="1"/>
              <a:t>anagrafica</a:t>
            </a:r>
            <a:r>
              <a:rPr lang="en-US" sz="1600" dirty="0"/>
              <a:t> </a:t>
            </a:r>
            <a:r>
              <a:rPr lang="en-US" sz="1600" dirty="0" err="1"/>
              <a:t>della</a:t>
            </a:r>
            <a:r>
              <a:rPr lang="en-US" sz="1600" dirty="0"/>
              <a:t> </a:t>
            </a:r>
            <a:r>
              <a:rPr lang="en-US" sz="1600" dirty="0" err="1"/>
              <a:t>cartella</a:t>
            </a:r>
            <a:r>
              <a:rPr lang="en-US" sz="1600" dirty="0"/>
              <a:t>, </a:t>
            </a:r>
            <a:r>
              <a:rPr lang="en-US" sz="1600" dirty="0" err="1"/>
              <a:t>crea</a:t>
            </a:r>
            <a:r>
              <a:rPr lang="en-US" sz="1600" dirty="0"/>
              <a:t> </a:t>
            </a:r>
            <a:r>
              <a:rPr lang="en-US" sz="1600" dirty="0" err="1"/>
              <a:t>gli</a:t>
            </a:r>
            <a:r>
              <a:rPr lang="en-US" sz="1600" dirty="0"/>
              <a:t> </a:t>
            </a:r>
            <a:r>
              <a:rPr lang="en-US" sz="1600" dirty="0" err="1"/>
              <a:t>elementi</a:t>
            </a:r>
            <a:r>
              <a:rPr lang="en-US" sz="1600" dirty="0"/>
              <a:t> </a:t>
            </a:r>
            <a:r>
              <a:rPr lang="en-US" sz="1600" dirty="0" err="1"/>
              <a:t>basi</a:t>
            </a:r>
            <a:r>
              <a:rPr lang="en-US" sz="1600" dirty="0"/>
              <a:t> </a:t>
            </a:r>
            <a:r>
              <a:rPr lang="en-US" sz="1600" dirty="0" err="1"/>
              <a:t>che</a:t>
            </a:r>
            <a:r>
              <a:rPr lang="en-US" sz="1600" dirty="0"/>
              <a:t> </a:t>
            </a:r>
            <a:r>
              <a:rPr lang="en-US" sz="1600" dirty="0" err="1"/>
              <a:t>userà</a:t>
            </a:r>
            <a:r>
              <a:rPr lang="en-US" sz="1600" dirty="0"/>
              <a:t> in modo </a:t>
            </a:r>
            <a:r>
              <a:rPr lang="en-US" sz="1600" dirty="0" err="1"/>
              <a:t>continuativo</a:t>
            </a:r>
            <a:r>
              <a:rPr lang="en-US" sz="1600" dirty="0"/>
              <a:t> </a:t>
            </a:r>
            <a:r>
              <a:rPr lang="en-US" sz="1600" dirty="0" err="1"/>
              <a:t>l’assistente</a:t>
            </a:r>
            <a:r>
              <a:rPr lang="en-US" sz="1600" dirty="0"/>
              <a:t> </a:t>
            </a:r>
            <a:r>
              <a:rPr lang="en-US" sz="1600" dirty="0" err="1"/>
              <a:t>sociale</a:t>
            </a:r>
            <a:r>
              <a:rPr lang="en-US" sz="1600" dirty="0"/>
              <a:t>. Questa </a:t>
            </a:r>
            <a:r>
              <a:rPr lang="en-US" sz="1600" dirty="0" err="1"/>
              <a:t>fase</a:t>
            </a:r>
            <a:r>
              <a:rPr lang="en-US" sz="1600" dirty="0"/>
              <a:t> </a:t>
            </a:r>
            <a:r>
              <a:rPr lang="en-US" sz="1600" dirty="0" err="1"/>
              <a:t>storica</a:t>
            </a:r>
            <a:r>
              <a:rPr lang="en-US" sz="1600" dirty="0"/>
              <a:t> è </a:t>
            </a:r>
            <a:r>
              <a:rPr lang="en-US" sz="1600" dirty="0" err="1"/>
              <a:t>centrata</a:t>
            </a:r>
            <a:r>
              <a:rPr lang="en-US" sz="1600" dirty="0"/>
              <a:t> </a:t>
            </a:r>
            <a:r>
              <a:rPr lang="en-US" sz="1600" dirty="0" err="1"/>
              <a:t>sul</a:t>
            </a:r>
            <a:r>
              <a:rPr lang="en-US" sz="1600" dirty="0"/>
              <a:t> </a:t>
            </a:r>
            <a:r>
              <a:rPr lang="en-US" sz="1600" dirty="0" err="1"/>
              <a:t>tema</a:t>
            </a:r>
            <a:r>
              <a:rPr lang="en-US" sz="1600" dirty="0"/>
              <a:t> </a:t>
            </a:r>
            <a:r>
              <a:rPr lang="en-US" sz="1600" dirty="0" err="1"/>
              <a:t>dei</a:t>
            </a:r>
            <a:r>
              <a:rPr lang="en-US" sz="1600" dirty="0"/>
              <a:t> </a:t>
            </a:r>
            <a:r>
              <a:rPr lang="en-US" sz="1600" dirty="0" err="1"/>
              <a:t>diritti</a:t>
            </a:r>
            <a:r>
              <a:rPr lang="en-US" sz="1600" dirty="0"/>
              <a:t> e </a:t>
            </a:r>
            <a:r>
              <a:rPr lang="en-US" sz="1600" dirty="0" err="1"/>
              <a:t>impostata</a:t>
            </a:r>
            <a:r>
              <a:rPr lang="en-US" sz="1600" dirty="0"/>
              <a:t> in modo </a:t>
            </a:r>
            <a:r>
              <a:rPr lang="en-US" sz="1600" dirty="0" err="1"/>
              <a:t>burocratico</a:t>
            </a:r>
            <a:r>
              <a:rPr lang="en-US" sz="1600" dirty="0"/>
              <a:t> per </a:t>
            </a:r>
            <a:r>
              <a:rPr lang="en-US" sz="1600" dirty="0" err="1"/>
              <a:t>cercare</a:t>
            </a:r>
            <a:r>
              <a:rPr lang="en-US" sz="1600" dirty="0"/>
              <a:t> di </a:t>
            </a:r>
            <a:r>
              <a:rPr lang="en-US" sz="1600" dirty="0" err="1"/>
              <a:t>mantenere</a:t>
            </a:r>
            <a:r>
              <a:rPr lang="en-US" sz="1600" dirty="0"/>
              <a:t> </a:t>
            </a:r>
            <a:r>
              <a:rPr lang="en-US" sz="1600" dirty="0" err="1"/>
              <a:t>equità</a:t>
            </a:r>
            <a:r>
              <a:rPr lang="en-US" sz="1600" dirty="0"/>
              <a:t> </a:t>
            </a:r>
            <a:r>
              <a:rPr lang="en-US" sz="1600" dirty="0" err="1"/>
              <a:t>negli</a:t>
            </a:r>
            <a:r>
              <a:rPr lang="en-US" sz="1600" dirty="0"/>
              <a:t> </a:t>
            </a:r>
            <a:r>
              <a:rPr lang="en-US" sz="1600" dirty="0" err="1"/>
              <a:t>interventi</a:t>
            </a:r>
            <a:r>
              <a:rPr lang="en-US" sz="1600" dirty="0"/>
              <a:t>. </a:t>
            </a:r>
          </a:p>
        </p:txBody>
      </p:sp>
      <p:pic>
        <p:nvPicPr>
          <p:cNvPr id="6" name="Graphic 5">
            <a:extLst>
              <a:ext uri="{FF2B5EF4-FFF2-40B4-BE49-F238E27FC236}">
                <a16:creationId xmlns:a16="http://schemas.microsoft.com/office/drawing/2014/main" xmlns="" id="{3D8DA0B2-D96F-4297-845A-7DDAF585A4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116682" y="625683"/>
            <a:ext cx="4626893" cy="5132180"/>
          </a:xfrm>
          <a:prstGeom prst="rect">
            <a:avLst/>
          </a:prstGeom>
        </p:spPr>
      </p:pic>
    </p:spTree>
    <p:extLst>
      <p:ext uri="{BB962C8B-B14F-4D97-AF65-F5344CB8AC3E}">
        <p14:creationId xmlns:p14="http://schemas.microsoft.com/office/powerpoint/2010/main" val="1741711189"/>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413024"/>
      </a:dk2>
      <a:lt2>
        <a:srgbClr val="E8E2E2"/>
      </a:lt2>
      <a:accent1>
        <a:srgbClr val="80A9A8"/>
      </a:accent1>
      <a:accent2>
        <a:srgbClr val="75AB93"/>
      </a:accent2>
      <a:accent3>
        <a:srgbClr val="82AC88"/>
      </a:accent3>
      <a:accent4>
        <a:srgbClr val="82AA74"/>
      </a:accent4>
      <a:accent5>
        <a:srgbClr val="99A67D"/>
      </a:accent5>
      <a:accent6>
        <a:srgbClr val="A8A273"/>
      </a:accent6>
      <a:hlink>
        <a:srgbClr val="AE696A"/>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ccentBoxVTI" id="{9F778A78-DC9A-453A-A82D-A75CAD503E15}" vid="{EA961113-7CC4-4569-8A6A-7BC2C1E2F401}"/>
    </a:ext>
  </a:extLst>
</a:theme>
</file>

<file path=ppt/theme/theme10.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5.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6.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7.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8.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2145</TotalTime>
  <Words>3862</Words>
  <Application>Microsoft Macintosh PowerPoint</Application>
  <PresentationFormat>Personalizzato</PresentationFormat>
  <Paragraphs>128</Paragraphs>
  <Slides>30</Slides>
  <Notes>0</Notes>
  <HiddenSlides>0</HiddenSlides>
  <MMClips>0</MMClips>
  <ScaleCrop>false</ScaleCrop>
  <HeadingPairs>
    <vt:vector size="4" baseType="variant">
      <vt:variant>
        <vt:lpstr>Tema</vt:lpstr>
      </vt:variant>
      <vt:variant>
        <vt:i4>18</vt:i4>
      </vt:variant>
      <vt:variant>
        <vt:lpstr>Titoli diapositive</vt:lpstr>
      </vt:variant>
      <vt:variant>
        <vt:i4>30</vt:i4>
      </vt:variant>
    </vt:vector>
  </HeadingPairs>
  <TitlesOfParts>
    <vt:vector size="48" baseType="lpstr">
      <vt:lpstr>AccentBoxVTI</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Tema di Office</vt:lpstr>
      <vt:lpstr>Servizio Sociale, Politiche Sociali, Programmazione e Gestione dei Servizi    Teorie del servizio sociale e politiche sociali Docente: Gui Luigi     </vt:lpstr>
      <vt:lpstr>La presa in carico nel servizio sociale  Il processo di ascolto Mauro Ferrari  Stefania Miodini </vt:lpstr>
      <vt:lpstr>Introduzione:  rAccoglienza</vt:lpstr>
      <vt:lpstr>Epistemologia della presa in carico</vt:lpstr>
      <vt:lpstr>1. Innovare la metodologia operativa per la presa in carico sociale</vt:lpstr>
      <vt:lpstr>Presentazione di PowerPoint</vt:lpstr>
      <vt:lpstr>Presentazione di PowerPoint</vt:lpstr>
      <vt:lpstr>L’analisi della situazione: è la prima fase che contiene due significativi momenti: 1. Il primo contatto: accoglienza della richiesta e analisi del problema esposto (si raccolgono informazioni per aprire la cartella e si decodifica la domanda attraverso l’utilizzo di strumenti quali il genogramma e l’ecomappa 2. Il primo colloquio: as ascolta in modo attivo la persona, raccogliendo elementi sulla situazione personale e famigliare identificando i bisogni e le risorse presenti e attivabili.    . La valutazione: si collegano le informazioni raccolte, si analizzano le soluzioni già tentate e si formulano ipotesi di miglioramento del nucleo familiare all’interno del contesto di vita.  . Progettazione dell’intervento: azioni da sviluppare, tempi, risorse, risultati attesi, indicatori e modalità di verifica.  . Contratto: Impegno reciproco concretizzabile, flessibile, descritto in modo chiaro, possibilmente scritto e firmato, definito dall’operatore sociale e la persona.   . L’attivazione del progetto: ossia i colloqui in itinere, le visite domiciliari, l’osservazione diretta periodica, rimodulazione del progetto di aiuto.  . La valutazione e la verifica del processo: prevede l’analisi del risultato raggiunti nel processo di aiuto a partire dagli indicatori predeterminati.  . La conclusione: si verifica l’efficacia del percorso di aiuto insieme alle persone coinvolte (outcome); può prevedere un nuovo contratto per nuovi obbiettivi.</vt:lpstr>
      <vt:lpstr>L’incontro  L’assistente sociale deve costruire una relazione “di significato”, non basta un approccio empatico, ma è necessario trasmettere, sia da un punto di vista verbale che non verbale. Gli operatori di sportello sono le prime persone che incontrano chi ha bisogno, ma devono comunque essere inseriti nell’equipe di accoglienza o nel Gruppo di lavoro che si occupa di tutte le storie nuove  a)Accoglienza  L’operatore di sportello informa il cittadino di tutte le risorse presenti sul territorio, di altri istituzioni, del terzo settore, e del  volontariato attivabili per la sua problematica.   b) Accoglienza di tutte le persone che esprimono una fragilità/vulnerabilità  Si rivolge a persone e nuclei che hanno già un appuntamento con l’assistente sociale, o che lo richiedono nuovamente in quanto già in carico al servizio sociale di quella sede territoriale.   c) Attivazione  L’operatore accoglie la domanda, compila la parte anagrafica della cartella, crea gli elementi basi che userà in modo continuativo l’assistente sociale. Questa fase storica è centrata sul tema dei diritti e impostata in modo burocratico per cercare di mantenere equità negli interventi. </vt:lpstr>
      <vt:lpstr>Presentazione di PowerPoint</vt:lpstr>
      <vt:lpstr>Presentazione di PowerPoint</vt:lpstr>
      <vt:lpstr>Presentazione di PowerPoint</vt:lpstr>
      <vt:lpstr>Presentazione di PowerPoint</vt:lpstr>
      <vt:lpstr>Armonizzare nel futuro possible  La Regione Emilia Romagna costituisce un esempio positivo dal punto di vista della ricerca di un ruolo di governance per il soggetto pubblico.  La rete sociale svolge l’importantissimo ruolo di sostegno e di accompagnamento verso il cambiamento nel momento in cui le persone in essa coinvolte mettono in campo azioni concrete di protezione e di tutela del benessere individuale.  Il supporto deve essere condiviso perché possa essere reale e fattivo altrimenti alla prima intemperia il lavoro si distrugge come un castello di carte. Per favorire la partecipazione dei cittadini e del terzo settore, il confronto con le organizzazioni imprenditoriale in un sistema stabile di relazioni con impegno e investimento condiviso. La programmazione di ambito distrettuale deve sopportare la creazione di legami operativi tra territoriale e le amministrazione locali. </vt:lpstr>
      <vt:lpstr>2. Operatori Sociali organizzazioni nei contesti locali  </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3.Il pentacolo come proposta per un welfare sostenibile</vt:lpstr>
      <vt:lpstr>Presentazione di PowerPoint</vt:lpstr>
      <vt:lpstr>Presentazione di PowerPoint</vt:lpstr>
      <vt:lpstr>Presentazione di PowerPoint</vt:lpstr>
      <vt:lpstr>Presentazione di PowerPoint</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presa in carico nel servizio sociale  Il processo di ascolto Mauro Ferrari  Stefania Miodini</dc:title>
  <dc:creator>Josy Mefehnja</dc:creator>
  <cp:lastModifiedBy>Famiglia gui</cp:lastModifiedBy>
  <cp:revision>106</cp:revision>
  <dcterms:created xsi:type="dcterms:W3CDTF">2020-04-13T19:57:43Z</dcterms:created>
  <dcterms:modified xsi:type="dcterms:W3CDTF">2020-05-05T06:50:30Z</dcterms:modified>
</cp:coreProperties>
</file>