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  <p:sldMasterId id="2147483947" r:id="rId2"/>
    <p:sldMasterId id="2147483971" r:id="rId3"/>
    <p:sldMasterId id="2147483983" r:id="rId4"/>
    <p:sldMasterId id="2147483995" r:id="rId5"/>
    <p:sldMasterId id="2147484031" r:id="rId6"/>
    <p:sldMasterId id="2147486965" r:id="rId7"/>
    <p:sldMasterId id="2147509628" r:id="rId8"/>
    <p:sldMasterId id="2147510475" r:id="rId9"/>
    <p:sldMasterId id="2147510843" r:id="rId10"/>
    <p:sldMasterId id="2147510855" r:id="rId11"/>
    <p:sldMasterId id="2147510867" r:id="rId12"/>
    <p:sldMasterId id="2147510879" r:id="rId13"/>
    <p:sldMasterId id="2147513768" r:id="rId14"/>
  </p:sldMasterIdLst>
  <p:notesMasterIdLst>
    <p:notesMasterId r:id="rId72"/>
  </p:notesMasterIdLst>
  <p:handoutMasterIdLst>
    <p:handoutMasterId r:id="rId73"/>
  </p:handoutMasterIdLst>
  <p:sldIdLst>
    <p:sldId id="336" r:id="rId15"/>
    <p:sldId id="346" r:id="rId16"/>
    <p:sldId id="482" r:id="rId17"/>
    <p:sldId id="489" r:id="rId18"/>
    <p:sldId id="528" r:id="rId19"/>
    <p:sldId id="493" r:id="rId20"/>
    <p:sldId id="529" r:id="rId21"/>
    <p:sldId id="487" r:id="rId22"/>
    <p:sldId id="481" r:id="rId23"/>
    <p:sldId id="531" r:id="rId24"/>
    <p:sldId id="530" r:id="rId25"/>
    <p:sldId id="426" r:id="rId26"/>
    <p:sldId id="532" r:id="rId27"/>
    <p:sldId id="494" r:id="rId28"/>
    <p:sldId id="479" r:id="rId29"/>
    <p:sldId id="453" r:id="rId30"/>
    <p:sldId id="495" r:id="rId31"/>
    <p:sldId id="484" r:id="rId32"/>
    <p:sldId id="533" r:id="rId33"/>
    <p:sldId id="534" r:id="rId34"/>
    <p:sldId id="485" r:id="rId35"/>
    <p:sldId id="430" r:id="rId36"/>
    <p:sldId id="364" r:id="rId37"/>
    <p:sldId id="498" r:id="rId38"/>
    <p:sldId id="499" r:id="rId39"/>
    <p:sldId id="431" r:id="rId40"/>
    <p:sldId id="535" r:id="rId41"/>
    <p:sldId id="435" r:id="rId42"/>
    <p:sldId id="503" r:id="rId43"/>
    <p:sldId id="504" r:id="rId44"/>
    <p:sldId id="505" r:id="rId45"/>
    <p:sldId id="506" r:id="rId46"/>
    <p:sldId id="511" r:id="rId47"/>
    <p:sldId id="537" r:id="rId48"/>
    <p:sldId id="515" r:id="rId49"/>
    <p:sldId id="539" r:id="rId50"/>
    <p:sldId id="538" r:id="rId51"/>
    <p:sldId id="540" r:id="rId52"/>
    <p:sldId id="517" r:id="rId53"/>
    <p:sldId id="541" r:id="rId54"/>
    <p:sldId id="522" r:id="rId55"/>
    <p:sldId id="282" r:id="rId56"/>
    <p:sldId id="458" r:id="rId57"/>
    <p:sldId id="447" r:id="rId58"/>
    <p:sldId id="280" r:id="rId59"/>
    <p:sldId id="469" r:id="rId60"/>
    <p:sldId id="470" r:id="rId61"/>
    <p:sldId id="413" r:id="rId62"/>
    <p:sldId id="448" r:id="rId63"/>
    <p:sldId id="464" r:id="rId64"/>
    <p:sldId id="542" r:id="rId65"/>
    <p:sldId id="450" r:id="rId66"/>
    <p:sldId id="543" r:id="rId67"/>
    <p:sldId id="414" r:id="rId68"/>
    <p:sldId id="443" r:id="rId69"/>
    <p:sldId id="415" r:id="rId70"/>
    <p:sldId id="523" r:id="rId71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FFFFFF"/>
    <a:srgbClr val="030121"/>
    <a:srgbClr val="EAEAEA"/>
    <a:srgbClr val="1209C5"/>
    <a:srgbClr val="FF00FF"/>
    <a:srgbClr val="990099"/>
    <a:srgbClr val="ECE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7" autoAdjust="0"/>
    <p:restoredTop sz="99712" autoAdjust="0"/>
  </p:normalViewPr>
  <p:slideViewPr>
    <p:cSldViewPr>
      <p:cViewPr varScale="1">
        <p:scale>
          <a:sx n="73" d="100"/>
          <a:sy n="73" d="100"/>
        </p:scale>
        <p:origin x="111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7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22A7F03-77CF-48B9-A761-4C4A548799D7}" type="datetimeFigureOut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A70A86-D983-4AC6-8AE1-8072D6D5138E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516BBB2-7661-45B3-BA09-E1BB44C41E3F}" type="datetimeFigureOut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E3521C8-2B2E-4C5C-8D33-AF3E00B6F19C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taglia e arrotonda singolo angolo rettangolo 6"/>
          <p:cNvSpPr>
            <a:spLocks noChangeArrowheads="1"/>
          </p:cNvSpPr>
          <p:nvPr/>
        </p:nvSpPr>
        <p:spPr bwMode="auto">
          <a:xfrm rot="420000" flipV="1">
            <a:off x="3167063" y="1108075"/>
            <a:ext cx="5257800" cy="4114800"/>
          </a:xfrm>
          <a:custGeom>
            <a:avLst/>
            <a:gdLst>
              <a:gd name="T0" fmla="*/ 2147483646 w 3943350"/>
              <a:gd name="T1" fmla="*/ 2 h 5486400"/>
              <a:gd name="T2" fmla="*/ 2147483646 w 3943350"/>
              <a:gd name="T3" fmla="*/ 2 h 5486400"/>
              <a:gd name="T4" fmla="*/ 0 w 3943350"/>
              <a:gd name="T5" fmla="*/ 2 h 5486400"/>
              <a:gd name="T6" fmla="*/ 2147483646 w 3943350"/>
              <a:gd name="T7" fmla="*/ 0 h 54864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3943350"/>
              <a:gd name="T13" fmla="*/ 0 h 5486400"/>
              <a:gd name="T14" fmla="*/ 3871461 w 3943350"/>
              <a:gd name="T15" fmla="*/ 5486400 h 5486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43350" h="5486400">
                <a:moveTo>
                  <a:pt x="0" y="0"/>
                </a:moveTo>
                <a:lnTo>
                  <a:pt x="3799575" y="0"/>
                </a:lnTo>
                <a:lnTo>
                  <a:pt x="3943350" y="143775"/>
                </a:lnTo>
                <a:lnTo>
                  <a:pt x="394335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 cap="rnd" algn="ctr">
            <a:solidFill>
              <a:srgbClr val="C0C0C0"/>
            </a:solidFill>
            <a:miter lim="800000"/>
            <a:headEnd/>
            <a:tailEnd/>
          </a:ln>
          <a:effectLst>
            <a:outerShdw dist="38500" dir="7500041" sx="98500" sy="100079" kx="99984" algn="tl" rotWithShape="0">
              <a:srgbClr val="000000">
                <a:alpha val="25000"/>
              </a:srgbClr>
            </a:outerShdw>
          </a:effectLst>
        </p:spPr>
        <p:txBody>
          <a:bodyPr rot="10800000" anchor="ctr"/>
          <a:lstStyle/>
          <a:p>
            <a:endParaRPr lang="it-IT" dirty="0"/>
          </a:p>
        </p:txBody>
      </p:sp>
      <p:sp>
        <p:nvSpPr>
          <p:cNvPr id="6" name="Triangolo rettangolo 5"/>
          <p:cNvSpPr>
            <a:spLocks noChangeArrowheads="1"/>
          </p:cNvSpPr>
          <p:nvPr/>
        </p:nvSpPr>
        <p:spPr bwMode="auto">
          <a:xfrm rot="420000" flipV="1">
            <a:off x="8002588" y="5360988"/>
            <a:ext cx="157162" cy="153987"/>
          </a:xfrm>
          <a:prstGeom prst="rtTriangle">
            <a:avLst/>
          </a:prstGeom>
          <a:solidFill>
            <a:srgbClr val="FFFFFF"/>
          </a:solidFill>
          <a:ln w="12700" algn="ctr">
            <a:solidFill>
              <a:srgbClr val="FFFFFF"/>
            </a:solidFill>
            <a:bevel/>
            <a:headEnd/>
            <a:tailEnd/>
          </a:ln>
          <a:effectLst>
            <a:outerShdw dist="6350" dir="12899787" algn="tl" rotWithShape="0">
              <a:srgbClr val="000000">
                <a:alpha val="46999"/>
              </a:srgbClr>
            </a:outerShdw>
          </a:effectLst>
        </p:spPr>
        <p:txBody>
          <a:bodyPr rot="108000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it-IT" dirty="0" smtClean="0">
              <a:solidFill>
                <a:srgbClr val="FFFFFF"/>
              </a:solidFill>
            </a:endParaRPr>
          </a:p>
        </p:txBody>
      </p:sp>
      <p:sp>
        <p:nvSpPr>
          <p:cNvPr id="7" name="Figura a mano libera 8"/>
          <p:cNvSpPr>
            <a:spLocks/>
          </p:cNvSpPr>
          <p:nvPr/>
        </p:nvSpPr>
        <p:spPr bwMode="auto">
          <a:xfrm flipV="1">
            <a:off x="-11113" y="5816600"/>
            <a:ext cx="9166226" cy="1041400"/>
          </a:xfrm>
          <a:custGeom>
            <a:avLst/>
            <a:gdLst>
              <a:gd name="T0" fmla="*/ 2147483646 w 5772"/>
              <a:gd name="T1" fmla="*/ 2147483646 h 656"/>
              <a:gd name="T2" fmla="*/ 2147483646 w 5772"/>
              <a:gd name="T3" fmla="*/ 0 h 656"/>
              <a:gd name="T4" fmla="*/ 2147483646 w 5772"/>
              <a:gd name="T5" fmla="*/ 2147483646 h 656"/>
              <a:gd name="T6" fmla="*/ 2147483646 w 5772"/>
              <a:gd name="T7" fmla="*/ 2147483646 h 656"/>
              <a:gd name="T8" fmla="*/ 2147483646 w 5772"/>
              <a:gd name="T9" fmla="*/ 2147483646 h 656"/>
              <a:gd name="T10" fmla="*/ 2147483646 w 5772"/>
              <a:gd name="T11" fmla="*/ 2147483646 h 656"/>
              <a:gd name="T12" fmla="*/ 2147483646 w 5772"/>
              <a:gd name="T13" fmla="*/ 2147483646 h 656"/>
              <a:gd name="T14" fmla="*/ 0 w 5772"/>
              <a:gd name="T15" fmla="*/ 2147483646 h 656"/>
              <a:gd name="T16" fmla="*/ 2147483646 w 5772"/>
              <a:gd name="T17" fmla="*/ 2147483646 h 6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72"/>
              <a:gd name="T28" fmla="*/ 0 h 656"/>
              <a:gd name="T29" fmla="*/ 5772 w 5772"/>
              <a:gd name="T30" fmla="*/ 656 h 6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4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/>
          <a:lstStyle/>
          <a:p>
            <a:endParaRPr lang="it-IT" dirty="0"/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 flipV="1">
            <a:off x="4381502" y="6219826"/>
            <a:ext cx="4762500" cy="638175"/>
          </a:xfrm>
          <a:custGeom>
            <a:avLst/>
            <a:gdLst>
              <a:gd name="T0" fmla="*/ 0 w 3000"/>
              <a:gd name="T1" fmla="*/ 0 h 595"/>
              <a:gd name="T2" fmla="*/ 1668 w 3000"/>
              <a:gd name="T3" fmla="*/ 564 h 595"/>
              <a:gd name="T4" fmla="*/ 3000 w 3000"/>
              <a:gd name="T5" fmla="*/ 186 h 595"/>
              <a:gd name="T6" fmla="*/ 3000 w 3000"/>
              <a:gd name="T7" fmla="*/ 6 h 595"/>
              <a:gd name="T8" fmla="*/ 0 w 3000"/>
              <a:gd name="T9" fmla="*/ 0 h 5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00"/>
              <a:gd name="T16" fmla="*/ 0 h 595"/>
              <a:gd name="T17" fmla="*/ 3000 w 3000"/>
              <a:gd name="T18" fmla="*/ 595 h 5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DB6">
                  <a:alpha val="29999"/>
                </a:srgbClr>
              </a:gs>
              <a:gs pos="80000">
                <a:srgbClr val="009BE5">
                  <a:alpha val="42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 scaled="1"/>
          </a:gradFill>
          <a:ln>
            <a:noFill/>
          </a:ln>
          <a:extLst/>
        </p:spPr>
        <p:txBody>
          <a:bodyPr rot="10800000"/>
          <a:lstStyle/>
          <a:p>
            <a:pPr eaLnBrk="1" hangingPunct="1"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dirty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A25B6-0D01-4F8F-8CB2-7AE10689C8FF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B8ED6-DBB0-4C0B-8D61-58C34AEDF360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661972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2E6A-A9DC-4924-AC61-812140FE6219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21203-5208-4111-BA6C-09F2B6B5348C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3389998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E8070-B11E-4C95-B371-9AFF8F733A8B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55401-F879-428F-A4F9-5DC51204FBC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77789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64AF4-70E6-4E2C-BDB0-099D50D1306D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D2C75-03F9-48D6-B02A-D4480B76312E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16146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451F8-A567-4F77-8CE4-8FE837DF2519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65348-C351-4D6F-8074-49EADEC8135C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81740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4BBA7-E4F9-4F5E-BDA2-F6AED590E090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A702F-24CD-4301-9261-AD8DC00E8E6D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10006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6AE13-E48D-47D8-9755-B6746F572FD1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90696-A993-4A3E-89B5-CC8FF831420A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1948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0DB14-FBF8-4255-9BDD-9F3A8A4175C7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75589-1C5F-4681-B630-0627117E730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65609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9CBBD-597E-442A-B157-D4E46A3D459A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C862C-5458-4926-A715-7D32416ABB57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18028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05D4A-FD71-47CD-B5E1-1C800480A339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0CB6E-A1BC-4FF9-A857-F95D2DD08D83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74530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77661-72EE-4534-ABCD-413866657BBD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865CB-EF8D-4E72-A863-0E7B0F39EB2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6447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40669-CBA8-459F-8980-FA8BE2C3462F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3B5F9-5309-4196-8E0A-4E4D932AF4C1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406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76FC2-6F20-49E3-9EC5-0D19502AFA83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A326E-287B-46F4-B766-775A7EF628AB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544629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CC713-1E73-4B25-ABB8-6A28474DB9F6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862FE-1A19-45FD-B7AC-880B47A34566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427153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80654-48DF-4526-B607-8A3E27BAAD04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C1DF4-D3DB-40EE-ACCE-978A5FBD7BC9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11386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8348-3345-4AAF-A028-CDD46DA5C751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9078E-04D3-4AAD-B243-CB90F48726CC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42860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42C7C-952F-4023-BC2E-F323B9C55A98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7D755-4C24-471E-8B5A-4C0C6CAB63AE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60760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E9686-FA48-4D39-9111-4C51DF8CCE73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05CBA-ABB9-4D83-A785-B3E37B4C547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23481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391FD-BF27-411B-B33B-A5438107D709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239C1-66B4-46DD-99AC-252382811CAC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39757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1486D-B4C8-4082-85A0-FB4B3022967F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68075-1694-4AED-B97F-32A8E67DA482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95841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C9C0A-57F1-43A1-9E20-A96D14EE50C5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49A50-24B3-4FDB-94C1-41CF63200B25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99812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6012A-E6B2-44EA-8045-95D6EC8BB981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C21B7-E2C7-4880-BBE6-369AA8DDFC44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7156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C8B2F-F56D-4C6C-BFAF-46D9582D1B19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CD6E1-B95E-41A2-B828-6AD7BF23FD87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3873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B8133-1ED0-4E41-BEBF-E239BDB8EA62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3F6BB-A02F-4F08-AF16-867A572AD920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207364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A57BF-35B8-4998-A2E2-0EF1C2D72CF8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B57BE-B474-465C-9C8A-8133E721CEB3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77828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43B47-8AD1-419E-A1E9-23F35BC9324C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93860-583C-4B6A-A46A-7873709096D3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96269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05F3F-BB1E-4304-B0F1-68453B0DCEC1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0B20D-46B5-4C2B-925F-F38FF431A8B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48207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F2203-4D8F-4552-BB42-EDBE451620FD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0F0D2-C0DA-4F69-B7E9-3411B7A0F101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51324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E4F8B-0BB3-4C31-9F01-8E25E4CB1764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C3C40-00A5-4B6F-B1ED-4F5445656122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8563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481C7-F4D6-4F26-ADE2-AA4BF19D37EC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75CFC-02E2-4998-9472-1CA8874429BA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637251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14AC8-8208-4900-9FE8-BC06108462AE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CD177-A6F3-401A-BA4A-75375BFB6CB1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42397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8C27F-0D1C-4CC2-8DA1-0B1912B838CA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6FCDF-9E87-4C4F-956C-7C668EC210D1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19077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26C54-2003-44BF-B6C1-E0F2FF1058EA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8CF61-8AD4-4642-9016-FDFF40E0D105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83644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96557-FD6A-470D-B1F3-7BFA64C00695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8898F-EBB0-4C8D-A6F7-5933D6AA6275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081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A38B5-0C37-4784-84AD-C8F6EA6C6E73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4D77-86F7-4DDD-9482-54A5EFAA1671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1686411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9FC2-FD06-435D-8CE5-AA62D4805AA9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D5CF0-28B1-478D-A4C2-91F88BCB367E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05406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A16B8-ACF9-4D21-A54F-CD0A8C392E39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6CA7B-1E65-4925-ACDC-CA7AF1645092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21186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4D29E-365D-4774-9CE1-B86F64E7D6F7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D248E-BBB2-4001-A5D1-5A26CADA071C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48334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067C3-C69B-4008-A136-A69EE920F777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9D2A9-7DD0-4D2C-A633-6BD3B10389D6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90180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80B4EDC-7884-4F88-A2F9-3237AAA4668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05/05/2020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DB7E039-5056-4B92-BDD4-6452530B7D0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0764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80B4EDC-7884-4F88-A2F9-3237AAA4668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05/05/2020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DB7E039-5056-4B92-BDD4-6452530B7D0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4473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80B4EDC-7884-4F88-A2F9-3237AAA4668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05/05/2020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DB7E039-5056-4B92-BDD4-6452530B7D0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3958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80B4EDC-7884-4F88-A2F9-3237AAA4668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05/05/2020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DB7E039-5056-4B92-BDD4-6452530B7D0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5659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80B4EDC-7884-4F88-A2F9-3237AAA4668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05/05/2020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DB7E039-5056-4B92-BDD4-6452530B7D0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9284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80B4EDC-7884-4F88-A2F9-3237AAA4668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05/05/2020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DB7E039-5056-4B92-BDD4-6452530B7D0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518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AD923-DE95-4F52-9A9B-F53825E5F6CA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EDC62-F98F-4BDD-BAB4-191303FD0BE6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2845915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80B4EDC-7884-4F88-A2F9-3237AAA4668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05/05/2020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DB7E039-5056-4B92-BDD4-6452530B7D0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4666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80B4EDC-7884-4F88-A2F9-3237AAA4668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05/05/2020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DB7E039-5056-4B92-BDD4-6452530B7D0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306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80B4EDC-7884-4F88-A2F9-3237AAA4668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05/05/2020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DB7E039-5056-4B92-BDD4-6452530B7D0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9636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80B4EDC-7884-4F88-A2F9-3237AAA4668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05/05/2020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DB7E039-5056-4B92-BDD4-6452530B7D0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815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80B4EDC-7884-4F88-A2F9-3237AAA4668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05/05/2020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DB7E039-5056-4B92-BDD4-6452530B7D0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762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B7DE2-27E2-44E5-8E47-ED168B710CE7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DCAC5-8A2B-4F60-A96A-06F4F9038C5C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241690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17ABA-7ABA-4584-9CDB-C28CF6E0FCCC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F2364-D278-4364-A267-9C3743123961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463798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79C76-1DF3-49C9-A07C-85186E14F147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BF05F-3D75-4ABC-9D4D-8BB2B62F698E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510565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540E7-642B-4211-B16E-C2D494B19F25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55133-0C3A-468F-A7B3-BC4D99F231A5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275335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99FA7-92D8-48DB-8713-F4E30CFFB3D4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E1D1-8698-4F07-94B4-EE988C333BB8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90136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48D0B-3D61-4D26-933E-060F186FF291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01900-112C-48D1-8BE8-FE60CA3491BF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7869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70B81-1069-4889-92EE-D2D400CBAF65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E281B-8293-45C7-A33A-2BAED5E56F75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274648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CEA6E-CB04-410E-839A-53544347263C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7D365-E0F8-472C-B1A4-997B5209DB7C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130341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FC8FC-683F-4599-A303-B06AAB5A0200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2DDBA-7083-4A1A-8BA5-161BE6A6C8FE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251268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5722C-C7CB-4716-9076-F527BE18E703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F8E00-09F8-4358-85DF-E6534B3F00D8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603804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E4F17-D45A-44C7-8828-930EC73C969E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82EFF-BD33-4480-AC6A-37359F495473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07666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EDFB4-2714-4B32-830A-4E0B8D1BA30F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1D0E0-1A5B-4CFF-8C5C-07374694C946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014491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3C84D-03C7-4992-8BCD-47ECFEC6827B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2CEE-8B0C-4FCE-81E3-73F11F22687D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160110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9C2EE-347E-4B9B-8372-7BC1239F21A5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92739-EF12-4ED3-936E-B38BB5834CA4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539087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1C202-B504-4F36-A6A7-213E53B1E0B3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1540E-E261-47FD-A833-DF0945BD82D4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066175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F7EF3-5244-45BA-9AC5-37EF71916A76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BE554-5FC0-4C6E-B296-16E5CB39FD1F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86742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A9F00-C742-4EF0-AC28-F96FCC9E8DA4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75A1C-1B73-4D67-9926-A5CCAF5965D9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982113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DB13F-7320-4CEB-8C52-F472A8BB5521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D2327-0D08-4B76-8204-33079C21BB38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768831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1E62-E70F-4903-B3C8-92F94252EA39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CE2B6-A9B5-4EA6-8C02-713F01A3545E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257125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1E172-9682-4AED-8517-A618A528AA54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F3098-C7C3-4B99-BA6A-995980F83057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896465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1004C-9834-4BA5-94EB-49C66F9B6AB4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E2786-3559-4B97-BACD-CF128937EEE1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521757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3F04E-D5C0-46A5-940B-D927C963B0D6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9A7ED-9F4C-403F-A48C-973DE651699C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782326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3DE1E-0AA9-4B3E-8FA4-11F919C5DF0A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FB14B-ADD4-48D1-8EB4-D40B57F3F1E8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202828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F3911-9F3E-4292-A005-ED50E45D9B14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FC2A7-1390-47DE-9917-B10DCB41359C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556196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0BF90-7999-4361-8F5E-EEE3C679C75B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3B6E4-9473-4861-8F5D-08B9DF9988D2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5702432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CDBA8-B210-4CF7-9510-4F7408748D3E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57C16-17AA-4439-810A-D40325DD3532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591466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B8B57-4D9C-4D51-BA68-F9FED5A2C6BD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14B7E-35C2-41D1-A1A7-E4D4E91EC22E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16524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15088-1686-4360-813D-EF3BCB4D3BD7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58754-E59D-48C4-A7A4-B9E270A41957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050166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B7A9C-51D4-4A49-A0F1-4414BF4F8269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00033-2BEA-4005-8FB4-93F8D73B0FAD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202245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6E5CF-2BF3-4F69-9ADF-3A69DB7038E5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5A2A9-22EC-4901-B13D-B3913617DAB7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5570726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C869C-5D21-4C08-9944-1E0FF2E4EFE0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6D643-D908-4B4A-AE54-51B832AEEDAB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5595001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A51CB-F96F-4C73-A4DB-6E0E696568E7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B851D-220A-45D5-B729-06C550124BC9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45759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415E4-F291-4BDC-A83A-B60CF6B5D506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6806D-7D4D-445F-849B-4B9A03B63474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347610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6442C-44FE-4CDE-B490-F6BB2DD5358A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65A71-4BEC-48B1-9F0E-35E2F2E9ECE7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3990451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FCA88-BADE-4E1B-B129-001B34446544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AD18C-275C-4E9A-B440-44D06A06C8BC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3017979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C0F13-3447-423E-A4AA-B553CC125895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7EE8A-40FF-4D5C-ADA7-B8E4A38F0A86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533259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0046A-FC2C-4311-B30C-4D7D0E7B1312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D684F-1846-4427-B418-CE33D03A2698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6130799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0E1DF-A769-44F2-8ECD-8558B7F34828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70BBF-95E2-4E12-8F54-43C301C50EC5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69212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2620C-08E9-40DB-AF18-F5BABA90EAF8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89C9D-2B18-4C07-B97D-8C91EA147864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0404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103CD-6AA6-4DBD-870B-8F570C417FDF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0A4E3-6B1D-42A7-AE34-F77D3D5F9F69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8490799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0838D-5695-46FF-8CCC-A304A85ABE13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EA1E4-9631-4FF1-95E7-8E4697CD7ABC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5829775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322F5-3DBF-4384-832E-0493E52C3077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8F4A6-AECB-4795-8CE0-9833BE016B32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828151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4A8C7-0B48-4C1C-965C-66B066F4D603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BDF9E-2CEA-4AC6-AE9D-A1B40020D363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246889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27093-1518-4006-96D3-6AE503B185CD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58FD8-A299-4830-B241-AD99EA1EFBE7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25500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6B87B-E8E1-4980-8199-8D34D22590CE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7EDCD-6739-4A73-9D1D-84EE5E2722C1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5645686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36BD3-7AAE-4DEA-9977-BF8847B0E328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CFA0-8973-4513-94E2-C6B9300E4480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641741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76A1B-CF10-4234-9F70-A70B2D0AD37B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8BE60-C43C-4201-AFD1-87BB42EA8C00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183790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2759F-EBCB-4DC5-AF05-48C1D31946CE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941AD-B7A7-498F-AF61-AD9F9A936A11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6060102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479D7-1494-4709-89C9-4720BF494E67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BA7C2-7D00-4461-9CED-50EE2D28CC65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083176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0B5C1-4D85-48C0-A2DD-51C454A438FD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D12A6-7039-4EE1-BD2E-EF8C7B96FA0D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8039213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66FDA-94B8-4C75-9D97-D7C9D194DD25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DC02-80A8-4EC0-B180-98584AAEB647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961544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395EE-C2C9-4A84-81C6-ADE4608D48F2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F1E51-4C2A-4060-AE73-D5ACEC5FB3E8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560132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3F300-47EC-40CE-AAC3-42CE74E91C95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7FF44-2BB5-4B0B-88D7-43A79F4FD7B8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381333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E9570-8EA5-49D3-9E75-6941D9B73582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2E1A4-73E4-41B0-ACCE-702D4DC0CA9A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6774087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0719C-55FE-486F-AB0B-2F9F1C8B16BF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C9547-9626-47E5-B03A-9A1AAC8916A3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6812520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564ED-7D27-4819-B05E-315FA8B30AE0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B8708-9944-47CA-9A57-2F8B937EFFED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9025903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C3F66-7035-4B86-B665-01B8406C6319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495C7-9322-438B-ABC4-4B5D1F725F6F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9197954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3" y="366713"/>
            <a:ext cx="4476751" cy="7800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CD74D-468A-4338-AD16-7D5CE9A6EB8A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40225-F208-4FD1-96C5-455A9A6A33D7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176222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4870D-69EF-4B49-A41C-BE8AF0842527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0BFEB-0B39-42AF-A297-27B996D9D005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58286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50F6A-49AE-4C0A-9AB0-3A9DEBC61153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6440D-5249-474B-96F9-0011DD659055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2624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A155F-25D6-436E-89E9-2761DC70DCA2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E376B-8B85-4A94-AAF1-08FB36A98AB9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9917935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A4079-7E3A-4E03-AC91-D9388E135555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BB53E-0B26-44A7-B5DC-828D3B09B29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29068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4F362-B0D5-4BC6-9D41-39959EC2BE4A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7182C-4F80-4C55-8CE0-1A5D997619AA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67165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4FE42-BA68-4377-A577-A8D9D6D508A9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7181C-1FFE-4591-8E53-4667AF5CB99D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99462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2A03E-0157-4E48-BEA3-7B99B84CE687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79890-0418-4549-B5FF-55055E33209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63759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FBCFB-F868-479F-AB11-845CB0A6FC1A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B40AD-AD48-47D3-B75E-9A79455B93DC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24426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CAA03-1394-4819-B6FE-6EB343920D23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D3590-2523-436E-BCCB-EBC7885D634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78512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8762B-EE47-4236-915F-E28BE42E62BF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1DBDB-FDC7-44C0-A31C-1904310A71B5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85856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D7DFB-3DAE-4CDC-984B-9035485914BC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767DF-F3F6-42C5-B547-4DCDFE13C1B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82315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E3DC3-B917-413D-A66F-D2714AF5987D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4F845-B2BD-48B1-A951-8418239A73F2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81818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EA5C8-7D72-48B0-BAEC-ADF617C26D66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9C2C7-7FE6-437E-BE01-92B027EEF876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252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FCC91-8BE1-4D11-91A7-74A98EEB445C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ED4FB-E7CF-499E-832C-AFD3F27A164E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2185084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9DFB-5336-4EA1-BA13-0BD05A84AA02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FC21E-2A7C-4A66-80E5-99242477B55A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29278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A902A-9274-45C2-8490-5166A4F57CAB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CADCB-2EC9-415A-B08B-C29910F805A6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45612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7FF7A-622C-4BE5-89F0-8468456DE440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239A1-DD79-4E8B-8FAA-98C9908C934A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26012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5072D-2828-4713-A0D3-1CCC1CDA635A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FEF73-6DB7-44CC-8C09-CF6F416FF64F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22730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B8343-395E-4D32-85C5-12D16A30011F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A4FFA-07A2-4205-9FFC-AFA79BB65E2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18739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A4518-E89F-4BE4-A802-9AB6865D360E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6D7D5-F1EA-4299-915C-B121DBA13A8D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53839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1BC64-8BD3-40BA-AE2A-EBCCEBE6398B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5C4DE-328C-48EA-8A80-EEBAD677956E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6864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0765D-F0B6-457B-BD82-1107331B9C18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7A0E4-7905-4D05-AC2B-61C02A1BFC5E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99887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C487B-2BE6-4B22-A098-9A1471121991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2FAA5-1D63-4D3D-A909-1BD12DA9B9EF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9858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8566F-3CDF-4D72-97F6-CD98EA200199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F41F0-68C5-45C1-9DE4-3E615C821A7E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210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C7EA0-A2FE-4FEC-8693-942FDA26AD4D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8BFF7-928E-4835-ADCE-65A5BA72F135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8461563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98FAC-8246-4CFE-A48E-BC841B7E4F9E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4F249-C0B6-485D-BD04-2BA9098258EF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24831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AE588-EAB0-45C5-84EE-79D2E98A69DA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52BBE-BDC7-495C-847C-C03BF49B1811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45694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4EF22-951A-404E-B178-BD9D02809A17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9C5A0-369B-4309-BE05-24AFE79E635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078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17EF3-B1A4-4D92-BFF8-EE1E4F3EBFC9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34916-3048-429C-8FD4-A16EFB55B616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75972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A5CFD-C089-4861-B441-D21B1E6BC9B5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F3C98-1A96-4447-B8BA-14ECCBEDEEE9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94150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62854-9EAB-41B6-9087-84366875015E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A43F4-A2C9-4B7A-8678-DD3BE8CED906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98611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D16DD-433B-4750-8E5C-F0101C28E76D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6AEE5-CB38-498C-AB7F-F82AD386E84D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99901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6CBCF-43EC-4205-BA90-7EDADE3FD6BE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08EEB-134B-4ED0-948F-98235E25683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40041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70347-2D2E-4B40-BDBC-5639367F792A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78E7-1C16-47F3-BB05-77E0E7E54941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70103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0640C-3326-4B80-B45C-FC1603F82D56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8C239-6F5C-4287-8E11-91DAF2BB9FDC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4415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8"/>
          <p:cNvSpPr>
            <a:spLocks noGrp="1"/>
          </p:cNvSpPr>
          <p:nvPr>
            <p:ph type="title"/>
          </p:nvPr>
        </p:nvSpPr>
        <p:spPr bwMode="auto">
          <a:xfrm>
            <a:off x="457200" y="7032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7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457200" y="1936750"/>
            <a:ext cx="822960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9" name="Segnaposto data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eaLnBrk="1" hangingPunct="1">
              <a:defRPr sz="12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D9B083D-08DF-4477-BEF8-17A26BE10704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20" name="Segnaposto piè di pagina 5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eaLnBrk="1" hangingPunct="1">
              <a:defRPr sz="12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21" name="Segnaposto numero diapositiva 6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01AAABC1-21A6-4F27-B55F-D7AD25FF57D5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513767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E342C62-AEFC-4D91-801C-34F90EF2FFA7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8707759-6274-409D-A8C2-634A2A9B4094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723" r:id="rId1"/>
    <p:sldLayoutId id="2147513724" r:id="rId2"/>
    <p:sldLayoutId id="2147513725" r:id="rId3"/>
    <p:sldLayoutId id="2147513726" r:id="rId4"/>
    <p:sldLayoutId id="2147513727" r:id="rId5"/>
    <p:sldLayoutId id="2147513728" r:id="rId6"/>
    <p:sldLayoutId id="2147513729" r:id="rId7"/>
    <p:sldLayoutId id="2147513730" r:id="rId8"/>
    <p:sldLayoutId id="2147513731" r:id="rId9"/>
    <p:sldLayoutId id="2147513732" r:id="rId10"/>
    <p:sldLayoutId id="21475137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FAFA7B5-6145-4058-ADC7-2E89DE8CC4CE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8349CB9-020F-4C68-9147-2796B03AE026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734" r:id="rId1"/>
    <p:sldLayoutId id="2147513735" r:id="rId2"/>
    <p:sldLayoutId id="2147513736" r:id="rId3"/>
    <p:sldLayoutId id="2147513737" r:id="rId4"/>
    <p:sldLayoutId id="2147513738" r:id="rId5"/>
    <p:sldLayoutId id="2147513739" r:id="rId6"/>
    <p:sldLayoutId id="2147513740" r:id="rId7"/>
    <p:sldLayoutId id="2147513741" r:id="rId8"/>
    <p:sldLayoutId id="2147513742" r:id="rId9"/>
    <p:sldLayoutId id="2147513743" r:id="rId10"/>
    <p:sldLayoutId id="214751374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5219B3A-4C3A-4813-A9F5-0887CF4781BB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7430611-1FC2-472C-9D08-359E82D9034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745" r:id="rId1"/>
    <p:sldLayoutId id="2147513746" r:id="rId2"/>
    <p:sldLayoutId id="2147513747" r:id="rId3"/>
    <p:sldLayoutId id="2147513748" r:id="rId4"/>
    <p:sldLayoutId id="2147513749" r:id="rId5"/>
    <p:sldLayoutId id="2147513750" r:id="rId6"/>
    <p:sldLayoutId id="2147513751" r:id="rId7"/>
    <p:sldLayoutId id="2147513752" r:id="rId8"/>
    <p:sldLayoutId id="2147513753" r:id="rId9"/>
    <p:sldLayoutId id="2147513754" r:id="rId10"/>
    <p:sldLayoutId id="21475137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433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CE6B463-637B-4AEE-A0EC-40EBC0C0C360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44B5048-21C0-473B-A7FA-7283E6C03684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756" r:id="rId1"/>
    <p:sldLayoutId id="2147513757" r:id="rId2"/>
    <p:sldLayoutId id="2147513758" r:id="rId3"/>
    <p:sldLayoutId id="2147513759" r:id="rId4"/>
    <p:sldLayoutId id="2147513760" r:id="rId5"/>
    <p:sldLayoutId id="2147513761" r:id="rId6"/>
    <p:sldLayoutId id="2147513762" r:id="rId7"/>
    <p:sldLayoutId id="2147513763" r:id="rId8"/>
    <p:sldLayoutId id="2147513764" r:id="rId9"/>
    <p:sldLayoutId id="2147513765" r:id="rId10"/>
    <p:sldLayoutId id="214751376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80B4EDC-7884-4F88-A2F9-3237AAA4668C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05/05/2020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DB7E039-5056-4B92-BDD4-6452530B7D0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98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3769" r:id="rId1"/>
    <p:sldLayoutId id="2147513770" r:id="rId2"/>
    <p:sldLayoutId id="2147513771" r:id="rId3"/>
    <p:sldLayoutId id="2147513772" r:id="rId4"/>
    <p:sldLayoutId id="2147513773" r:id="rId5"/>
    <p:sldLayoutId id="2147513774" r:id="rId6"/>
    <p:sldLayoutId id="2147513775" r:id="rId7"/>
    <p:sldLayoutId id="2147513776" r:id="rId8"/>
    <p:sldLayoutId id="2147513777" r:id="rId9"/>
    <p:sldLayoutId id="2147513778" r:id="rId10"/>
    <p:sldLayoutId id="214751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BA2B997-537C-47EB-8B31-DE274EFD6ADB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4641470-73B8-4B78-B502-F0FA3AFE6D51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624" r:id="rId1"/>
    <p:sldLayoutId id="2147513625" r:id="rId2"/>
    <p:sldLayoutId id="2147513626" r:id="rId3"/>
    <p:sldLayoutId id="2147513627" r:id="rId4"/>
    <p:sldLayoutId id="2147513628" r:id="rId5"/>
    <p:sldLayoutId id="2147513629" r:id="rId6"/>
    <p:sldLayoutId id="2147513630" r:id="rId7"/>
    <p:sldLayoutId id="2147513631" r:id="rId8"/>
    <p:sldLayoutId id="2147513632" r:id="rId9"/>
    <p:sldLayoutId id="2147513633" r:id="rId10"/>
    <p:sldLayoutId id="214751363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EB761A-1207-4028-8892-9EA6CAEF6621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CB38638-3474-4F89-97AC-04E83E86330E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646" r:id="rId1"/>
    <p:sldLayoutId id="2147513647" r:id="rId2"/>
    <p:sldLayoutId id="2147513648" r:id="rId3"/>
    <p:sldLayoutId id="2147513649" r:id="rId4"/>
    <p:sldLayoutId id="2147513650" r:id="rId5"/>
    <p:sldLayoutId id="2147513651" r:id="rId6"/>
    <p:sldLayoutId id="2147513652" r:id="rId7"/>
    <p:sldLayoutId id="2147513653" r:id="rId8"/>
    <p:sldLayoutId id="2147513654" r:id="rId9"/>
    <p:sldLayoutId id="2147513655" r:id="rId10"/>
    <p:sldLayoutId id="214751365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C353D1A-D11D-48BC-ABD2-60214A64EB64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B04ECB4-E98F-429E-AE96-0FBF63923553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657" r:id="rId1"/>
    <p:sldLayoutId id="2147513658" r:id="rId2"/>
    <p:sldLayoutId id="2147513659" r:id="rId3"/>
    <p:sldLayoutId id="2147513660" r:id="rId4"/>
    <p:sldLayoutId id="2147513661" r:id="rId5"/>
    <p:sldLayoutId id="2147513662" r:id="rId6"/>
    <p:sldLayoutId id="2147513663" r:id="rId7"/>
    <p:sldLayoutId id="2147513664" r:id="rId8"/>
    <p:sldLayoutId id="2147513665" r:id="rId9"/>
    <p:sldLayoutId id="2147513666" r:id="rId10"/>
    <p:sldLayoutId id="214751366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35E8FB-2AAC-499B-84A8-9DEA92241065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89C5EC5-1A08-4D69-B1E8-E5523E6C00FB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668" r:id="rId1"/>
    <p:sldLayoutId id="2147513669" r:id="rId2"/>
    <p:sldLayoutId id="2147513670" r:id="rId3"/>
    <p:sldLayoutId id="2147513671" r:id="rId4"/>
    <p:sldLayoutId id="2147513672" r:id="rId5"/>
    <p:sldLayoutId id="2147513673" r:id="rId6"/>
    <p:sldLayoutId id="2147513674" r:id="rId7"/>
    <p:sldLayoutId id="2147513675" r:id="rId8"/>
    <p:sldLayoutId id="2147513676" r:id="rId9"/>
    <p:sldLayoutId id="2147513677" r:id="rId10"/>
    <p:sldLayoutId id="214751367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3707FB1-D660-46F0-8D1F-3BDF8CE20DAD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D5D179B-6A24-4565-B42A-BC943CB3D3E4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679" r:id="rId1"/>
    <p:sldLayoutId id="2147513680" r:id="rId2"/>
    <p:sldLayoutId id="2147513681" r:id="rId3"/>
    <p:sldLayoutId id="2147513682" r:id="rId4"/>
    <p:sldLayoutId id="2147513683" r:id="rId5"/>
    <p:sldLayoutId id="2147513684" r:id="rId6"/>
    <p:sldLayoutId id="2147513685" r:id="rId7"/>
    <p:sldLayoutId id="2147513686" r:id="rId8"/>
    <p:sldLayoutId id="2147513687" r:id="rId9"/>
    <p:sldLayoutId id="2147513688" r:id="rId10"/>
    <p:sldLayoutId id="214751368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D01E1B3-BD73-4B61-BF60-E5B417DA70C8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3D7C6D4-F99F-45E5-806D-E3DAF297156A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690" r:id="rId1"/>
    <p:sldLayoutId id="2147513691" r:id="rId2"/>
    <p:sldLayoutId id="2147513692" r:id="rId3"/>
    <p:sldLayoutId id="2147513693" r:id="rId4"/>
    <p:sldLayoutId id="2147513694" r:id="rId5"/>
    <p:sldLayoutId id="2147513695" r:id="rId6"/>
    <p:sldLayoutId id="2147513696" r:id="rId7"/>
    <p:sldLayoutId id="2147513697" r:id="rId8"/>
    <p:sldLayoutId id="2147513698" r:id="rId9"/>
    <p:sldLayoutId id="2147513699" r:id="rId10"/>
    <p:sldLayoutId id="214751370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F8CA1A5-B0CC-498C-8599-3FAD3E19E73B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16C26F1-3441-488B-9CBE-823DA325CD37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701" r:id="rId1"/>
    <p:sldLayoutId id="2147513702" r:id="rId2"/>
    <p:sldLayoutId id="2147513703" r:id="rId3"/>
    <p:sldLayoutId id="2147513704" r:id="rId4"/>
    <p:sldLayoutId id="2147513705" r:id="rId5"/>
    <p:sldLayoutId id="2147513706" r:id="rId6"/>
    <p:sldLayoutId id="2147513707" r:id="rId7"/>
    <p:sldLayoutId id="2147513708" r:id="rId8"/>
    <p:sldLayoutId id="2147513709" r:id="rId9"/>
    <p:sldLayoutId id="2147513710" r:id="rId10"/>
    <p:sldLayoutId id="21475137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D65D722-776A-42FF-88EE-5C67094BA263}" type="datetime1">
              <a:rPr lang="it-IT"/>
              <a:pPr>
                <a:defRPr/>
              </a:pPr>
              <a:t>05/05/2020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ECAB25B-E8B4-4C4F-B58B-03C82C84C73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712" r:id="rId1"/>
    <p:sldLayoutId id="2147513713" r:id="rId2"/>
    <p:sldLayoutId id="2147513714" r:id="rId3"/>
    <p:sldLayoutId id="2147513715" r:id="rId4"/>
    <p:sldLayoutId id="2147513716" r:id="rId5"/>
    <p:sldLayoutId id="2147513717" r:id="rId6"/>
    <p:sldLayoutId id="2147513718" r:id="rId7"/>
    <p:sldLayoutId id="2147513719" r:id="rId8"/>
    <p:sldLayoutId id="2147513720" r:id="rId9"/>
    <p:sldLayoutId id="2147513721" r:id="rId10"/>
    <p:sldLayoutId id="214751372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66738"/>
            <a:ext cx="7772400" cy="1782762"/>
          </a:xfrm>
        </p:spPr>
        <p:txBody>
          <a:bodyPr/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2800" dirty="0" smtClean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  <a:t/>
            </a:r>
            <a:br>
              <a:rPr lang="it-IT" sz="2800" dirty="0" smtClean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</a:br>
            <a:r>
              <a:rPr lang="it-IT" sz="2800" dirty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  <a:t/>
            </a:r>
            <a:br>
              <a:rPr lang="it-IT" sz="2800" dirty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</a:br>
            <a:r>
              <a:rPr lang="it-IT" sz="2800" dirty="0" smtClean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  <a:t/>
            </a:r>
            <a:br>
              <a:rPr lang="it-IT" sz="2800" dirty="0" smtClean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</a:br>
            <a:r>
              <a:rPr lang="it-IT" sz="3600" dirty="0" smtClean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  <a:t>Dipartimento di studi umanistici </a:t>
            </a:r>
            <a:r>
              <a:rPr lang="it-IT" sz="2800" dirty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  <a:t/>
            </a:r>
            <a:br>
              <a:rPr lang="it-IT" sz="2800" dirty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</a:br>
            <a:r>
              <a:rPr lang="it-IT" sz="2800" dirty="0" smtClean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  <a:t>corso di studio in Discipline storiche e filosofiche</a:t>
            </a:r>
            <a:br>
              <a:rPr lang="it-IT" sz="2800" dirty="0" smtClean="0">
                <a:solidFill>
                  <a:srgbClr val="1F497D">
                    <a:lumMod val="50000"/>
                  </a:srgbClr>
                </a:solidFill>
                <a:ea typeface="+mn-ea"/>
                <a:cs typeface="Arial" charset="0"/>
              </a:rPr>
            </a:br>
            <a:endParaRPr lang="it-IT" altLang="it-IT" sz="2800" dirty="0" smtClean="0">
              <a:cs typeface="Arial" charset="0"/>
            </a:endParaRP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08100" y="2276475"/>
            <a:ext cx="6400800" cy="3960813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b="1" dirty="0" smtClean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b="1" dirty="0" smtClean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5800" b="1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Storia contemporanea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2400" b="1" dirty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2400" b="1" dirty="0" smtClean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docente: G. Battelli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2000" dirty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2000" dirty="0" smtClean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A.A. 2019-2020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it-IT" dirty="0" smtClean="0">
              <a:cs typeface="Arial" charset="0"/>
            </a:endParaRPr>
          </a:p>
        </p:txBody>
      </p:sp>
      <p:sp>
        <p:nvSpPr>
          <p:cNvPr id="1843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38D6DD-8FF0-4558-BB11-41F1AD49CB4F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Colonizzazione europea </a:t>
            </a:r>
            <a:br>
              <a:rPr lang="it-IT" sz="3200" dirty="0" smtClean="0"/>
            </a:br>
            <a:r>
              <a:rPr lang="it-IT" sz="3200" dirty="0" smtClean="0"/>
              <a:t>del continente americano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75" y="1600200"/>
            <a:ext cx="3414450" cy="4525963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75A1C-1B73-4D67-9926-A5CCAF5965D9}" type="slidenum">
              <a:rPr lang="it-IT" altLang="it-IT" smtClean="0"/>
              <a:pPr>
                <a:defRPr/>
              </a:pPr>
              <a:t>10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280370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Espansione internazionale degli Stati Uniti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340767"/>
            <a:ext cx="7441263" cy="4525963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75A1C-1B73-4D67-9926-A5CCAF5965D9}" type="slidenum">
              <a:rPr lang="it-IT" altLang="it-IT" smtClean="0"/>
              <a:pPr>
                <a:defRPr/>
              </a:pPr>
              <a:t>11</a:t>
            </a:fld>
            <a:endParaRPr lang="it-IT" altLang="it-IT" dirty="0"/>
          </a:p>
        </p:txBody>
      </p:sp>
      <p:sp>
        <p:nvSpPr>
          <p:cNvPr id="6" name="Ovale 5"/>
          <p:cNvSpPr/>
          <p:nvPr/>
        </p:nvSpPr>
        <p:spPr>
          <a:xfrm>
            <a:off x="3181394" y="2348880"/>
            <a:ext cx="1534621" cy="29523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63888" y="29249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1823</a:t>
            </a:r>
            <a:endParaRPr lang="it-IT" dirty="0"/>
          </a:p>
        </p:txBody>
      </p:sp>
      <p:cxnSp>
        <p:nvCxnSpPr>
          <p:cNvPr id="10" name="Connettore 2 9"/>
          <p:cNvCxnSpPr/>
          <p:nvPr/>
        </p:nvCxnSpPr>
        <p:spPr>
          <a:xfrm>
            <a:off x="4307753" y="3109610"/>
            <a:ext cx="850655" cy="18466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1475656" y="3109610"/>
            <a:ext cx="1742287" cy="1300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3707904" y="3294276"/>
            <a:ext cx="360040" cy="30947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1259632" y="3294276"/>
            <a:ext cx="2448272" cy="56677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2123728" y="3603749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1898</a:t>
            </a:r>
            <a:endParaRPr lang="it-IT" sz="12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979712" y="3239630"/>
            <a:ext cx="553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1853</a:t>
            </a:r>
            <a:endParaRPr lang="it-IT" sz="12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4716016" y="3294276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1790ss.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4060704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ctrTitle"/>
          </p:nvPr>
        </p:nvSpPr>
        <p:spPr>
          <a:xfrm>
            <a:off x="457200" y="188913"/>
            <a:ext cx="8229600" cy="1008062"/>
          </a:xfrm>
        </p:spPr>
        <p:txBody>
          <a:bodyPr lIns="0" rIns="0" bIns="0" anchor="b"/>
          <a:lstStyle/>
          <a:p>
            <a:pPr eaLnBrk="1" hangingPunct="1"/>
            <a:r>
              <a:rPr lang="it-IT" altLang="it-IT" sz="2800" dirty="0" smtClean="0">
                <a:cs typeface="Arial" panose="020B0604020202020204" pitchFamily="34" charset="0"/>
              </a:rPr>
              <a:t>L’Europa e le altre aree mondiali nel secondo ‘800: </a:t>
            </a:r>
            <a:br>
              <a:rPr lang="it-IT" altLang="it-IT" sz="2800" dirty="0" smtClean="0">
                <a:cs typeface="Arial" panose="020B0604020202020204" pitchFamily="34" charset="0"/>
              </a:rPr>
            </a:br>
            <a:r>
              <a:rPr lang="it-IT" altLang="it-IT" sz="2800" dirty="0" smtClean="0">
                <a:cs typeface="Arial" panose="020B0604020202020204" pitchFamily="34" charset="0"/>
              </a:rPr>
              <a:t>la forma di un sistema solare</a:t>
            </a:r>
          </a:p>
        </p:txBody>
      </p:sp>
      <p:pic>
        <p:nvPicPr>
          <p:cNvPr id="28675" name="Picture 2" descr="C:\Users\Utente\Desktop\world_cyclopedia_18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568" y="1395412"/>
            <a:ext cx="8424863" cy="5114925"/>
          </a:xfrm>
          <a:ln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28677" name="Connettore 2 11"/>
          <p:cNvCxnSpPr>
            <a:cxnSpLocks noChangeShapeType="1"/>
          </p:cNvCxnSpPr>
          <p:nvPr/>
        </p:nvCxnSpPr>
        <p:spPr bwMode="auto">
          <a:xfrm>
            <a:off x="5514975" y="3121174"/>
            <a:ext cx="2728913" cy="1674664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8" name="Connettore 2 13"/>
          <p:cNvCxnSpPr>
            <a:cxnSpLocks noChangeShapeType="1"/>
          </p:cNvCxnSpPr>
          <p:nvPr/>
        </p:nvCxnSpPr>
        <p:spPr bwMode="auto">
          <a:xfrm>
            <a:off x="5514975" y="3132286"/>
            <a:ext cx="1936750" cy="105712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2 11"/>
          <p:cNvCxnSpPr/>
          <p:nvPr/>
        </p:nvCxnSpPr>
        <p:spPr>
          <a:xfrm>
            <a:off x="3565525" y="3267075"/>
            <a:ext cx="838200" cy="13144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V="1">
            <a:off x="5811838" y="3535363"/>
            <a:ext cx="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2 2"/>
          <p:cNvCxnSpPr/>
          <p:nvPr/>
        </p:nvCxnSpPr>
        <p:spPr>
          <a:xfrm>
            <a:off x="5514975" y="3121174"/>
            <a:ext cx="339725" cy="10793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 flipV="1">
            <a:off x="6646863" y="3597275"/>
            <a:ext cx="360362" cy="2714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7005638" y="3709988"/>
            <a:ext cx="461962" cy="158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>
            <a:off x="7978775" y="3560763"/>
            <a:ext cx="392113" cy="920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H="1" flipV="1">
            <a:off x="8316913" y="3230563"/>
            <a:ext cx="42862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624" name="Connettore 2 154623"/>
          <p:cNvCxnSpPr/>
          <p:nvPr/>
        </p:nvCxnSpPr>
        <p:spPr>
          <a:xfrm>
            <a:off x="3548063" y="3267075"/>
            <a:ext cx="207962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827584" y="3230563"/>
            <a:ext cx="2737941" cy="7745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6021388" y="2971800"/>
            <a:ext cx="584200" cy="5635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6049963" y="2971800"/>
            <a:ext cx="2178050" cy="2952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>
            <a:off x="6026150" y="2971800"/>
            <a:ext cx="23813" cy="190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91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01E4ED-8BE9-4FFC-9FB1-9006C12C16E6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4" name="Sole 3"/>
          <p:cNvSpPr/>
          <p:nvPr/>
        </p:nvSpPr>
        <p:spPr>
          <a:xfrm>
            <a:off x="4974432" y="2624138"/>
            <a:ext cx="1181744" cy="595313"/>
          </a:xfrm>
          <a:prstGeom prst="su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5434013" y="3065388"/>
            <a:ext cx="2135039" cy="8033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Presenza europea in India fino alla metà ‘700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909" y="1600200"/>
            <a:ext cx="7368181" cy="4525963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75A1C-1B73-4D67-9926-A5CCAF5965D9}" type="slidenum">
              <a:rPr lang="it-IT" altLang="it-IT" smtClean="0"/>
              <a:pPr>
                <a:defRPr/>
              </a:pPr>
              <a:t>13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208815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 smtClean="0"/>
              <a:t>Carta geo-politica dell’Asia nel 19° secolo</a:t>
            </a:r>
          </a:p>
        </p:txBody>
      </p:sp>
      <p:pic>
        <p:nvPicPr>
          <p:cNvPr id="29699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600200"/>
            <a:ext cx="6553200" cy="5121275"/>
          </a:xfrm>
        </p:spPr>
      </p:pic>
      <p:sp>
        <p:nvSpPr>
          <p:cNvPr id="29702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F63F49-3860-4AA1-80B2-1EECCBEA7F4B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 smtClean="0"/>
              <a:t>La ‘zuffa’ europea per l’Africa</a:t>
            </a:r>
          </a:p>
        </p:txBody>
      </p:sp>
      <p:sp>
        <p:nvSpPr>
          <p:cNvPr id="3072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6401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it-IT" altLang="it-IT" dirty="0" smtClean="0"/>
          </a:p>
        </p:txBody>
      </p:sp>
      <p:pic>
        <p:nvPicPr>
          <p:cNvPr id="30724" name="Picture 2" descr="C:\Users\4387\AppData\Local\Temp\Scramble-for-Africa-1880-19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06550"/>
            <a:ext cx="8928100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2E5420-F0A1-4907-9A05-4C4ECC054404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z="3200" dirty="0" smtClean="0"/>
              <a:t>Carta geo-politica dell’Europa</a:t>
            </a:r>
            <a:br>
              <a:rPr lang="en-US" altLang="it-IT" sz="3200" dirty="0" smtClean="0"/>
            </a:br>
            <a:r>
              <a:rPr lang="en-US" altLang="it-IT" sz="3200" dirty="0" smtClean="0"/>
              <a:t>prima della Grande guerra</a:t>
            </a:r>
            <a:endParaRPr lang="it-IT" altLang="it-IT" sz="3200" dirty="0" smtClean="0"/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6538" y="1711325"/>
            <a:ext cx="613092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29075F-1FB4-41D9-8D9C-D1AFC094FFD9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 smtClean="0"/>
              <a:t>Alleanze europee nella Grande guerra</a:t>
            </a:r>
          </a:p>
        </p:txBody>
      </p:sp>
      <p:pic>
        <p:nvPicPr>
          <p:cNvPr id="34819" name="Picture 2" descr="https://cdn0.vox-cdn.com/assets/4625763/WWOne02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9413" y="1600200"/>
            <a:ext cx="5845175" cy="4525963"/>
          </a:xfrm>
          <a:noFill/>
        </p:spPr>
      </p:pic>
      <p:sp>
        <p:nvSpPr>
          <p:cNvPr id="34820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D160F7-362F-4185-93A4-4761BE8530C4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 smtClean="0"/>
              <a:t>Le alleanze della Grande guerra </a:t>
            </a:r>
            <a:br>
              <a:rPr lang="it-IT" altLang="it-IT" sz="3200" dirty="0" smtClean="0"/>
            </a:br>
            <a:r>
              <a:rPr lang="it-IT" altLang="it-IT" sz="3200" dirty="0" smtClean="0"/>
              <a:t>e le rispettive colonie</a:t>
            </a:r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013" y="1600200"/>
            <a:ext cx="71659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B9BC0F-6307-403F-9C73-B3C1E16B3700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Assetto generale della Grande guerra</a:t>
            </a:r>
            <a:endParaRPr lang="it-IT" sz="3600" dirty="0"/>
          </a:p>
        </p:txBody>
      </p:sp>
      <p:pic>
        <p:nvPicPr>
          <p:cNvPr id="3074" name="Picture 2" descr="Carta di Francesca La Barber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04" y="1556792"/>
            <a:ext cx="792088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283968" y="2636912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Oval 3"/>
          <p:cNvSpPr/>
          <p:nvPr/>
        </p:nvSpPr>
        <p:spPr>
          <a:xfrm>
            <a:off x="5004048" y="3573016"/>
            <a:ext cx="288032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Oval 4"/>
          <p:cNvSpPr/>
          <p:nvPr/>
        </p:nvSpPr>
        <p:spPr>
          <a:xfrm>
            <a:off x="4860032" y="3284984"/>
            <a:ext cx="216024" cy="148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Ovale 5"/>
          <p:cNvSpPr/>
          <p:nvPr/>
        </p:nvSpPr>
        <p:spPr>
          <a:xfrm>
            <a:off x="6110457" y="3356992"/>
            <a:ext cx="693791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598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ctrTitle"/>
          </p:nvPr>
        </p:nvSpPr>
        <p:spPr>
          <a:xfrm>
            <a:off x="374650" y="404813"/>
            <a:ext cx="8424863" cy="1243012"/>
          </a:xfrm>
        </p:spPr>
        <p:txBody>
          <a:bodyPr lIns="0" rIns="0" bIns="0" anchor="b"/>
          <a:lstStyle/>
          <a:p>
            <a:pPr eaLnBrk="1" hangingPunct="1"/>
            <a:r>
              <a:rPr lang="it-IT" altLang="it-IT" sz="28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 scenario internazionale tra fine Settecento e primo Ottocento. L’economia-mondo atlantica e gli altri ‘sistemi’.</a:t>
            </a:r>
            <a:endParaRPr lang="it-IT" altLang="it-IT" sz="2800" dirty="0" smtClean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459" name="Picture 2" descr="C:\Users\Utente\Desktop\world_cyclopedia_18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463" y="2033588"/>
            <a:ext cx="8208962" cy="4371975"/>
          </a:xfrm>
        </p:spPr>
      </p:pic>
      <p:sp>
        <p:nvSpPr>
          <p:cNvPr id="4" name="Segnaposto numero diapositiva 3"/>
          <p:cNvSpPr txBox="1">
            <a:spLocks noGrp="1"/>
          </p:cNvSpPr>
          <p:nvPr/>
        </p:nvSpPr>
        <p:spPr>
          <a:xfrm flipH="1" flipV="1">
            <a:off x="8753475" y="6721475"/>
            <a:ext cx="46038" cy="46038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 eaLnBrk="1" hangingPunct="1">
              <a:defRPr/>
            </a:pPr>
            <a:endParaRPr lang="it-IT" sz="1200" dirty="0">
              <a:solidFill>
                <a:schemeClr val="tx2">
                  <a:shade val="90000"/>
                </a:schemeClr>
              </a:solidFill>
              <a:latin typeface="Arial" charset="0"/>
              <a:cs typeface="+mn-cs"/>
            </a:endParaRPr>
          </a:p>
        </p:txBody>
      </p:sp>
      <p:sp>
        <p:nvSpPr>
          <p:cNvPr id="19461" name="Stella a 10 punte 5"/>
          <p:cNvSpPr>
            <a:spLocks/>
          </p:cNvSpPr>
          <p:nvPr/>
        </p:nvSpPr>
        <p:spPr bwMode="auto">
          <a:xfrm>
            <a:off x="4921250" y="3544888"/>
            <a:ext cx="738188" cy="538162"/>
          </a:xfrm>
          <a:custGeom>
            <a:avLst/>
            <a:gdLst>
              <a:gd name="T0" fmla="*/ 0 w 642938"/>
              <a:gd name="T1" fmla="*/ 2 h 714375"/>
              <a:gd name="T2" fmla="*/ 2147483646 w 642938"/>
              <a:gd name="T3" fmla="*/ 2 h 714375"/>
              <a:gd name="T4" fmla="*/ 2147483646 w 642938"/>
              <a:gd name="T5" fmla="*/ 2 h 714375"/>
              <a:gd name="T6" fmla="*/ 2147483646 w 642938"/>
              <a:gd name="T7" fmla="*/ 2 h 714375"/>
              <a:gd name="T8" fmla="*/ 2147483646 w 642938"/>
              <a:gd name="T9" fmla="*/ 0 h 714375"/>
              <a:gd name="T10" fmla="*/ 2147483646 w 642938"/>
              <a:gd name="T11" fmla="*/ 2 h 714375"/>
              <a:gd name="T12" fmla="*/ 2147483646 w 642938"/>
              <a:gd name="T13" fmla="*/ 2 h 714375"/>
              <a:gd name="T14" fmla="*/ 2147483646 w 642938"/>
              <a:gd name="T15" fmla="*/ 2 h 714375"/>
              <a:gd name="T16" fmla="*/ 2147483646 w 642938"/>
              <a:gd name="T17" fmla="*/ 2 h 714375"/>
              <a:gd name="T18" fmla="*/ 2147483646 w 642938"/>
              <a:gd name="T19" fmla="*/ 2 h 714375"/>
              <a:gd name="T20" fmla="*/ 2147483646 w 642938"/>
              <a:gd name="T21" fmla="*/ 2 h 714375"/>
              <a:gd name="T22" fmla="*/ 2147483646 w 642938"/>
              <a:gd name="T23" fmla="*/ 2 h 714375"/>
              <a:gd name="T24" fmla="*/ 2147483646 w 642938"/>
              <a:gd name="T25" fmla="*/ 2 h 714375"/>
              <a:gd name="T26" fmla="*/ 2147483646 w 642938"/>
              <a:gd name="T27" fmla="*/ 2 h 714375"/>
              <a:gd name="T28" fmla="*/ 2147483646 w 642938"/>
              <a:gd name="T29" fmla="*/ 2 h 714375"/>
              <a:gd name="T30" fmla="*/ 2147483646 w 642938"/>
              <a:gd name="T31" fmla="*/ 2 h 714375"/>
              <a:gd name="T32" fmla="*/ 2147483646 w 642938"/>
              <a:gd name="T33" fmla="*/ 2 h 714375"/>
              <a:gd name="T34" fmla="*/ 2147483646 w 642938"/>
              <a:gd name="T35" fmla="*/ 2 h 714375"/>
              <a:gd name="T36" fmla="*/ 0 w 642938"/>
              <a:gd name="T37" fmla="*/ 2 h 714375"/>
              <a:gd name="T38" fmla="*/ 2147483646 w 642938"/>
              <a:gd name="T39" fmla="*/ 2 h 714375"/>
              <a:gd name="T40" fmla="*/ 0 w 642938"/>
              <a:gd name="T41" fmla="*/ 2 h 71437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42938"/>
              <a:gd name="T64" fmla="*/ 0 h 714375"/>
              <a:gd name="T65" fmla="*/ 642938 w 642938"/>
              <a:gd name="T66" fmla="*/ 714375 h 71437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42938" h="714375">
                <a:moveTo>
                  <a:pt x="0" y="246809"/>
                </a:moveTo>
                <a:lnTo>
                  <a:pt x="227017" y="284670"/>
                </a:lnTo>
                <a:lnTo>
                  <a:pt x="122789" y="68216"/>
                </a:lnTo>
                <a:lnTo>
                  <a:pt x="285391" y="239853"/>
                </a:lnTo>
                <a:lnTo>
                  <a:pt x="321469" y="0"/>
                </a:lnTo>
                <a:lnTo>
                  <a:pt x="357547" y="239853"/>
                </a:lnTo>
                <a:lnTo>
                  <a:pt x="520149" y="68216"/>
                </a:lnTo>
                <a:lnTo>
                  <a:pt x="415921" y="284670"/>
                </a:lnTo>
                <a:lnTo>
                  <a:pt x="642938" y="246809"/>
                </a:lnTo>
                <a:lnTo>
                  <a:pt x="438218" y="357188"/>
                </a:lnTo>
                <a:lnTo>
                  <a:pt x="642938" y="467566"/>
                </a:lnTo>
                <a:lnTo>
                  <a:pt x="415921" y="429705"/>
                </a:lnTo>
                <a:lnTo>
                  <a:pt x="520149" y="646159"/>
                </a:lnTo>
                <a:lnTo>
                  <a:pt x="357547" y="474522"/>
                </a:lnTo>
                <a:lnTo>
                  <a:pt x="321469" y="714375"/>
                </a:lnTo>
                <a:lnTo>
                  <a:pt x="285391" y="474522"/>
                </a:lnTo>
                <a:lnTo>
                  <a:pt x="122789" y="646159"/>
                </a:lnTo>
                <a:lnTo>
                  <a:pt x="227017" y="429705"/>
                </a:lnTo>
                <a:lnTo>
                  <a:pt x="0" y="467566"/>
                </a:lnTo>
                <a:lnTo>
                  <a:pt x="204720" y="357188"/>
                </a:lnTo>
                <a:lnTo>
                  <a:pt x="0" y="246809"/>
                </a:lnTo>
                <a:close/>
              </a:path>
            </a:pathLst>
          </a:custGeom>
          <a:solidFill>
            <a:srgbClr val="FF0000"/>
          </a:solidFill>
          <a:ln w="25400" algn="ctr">
            <a:solidFill>
              <a:srgbClr val="009549"/>
            </a:solidFill>
            <a:round/>
            <a:headEnd/>
            <a:tailEnd/>
          </a:ln>
        </p:spPr>
        <p:txBody>
          <a:bodyPr anchor="ctr"/>
          <a:lstStyle/>
          <a:p>
            <a:endParaRPr lang="it-IT" dirty="0"/>
          </a:p>
        </p:txBody>
      </p:sp>
      <p:cxnSp>
        <p:nvCxnSpPr>
          <p:cNvPr id="19462" name="Connettore 2 7"/>
          <p:cNvCxnSpPr>
            <a:cxnSpLocks noChangeShapeType="1"/>
          </p:cNvCxnSpPr>
          <p:nvPr/>
        </p:nvCxnSpPr>
        <p:spPr bwMode="auto">
          <a:xfrm flipH="1">
            <a:off x="3759200" y="3924300"/>
            <a:ext cx="1389063" cy="315913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3" name="Connettore 2 9"/>
          <p:cNvCxnSpPr>
            <a:cxnSpLocks noChangeShapeType="1"/>
          </p:cNvCxnSpPr>
          <p:nvPr/>
        </p:nvCxnSpPr>
        <p:spPr bwMode="auto">
          <a:xfrm flipH="1">
            <a:off x="3759200" y="3867150"/>
            <a:ext cx="1309688" cy="349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4" name="Connettore 2 11"/>
          <p:cNvCxnSpPr>
            <a:cxnSpLocks noChangeShapeType="1"/>
          </p:cNvCxnSpPr>
          <p:nvPr/>
        </p:nvCxnSpPr>
        <p:spPr bwMode="auto">
          <a:xfrm>
            <a:off x="5148263" y="3789363"/>
            <a:ext cx="2930525" cy="12668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5" name="Connettore 2 13"/>
          <p:cNvCxnSpPr>
            <a:cxnSpLocks noChangeShapeType="1"/>
          </p:cNvCxnSpPr>
          <p:nvPr/>
        </p:nvCxnSpPr>
        <p:spPr bwMode="auto">
          <a:xfrm>
            <a:off x="5148263" y="3789363"/>
            <a:ext cx="1730375" cy="55245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2 8"/>
          <p:cNvCxnSpPr/>
          <p:nvPr/>
        </p:nvCxnSpPr>
        <p:spPr>
          <a:xfrm flipH="1">
            <a:off x="4291013" y="3948113"/>
            <a:ext cx="922337" cy="8810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 flipV="1">
            <a:off x="3779838" y="3573463"/>
            <a:ext cx="1368425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e 1"/>
          <p:cNvSpPr/>
          <p:nvPr/>
        </p:nvSpPr>
        <p:spPr>
          <a:xfrm>
            <a:off x="3417888" y="2997200"/>
            <a:ext cx="2162175" cy="27352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3" name="Ovale 2"/>
          <p:cNvSpPr/>
          <p:nvPr/>
        </p:nvSpPr>
        <p:spPr>
          <a:xfrm>
            <a:off x="6948488" y="3284538"/>
            <a:ext cx="914400" cy="9128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5" name="Ovale 4"/>
          <p:cNvSpPr/>
          <p:nvPr/>
        </p:nvSpPr>
        <p:spPr>
          <a:xfrm>
            <a:off x="7862888" y="3676650"/>
            <a:ext cx="4318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6" name="Ovale 5"/>
          <p:cNvSpPr/>
          <p:nvPr/>
        </p:nvSpPr>
        <p:spPr>
          <a:xfrm>
            <a:off x="5580063" y="3789363"/>
            <a:ext cx="936625" cy="773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19472" name="Segnaposto numero diapositiva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2E2F29-1162-4C2E-909D-997231D7E646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I fronti europei nella Grande guerra</a:t>
            </a:r>
            <a:endParaRPr lang="it-IT" sz="3200" dirty="0"/>
          </a:p>
        </p:txBody>
      </p:sp>
      <p:pic>
        <p:nvPicPr>
          <p:cNvPr id="1026" name="Picture 2" descr="https://digilander.libero.it/trombealvento/guerra2/varie/battleww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77194"/>
            <a:ext cx="57150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3923928" y="3861048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0476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 smtClean="0"/>
              <a:t>La carta geo-politica europea </a:t>
            </a:r>
            <a:br>
              <a:rPr lang="it-IT" altLang="it-IT" sz="3200" dirty="0" smtClean="0"/>
            </a:br>
            <a:r>
              <a:rPr lang="it-IT" altLang="it-IT" sz="3200" dirty="0" smtClean="0"/>
              <a:t>dopo la Grande guerra e i successivi riequilibri</a:t>
            </a:r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8250" y="1600200"/>
            <a:ext cx="66675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EE4DE2-653D-40EB-BE41-336D4329443A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57200" y="692150"/>
            <a:ext cx="8229600" cy="1512888"/>
          </a:xfrm>
        </p:spPr>
        <p:txBody>
          <a:bodyPr lIns="0" rIns="0" bIns="0" rtlCol="0" anchor="b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dirty="0" smtClean="0">
                <a:solidFill>
                  <a:schemeClr val="accent2"/>
                </a:solidFill>
                <a:cs typeface="Arial" charset="0"/>
              </a:rPr>
              <a:t/>
            </a:r>
            <a:br>
              <a:rPr lang="it-IT" sz="3200" dirty="0" smtClean="0">
                <a:solidFill>
                  <a:schemeClr val="accent2"/>
                </a:solidFill>
                <a:cs typeface="Arial" charset="0"/>
              </a:rPr>
            </a:br>
            <a:r>
              <a:rPr lang="it-IT" sz="3200" dirty="0" smtClean="0">
                <a:cs typeface="Arial" charset="0"/>
              </a:rPr>
              <a:t>1919-1939</a:t>
            </a:r>
            <a:br>
              <a:rPr lang="it-IT" sz="3200" dirty="0" smtClean="0">
                <a:cs typeface="Arial" charset="0"/>
              </a:rPr>
            </a:br>
            <a:r>
              <a:rPr lang="it-IT" sz="3200" dirty="0" smtClean="0">
                <a:cs typeface="Arial" charset="0"/>
              </a:rPr>
              <a:t> Un sistema multipolare</a:t>
            </a:r>
            <a:br>
              <a:rPr lang="it-IT" sz="3200" dirty="0" smtClean="0">
                <a:cs typeface="Arial" charset="0"/>
              </a:rPr>
            </a:br>
            <a:endParaRPr lang="it-IT" sz="3200" dirty="0" smtClean="0">
              <a:cs typeface="Arial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1714500" y="3429000"/>
            <a:ext cx="857250" cy="3222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4095750" y="3108325"/>
            <a:ext cx="1143000" cy="6429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5715000" y="3322638"/>
            <a:ext cx="1524000" cy="6953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4857750" y="3482975"/>
            <a:ext cx="1047750" cy="588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38919" name="Picture 2" descr="C:\Users\Utente\Desktop\wallpaper-world-map-2006-larg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844675"/>
            <a:ext cx="82296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e 12"/>
          <p:cNvSpPr/>
          <p:nvPr/>
        </p:nvSpPr>
        <p:spPr>
          <a:xfrm>
            <a:off x="1547813" y="2997200"/>
            <a:ext cx="1439862" cy="5254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4" name="Ovale 13"/>
          <p:cNvSpPr/>
          <p:nvPr/>
        </p:nvSpPr>
        <p:spPr>
          <a:xfrm>
            <a:off x="4932363" y="2276475"/>
            <a:ext cx="2735262" cy="792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3" name="Ovale 2"/>
          <p:cNvSpPr/>
          <p:nvPr/>
        </p:nvSpPr>
        <p:spPr>
          <a:xfrm>
            <a:off x="7019925" y="2997200"/>
            <a:ext cx="647700" cy="5921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/>
          </a:p>
        </p:txBody>
      </p:sp>
      <p:sp>
        <p:nvSpPr>
          <p:cNvPr id="5" name="Ovale 4"/>
          <p:cNvSpPr/>
          <p:nvPr/>
        </p:nvSpPr>
        <p:spPr>
          <a:xfrm>
            <a:off x="3924300" y="2708275"/>
            <a:ext cx="933450" cy="7207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/>
          </a:p>
        </p:txBody>
      </p:sp>
      <p:sp>
        <p:nvSpPr>
          <p:cNvPr id="38924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05B9E6-03EA-4B17-81D5-342870680402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/>
          <p:cNvSpPr>
            <a:spLocks noGrp="1"/>
          </p:cNvSpPr>
          <p:nvPr>
            <p:ph type="ctrTitle"/>
          </p:nvPr>
        </p:nvSpPr>
        <p:spPr>
          <a:xfrm>
            <a:off x="685800" y="115888"/>
            <a:ext cx="7772400" cy="1009650"/>
          </a:xfrm>
        </p:spPr>
        <p:txBody>
          <a:bodyPr/>
          <a:lstStyle/>
          <a:p>
            <a:pPr eaLnBrk="1" hangingPunct="1"/>
            <a:r>
              <a:rPr lang="it-IT" altLang="it-IT" sz="3200" dirty="0" smtClean="0"/>
              <a:t>La II guerra mondiale:</a:t>
            </a:r>
            <a:br>
              <a:rPr lang="it-IT" altLang="it-IT" sz="3200" dirty="0" smtClean="0"/>
            </a:br>
            <a:r>
              <a:rPr lang="it-IT" altLang="it-IT" sz="3200" dirty="0" smtClean="0"/>
              <a:t>situazione pre-bellica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775"/>
            <a:ext cx="5328591" cy="489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DBE1CA-11E9-443C-872A-4D07268C0DDB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it-IT" sz="3600" dirty="0" smtClean="0"/>
              <a:t>Seconda guerra mondiale</a:t>
            </a:r>
            <a:br>
              <a:rPr lang="it-IT" sz="3600" dirty="0" smtClean="0"/>
            </a:br>
            <a:r>
              <a:rPr lang="it-IT" sz="3600" dirty="0" smtClean="0"/>
              <a:t>il teatro europeo di guerra</a:t>
            </a:r>
            <a:endParaRPr lang="it-IT" sz="3600" dirty="0"/>
          </a:p>
        </p:txBody>
      </p:sp>
      <p:pic>
        <p:nvPicPr>
          <p:cNvPr id="44035" name="Picture 2" descr="https://sites.google.com/a/email.vccs.edu/hanson-history/_/rsrc/1444253391164/history-122/lectures/09-arsenal-of-democracy/world-war-ii-map-europe/World_War_II_Europe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773238"/>
            <a:ext cx="6600825" cy="4751387"/>
          </a:xfrm>
        </p:spPr>
      </p:pic>
      <p:sp>
        <p:nvSpPr>
          <p:cNvPr id="44036" name="Segnaposto numero diapositiva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167531-D3D5-4BB3-96B0-DD0CA5C01337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 dirty="0" smtClean="0"/>
              <a:t>Seconda guerra mondiale</a:t>
            </a:r>
            <a:br>
              <a:rPr lang="it-IT" sz="3600" dirty="0" smtClean="0"/>
            </a:br>
            <a:r>
              <a:rPr lang="it-IT" sz="3600" dirty="0" smtClean="0"/>
              <a:t>il teatro di guerra del Pacifico</a:t>
            </a:r>
            <a:endParaRPr lang="it-IT" sz="3600" dirty="0"/>
          </a:p>
        </p:txBody>
      </p:sp>
      <p:pic>
        <p:nvPicPr>
          <p:cNvPr id="45059" name="Picture 2" descr="https://sites.google.com/a/email.vccs.edu/hanson-history/_/rsrc/1444253954098/history-122/lectures/09-arsenal-of-democracy/world-war-ii-map-europe/WWII_Pacifi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6263" y="1600200"/>
            <a:ext cx="5451475" cy="4525963"/>
          </a:xfrm>
          <a:noFill/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4D56C-C230-4E7D-98E7-C0664BE60C93}" type="slidenum">
              <a:rPr lang="it-IT" smtClean="0"/>
              <a:pPr>
                <a:defRPr/>
              </a:pPr>
              <a:t>25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olo 1"/>
          <p:cNvSpPr>
            <a:spLocks noGrp="1"/>
          </p:cNvSpPr>
          <p:nvPr>
            <p:ph type="ctrTitle"/>
          </p:nvPr>
        </p:nvSpPr>
        <p:spPr>
          <a:xfrm>
            <a:off x="444500" y="333375"/>
            <a:ext cx="8229600" cy="1008063"/>
          </a:xfrm>
        </p:spPr>
        <p:txBody>
          <a:bodyPr lIns="0" rIns="0" bIns="0" anchor="b"/>
          <a:lstStyle/>
          <a:p>
            <a:pPr eaLnBrk="1" hangingPunct="1"/>
            <a:r>
              <a:rPr lang="it-IT" altLang="it-IT" sz="2800" dirty="0" smtClean="0">
                <a:cs typeface="Arial" panose="020B0604020202020204" pitchFamily="34" charset="0"/>
              </a:rPr>
              <a:t>Il sistema bipolare della Guerra fredda</a:t>
            </a:r>
          </a:p>
        </p:txBody>
      </p:sp>
      <p:pic>
        <p:nvPicPr>
          <p:cNvPr id="50179" name="Picture 2" descr="C:\Users\Utente\Desktop\wallpaper-world-map-2006-large.gi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8569325" cy="4511675"/>
          </a:xfrm>
        </p:spPr>
      </p:pic>
      <p:sp>
        <p:nvSpPr>
          <p:cNvPr id="6" name="Ovale 5"/>
          <p:cNvSpPr/>
          <p:nvPr/>
        </p:nvSpPr>
        <p:spPr>
          <a:xfrm>
            <a:off x="1595438" y="2997200"/>
            <a:ext cx="1333500" cy="5365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2" name="Ovale 1"/>
          <p:cNvSpPr/>
          <p:nvPr/>
        </p:nvSpPr>
        <p:spPr>
          <a:xfrm>
            <a:off x="5076825" y="2349500"/>
            <a:ext cx="2519363" cy="792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/>
          </a:p>
        </p:txBody>
      </p:sp>
      <p:sp>
        <p:nvSpPr>
          <p:cNvPr id="50182" name="Segnaposto numero diapositiva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788F7C-99BE-4C53-B67A-D5E85373FF47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La ‘cortina di ferro’ evocata da W.Churchill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44824"/>
            <a:ext cx="5832648" cy="4104456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75A1C-1B73-4D67-9926-A5CCAF5965D9}" type="slidenum">
              <a:rPr lang="it-IT" altLang="it-IT" smtClean="0"/>
              <a:pPr>
                <a:defRPr/>
              </a:pPr>
              <a:t>27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530997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r>
              <a:rPr lang="it-IT" altLang="it-IT" sz="3200" dirty="0" smtClean="0"/>
              <a:t>La situazione post-bellica </a:t>
            </a:r>
            <a:br>
              <a:rPr lang="it-IT" altLang="it-IT" sz="3200" dirty="0" smtClean="0"/>
            </a:br>
            <a:r>
              <a:rPr lang="it-IT" altLang="it-IT" sz="3200" dirty="0" smtClean="0"/>
              <a:t>della Germania occupata</a:t>
            </a:r>
          </a:p>
        </p:txBody>
      </p:sp>
      <p:pic>
        <p:nvPicPr>
          <p:cNvPr id="48131" name="Picture 4" descr="Deutschland_Besatzungszonen_1945_194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0988" y="1916113"/>
            <a:ext cx="3502025" cy="4537075"/>
          </a:xfrm>
        </p:spPr>
      </p:pic>
      <p:sp>
        <p:nvSpPr>
          <p:cNvPr id="48132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74E093-A8BB-4EBD-9EA5-D22E8988E223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 dirty="0" smtClean="0"/>
              <a:t>La guerra di Corea (1950-1953)</a:t>
            </a:r>
          </a:p>
        </p:txBody>
      </p:sp>
      <p:pic>
        <p:nvPicPr>
          <p:cNvPr id="522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557338"/>
            <a:ext cx="7129463" cy="511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C5649-F8E4-46FF-B8F7-7E3B52DAE865}" type="slidenum">
              <a:rPr lang="it-IT" smtClean="0"/>
              <a:pPr>
                <a:defRPr/>
              </a:pPr>
              <a:t>29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 smtClean="0"/>
              <a:t>L’Europa dopo Vienna</a:t>
            </a: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3475" y="1600200"/>
            <a:ext cx="68770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2F0E5C-4527-4671-9232-1DDB540748FA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9675"/>
          </a:xfrm>
        </p:spPr>
        <p:txBody>
          <a:bodyPr/>
          <a:lstStyle/>
          <a:p>
            <a:pPr eaLnBrk="1" hangingPunct="1"/>
            <a:r>
              <a:rPr lang="it-IT" altLang="it-IT" sz="3600" dirty="0" smtClean="0"/>
              <a:t>Il muro di Berlino</a:t>
            </a:r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268413"/>
            <a:ext cx="7632700" cy="5113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CC960-FB0E-48D4-BD8F-63D5D8FBCF22}" type="slidenum">
              <a:rPr lang="it-IT" smtClean="0"/>
              <a:pPr>
                <a:defRPr/>
              </a:pPr>
              <a:t>30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 dirty="0" smtClean="0"/>
              <a:t>Crisi di Cuba  (ottobre 1962)</a:t>
            </a:r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196975"/>
            <a:ext cx="7416800" cy="5159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8B9B56-19F9-438A-9481-6D4C588A99FB}" type="slidenum">
              <a:rPr lang="it-IT" smtClean="0"/>
              <a:pPr>
                <a:defRPr/>
              </a:pPr>
              <a:t>31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 dirty="0" smtClean="0"/>
              <a:t>Guerra in Vietnam (1965-1971)</a:t>
            </a:r>
          </a:p>
        </p:txBody>
      </p:sp>
      <p:pic>
        <p:nvPicPr>
          <p:cNvPr id="552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557338"/>
            <a:ext cx="7058025" cy="5040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F8E70-557E-4409-9E74-7BA2004C28FE}" type="slidenum">
              <a:rPr lang="it-IT" smtClean="0"/>
              <a:pPr>
                <a:defRPr/>
              </a:pPr>
              <a:t>32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200" dirty="0" smtClean="0"/>
              <a:t>L’America latina post-coloniale</a:t>
            </a:r>
          </a:p>
        </p:txBody>
      </p:sp>
      <p:pic>
        <p:nvPicPr>
          <p:cNvPr id="58371" name="Immagine 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47800"/>
            <a:ext cx="3744912" cy="5322888"/>
          </a:xfrm>
        </p:spPr>
      </p:pic>
      <p:pic>
        <p:nvPicPr>
          <p:cNvPr id="58372" name="Immagin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47800"/>
            <a:ext cx="417512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CA2B0-94F6-4BB1-8F76-B86C601BA278}" type="slidenum">
              <a:rPr lang="it-IT" smtClean="0"/>
              <a:pPr>
                <a:defRPr/>
              </a:pPr>
              <a:t>33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it-IT" sz="3200" dirty="0" smtClean="0"/>
              <a:t>Addetti attuali per settore produttivo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799" y="1200744"/>
            <a:ext cx="1944793" cy="1889924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C3C40-00A5-4B6F-B1ED-4F5445656122}" type="slidenum">
              <a:rPr lang="it-IT" smtClean="0"/>
              <a:pPr>
                <a:defRPr/>
              </a:pPr>
              <a:t>34</a:t>
            </a:fld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90" y="3090669"/>
            <a:ext cx="1929676" cy="186918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857" y="3082956"/>
            <a:ext cx="1938696" cy="187163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754" y="3070763"/>
            <a:ext cx="1975275" cy="18838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31" y="4954590"/>
            <a:ext cx="1944793" cy="18838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6954" y="4954590"/>
            <a:ext cx="1932599" cy="187163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9047" y="4974173"/>
            <a:ext cx="1956986" cy="18838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4201" y="4966783"/>
            <a:ext cx="1932599" cy="187163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18" y="1196752"/>
            <a:ext cx="1989236" cy="187163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54" y="1196752"/>
            <a:ext cx="1945279" cy="188309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651" y="1196753"/>
            <a:ext cx="1835790" cy="177710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30" y="3068387"/>
            <a:ext cx="1948493" cy="188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49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dirty="0" smtClean="0"/>
              <a:t>L’Asia contemporanea</a:t>
            </a:r>
          </a:p>
        </p:txBody>
      </p:sp>
      <p:pic>
        <p:nvPicPr>
          <p:cNvPr id="614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3225" y="1600200"/>
            <a:ext cx="57975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>
          <a:xfrm>
            <a:off x="6227763" y="2492375"/>
            <a:ext cx="504825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4" name="Ovale 3"/>
          <p:cNvSpPr/>
          <p:nvPr/>
        </p:nvSpPr>
        <p:spPr>
          <a:xfrm>
            <a:off x="5219700" y="3500438"/>
            <a:ext cx="431800" cy="1008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5" name="Ovale 4"/>
          <p:cNvSpPr/>
          <p:nvPr/>
        </p:nvSpPr>
        <p:spPr>
          <a:xfrm>
            <a:off x="3059113" y="2781301"/>
            <a:ext cx="578297" cy="503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6" name="Ovale 5"/>
          <p:cNvSpPr/>
          <p:nvPr/>
        </p:nvSpPr>
        <p:spPr>
          <a:xfrm>
            <a:off x="4643438" y="4557713"/>
            <a:ext cx="2449512" cy="88741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7" name="Ovale 6"/>
          <p:cNvSpPr/>
          <p:nvPr/>
        </p:nvSpPr>
        <p:spPr>
          <a:xfrm>
            <a:off x="3203575" y="3141663"/>
            <a:ext cx="1512441" cy="12731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8" name="Ovale 7"/>
          <p:cNvSpPr/>
          <p:nvPr/>
        </p:nvSpPr>
        <p:spPr>
          <a:xfrm>
            <a:off x="4716016" y="3284538"/>
            <a:ext cx="1151384" cy="14192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9" name="Ovale 8"/>
          <p:cNvSpPr/>
          <p:nvPr/>
        </p:nvSpPr>
        <p:spPr>
          <a:xfrm>
            <a:off x="6084888" y="2420938"/>
            <a:ext cx="719137" cy="7207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10" name="Ovale 9"/>
          <p:cNvSpPr/>
          <p:nvPr/>
        </p:nvSpPr>
        <p:spPr>
          <a:xfrm>
            <a:off x="1763713" y="2781300"/>
            <a:ext cx="504825" cy="5762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11" name="Ovale 10"/>
          <p:cNvSpPr/>
          <p:nvPr/>
        </p:nvSpPr>
        <p:spPr>
          <a:xfrm>
            <a:off x="2173288" y="3860800"/>
            <a:ext cx="598487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DF259-2829-4D20-B78B-966C997A039E}" type="slidenum">
              <a:rPr lang="it-IT" smtClean="0"/>
              <a:pPr>
                <a:defRPr/>
              </a:pPr>
              <a:t>35</a:t>
            </a:fld>
            <a:endParaRPr lang="it-IT" dirty="0"/>
          </a:p>
        </p:txBody>
      </p:sp>
      <p:sp>
        <p:nvSpPr>
          <p:cNvPr id="12" name="Ovale 11"/>
          <p:cNvSpPr/>
          <p:nvPr/>
        </p:nvSpPr>
        <p:spPr>
          <a:xfrm>
            <a:off x="5939979" y="3717031"/>
            <a:ext cx="648245" cy="840681"/>
          </a:xfrm>
          <a:prstGeom prst="ellipse">
            <a:avLst/>
          </a:prstGeom>
          <a:noFill/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Attuali forme di governo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56404"/>
            <a:ext cx="8229600" cy="4213555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C3C40-00A5-4B6F-B1ED-4F5445656122}" type="slidenum">
              <a:rPr lang="it-IT" smtClean="0"/>
              <a:pPr>
                <a:defRPr/>
              </a:pPr>
              <a:t>36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6380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Addetti attuali per settore produttivo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2" y="1621266"/>
            <a:ext cx="2340549" cy="2265727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C3C40-00A5-4B6F-B1ED-4F5445656122}" type="slidenum">
              <a:rPr lang="it-IT" smtClean="0"/>
              <a:pPr>
                <a:defRPr/>
              </a:pPr>
              <a:t>37</a:t>
            </a:fld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23" y="1621267"/>
            <a:ext cx="2299479" cy="222597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0" y="1621266"/>
            <a:ext cx="2287796" cy="221466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2" y="4073908"/>
            <a:ext cx="2340549" cy="2265727"/>
          </a:xfrm>
          <a:prstGeom prst="rect">
            <a:avLst/>
          </a:prstGeom>
        </p:spPr>
      </p:pic>
      <p:sp>
        <p:nvSpPr>
          <p:cNvPr id="10" name="AutoShape 2" descr="Grafico dei settori produttivi: Kuwait | Settori economic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11" name="AutoShape 4" descr="Grafico dei settori produttivi: Kuwait | Settori economic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074" y="4073909"/>
            <a:ext cx="2337491" cy="226572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72" y="4073909"/>
            <a:ext cx="2388604" cy="231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55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L’Islam sunnita e sciita nel mondo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6925"/>
            <a:ext cx="8229600" cy="3992512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C3C40-00A5-4B6F-B1ED-4F5445656122}" type="slidenum">
              <a:rPr lang="it-IT" smtClean="0"/>
              <a:pPr>
                <a:defRPr/>
              </a:pPr>
              <a:t>38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3029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dirty="0" smtClean="0"/>
              <a:t>Crisi arabo-israeliana</a:t>
            </a:r>
          </a:p>
        </p:txBody>
      </p:sp>
      <p:pic>
        <p:nvPicPr>
          <p:cNvPr id="634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671638"/>
            <a:ext cx="26162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700213"/>
            <a:ext cx="244792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C0D1F-3E94-4C6A-92A1-16370B8AD238}" type="slidenum">
              <a:rPr lang="it-IT" smtClean="0"/>
              <a:pPr>
                <a:defRPr/>
              </a:pPr>
              <a:t>39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 smtClean="0"/>
              <a:t>Riequilibri geo-politici europei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6341" y="1412776"/>
            <a:ext cx="6877050" cy="49251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276601" y="2492375"/>
            <a:ext cx="503238" cy="7206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3" name="Oval 2"/>
          <p:cNvSpPr/>
          <p:nvPr/>
        </p:nvSpPr>
        <p:spPr>
          <a:xfrm>
            <a:off x="3779838" y="2492375"/>
            <a:ext cx="1562100" cy="16127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4" name="Oval 3"/>
          <p:cNvSpPr/>
          <p:nvPr/>
        </p:nvSpPr>
        <p:spPr>
          <a:xfrm>
            <a:off x="3647282" y="4105151"/>
            <a:ext cx="1500982" cy="22511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5" name="Oval 4"/>
          <p:cNvSpPr/>
          <p:nvPr/>
        </p:nvSpPr>
        <p:spPr>
          <a:xfrm>
            <a:off x="5148264" y="3789040"/>
            <a:ext cx="1727992" cy="25202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6" name="Oval 5"/>
          <p:cNvSpPr/>
          <p:nvPr/>
        </p:nvSpPr>
        <p:spPr>
          <a:xfrm>
            <a:off x="5724525" y="5589240"/>
            <a:ext cx="647700" cy="6480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7" name="Oval 6"/>
          <p:cNvSpPr/>
          <p:nvPr/>
        </p:nvSpPr>
        <p:spPr>
          <a:xfrm>
            <a:off x="5364831" y="4293096"/>
            <a:ext cx="503238" cy="3600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21514" name="Segnaposto numero diapositiva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533FA2-E7C7-4015-8A80-F1D746EA1D6B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276600" y="2564904"/>
            <a:ext cx="503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851920" y="442126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211960" y="28529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3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372225" y="4653135"/>
            <a:ext cx="27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4</a:t>
            </a:r>
            <a:endParaRPr lang="it-IT" dirty="0"/>
          </a:p>
        </p:txBody>
      </p:sp>
      <p:sp>
        <p:nvSpPr>
          <p:cNvPr id="12" name="Ovale 11"/>
          <p:cNvSpPr/>
          <p:nvPr/>
        </p:nvSpPr>
        <p:spPr>
          <a:xfrm>
            <a:off x="5868070" y="3933057"/>
            <a:ext cx="781176" cy="8013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La decolonizzazione dell’Africa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334" y="1600200"/>
            <a:ext cx="3995332" cy="4525963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C3C40-00A5-4B6F-B1ED-4F5445656122}" type="slidenum">
              <a:rPr lang="it-IT" smtClean="0"/>
              <a:pPr>
                <a:defRPr/>
              </a:pPr>
              <a:t>40</a:t>
            </a:fld>
            <a:endParaRPr lang="it-IT" dirty="0"/>
          </a:p>
        </p:txBody>
      </p:sp>
      <p:sp>
        <p:nvSpPr>
          <p:cNvPr id="3" name="Ovale 2"/>
          <p:cNvSpPr/>
          <p:nvPr/>
        </p:nvSpPr>
        <p:spPr>
          <a:xfrm>
            <a:off x="4283968" y="4293096"/>
            <a:ext cx="792088" cy="1584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Ovale 5"/>
          <p:cNvSpPr/>
          <p:nvPr/>
        </p:nvSpPr>
        <p:spPr>
          <a:xfrm>
            <a:off x="3779912" y="2924944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Ovale 6"/>
          <p:cNvSpPr/>
          <p:nvPr/>
        </p:nvSpPr>
        <p:spPr>
          <a:xfrm>
            <a:off x="3635896" y="1916832"/>
            <a:ext cx="2160240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355976" y="507451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Guerra fredda</a:t>
            </a:r>
            <a:endParaRPr lang="it-IT" sz="1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890211" y="3239265"/>
            <a:ext cx="765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Jihad</a:t>
            </a:r>
            <a:endParaRPr lang="it-IT" sz="12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355976" y="220486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Primavere arabe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932057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 smtClean="0"/>
              <a:t>Gli Stati africani per P.I.L.</a:t>
            </a:r>
          </a:p>
        </p:txBody>
      </p:sp>
      <p:pic>
        <p:nvPicPr>
          <p:cNvPr id="67587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671638"/>
            <a:ext cx="5113337" cy="4824412"/>
          </a:xfr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12EF1-4876-4EBA-862B-2E43C236CA5F}" type="slidenum">
              <a:rPr lang="it-IT" smtClean="0"/>
              <a:pPr>
                <a:defRPr/>
              </a:pPr>
              <a:t>41</a:t>
            </a:fld>
            <a:endParaRPr lang="it-IT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olo 1"/>
          <p:cNvSpPr>
            <a:spLocks noGrp="1"/>
          </p:cNvSpPr>
          <p:nvPr>
            <p:ph type="ctrTitle"/>
          </p:nvPr>
        </p:nvSpPr>
        <p:spPr>
          <a:xfrm>
            <a:off x="444500" y="260350"/>
            <a:ext cx="8229600" cy="1223963"/>
          </a:xfrm>
        </p:spPr>
        <p:txBody>
          <a:bodyPr lIns="0" rIns="0" bIns="0" anchor="b"/>
          <a:lstStyle/>
          <a:p>
            <a:pPr eaLnBrk="1" hangingPunct="1"/>
            <a:r>
              <a:rPr lang="it-IT" altLang="it-IT" sz="2800" dirty="0" smtClean="0">
                <a:cs typeface="Arial" panose="020B0604020202020204" pitchFamily="34" charset="0"/>
              </a:rPr>
              <a:t>1991-2001</a:t>
            </a:r>
            <a:br>
              <a:rPr lang="it-IT" altLang="it-IT" sz="2800" dirty="0" smtClean="0">
                <a:cs typeface="Arial" panose="020B0604020202020204" pitchFamily="34" charset="0"/>
              </a:rPr>
            </a:br>
            <a:r>
              <a:rPr lang="it-IT" altLang="it-IT" sz="2800" dirty="0" smtClean="0">
                <a:cs typeface="Arial" panose="020B0604020202020204" pitchFamily="34" charset="0"/>
              </a:rPr>
              <a:t>La globalizzazione ‘imperiale’ dell’Occidente</a:t>
            </a:r>
          </a:p>
        </p:txBody>
      </p:sp>
      <p:pic>
        <p:nvPicPr>
          <p:cNvPr id="68611" name="Picture 2" descr="C:\Users\Utente\Desktop\wallpaper-world-map-2006-large.gi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133600"/>
            <a:ext cx="8256588" cy="4175125"/>
          </a:xfrm>
        </p:spPr>
      </p:pic>
      <p:sp>
        <p:nvSpPr>
          <p:cNvPr id="6" name="Ovale 5"/>
          <p:cNvSpPr/>
          <p:nvPr/>
        </p:nvSpPr>
        <p:spPr>
          <a:xfrm>
            <a:off x="1619250" y="3141663"/>
            <a:ext cx="1439863" cy="5032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/>
          </a:p>
        </p:txBody>
      </p:sp>
      <p:sp>
        <p:nvSpPr>
          <p:cNvPr id="68613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74B2BA-3A98-478F-A33A-85CB26ADBD79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/>
              <a:t>Le guerre jugoslave 1991-1995</a:t>
            </a:r>
          </a:p>
        </p:txBody>
      </p:sp>
      <p:pic>
        <p:nvPicPr>
          <p:cNvPr id="70659" name="Picture 2" descr="G:\Tutto USB 2\VARIA MIE\Corsi miei - cartella ASUS\Corso 2011-2012\Lezione sui Balcani\Jugoslavia ante frantumazi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78100"/>
            <a:ext cx="3622675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516188"/>
            <a:ext cx="3119438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FF7662-1645-43E6-9428-545349B8D90F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/>
              <a:t>Crisi in M.O.</a:t>
            </a:r>
            <a:br>
              <a:rPr lang="it-IT" altLang="it-IT" dirty="0" smtClean="0"/>
            </a:br>
            <a:r>
              <a:rPr lang="it-IT" altLang="it-IT" dirty="0" smtClean="0"/>
              <a:t>alla fine del 20° secolo</a:t>
            </a:r>
          </a:p>
        </p:txBody>
      </p:sp>
      <p:pic>
        <p:nvPicPr>
          <p:cNvPr id="71683" name="Picture 5" descr="C:\Users\Utente\Desktop\Map of middle Eas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844675"/>
            <a:ext cx="367506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C68CA79-FC5D-4192-B065-58B1D23F9CE9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Utente\Desktop\wallpaper-world-map-2006-large.gi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73238"/>
            <a:ext cx="8785225" cy="4968875"/>
          </a:xfrm>
        </p:spPr>
      </p:pic>
      <p:sp>
        <p:nvSpPr>
          <p:cNvPr id="6" name="Ovale 5"/>
          <p:cNvSpPr/>
          <p:nvPr/>
        </p:nvSpPr>
        <p:spPr>
          <a:xfrm>
            <a:off x="1403350" y="2852738"/>
            <a:ext cx="1368425" cy="8175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/>
          </a:p>
        </p:txBody>
      </p:sp>
      <p:sp>
        <p:nvSpPr>
          <p:cNvPr id="7" name="Ovale 6"/>
          <p:cNvSpPr/>
          <p:nvPr/>
        </p:nvSpPr>
        <p:spPr>
          <a:xfrm>
            <a:off x="3924300" y="2349500"/>
            <a:ext cx="1223963" cy="11509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/>
          </a:p>
        </p:txBody>
      </p:sp>
      <p:sp>
        <p:nvSpPr>
          <p:cNvPr id="8" name="Ovale 7"/>
          <p:cNvSpPr/>
          <p:nvPr/>
        </p:nvSpPr>
        <p:spPr>
          <a:xfrm>
            <a:off x="6011863" y="2924175"/>
            <a:ext cx="1152525" cy="14414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/>
          </a:p>
        </p:txBody>
      </p:sp>
      <p:sp>
        <p:nvSpPr>
          <p:cNvPr id="9" name="Ovale 8"/>
          <p:cNvSpPr/>
          <p:nvPr/>
        </p:nvSpPr>
        <p:spPr>
          <a:xfrm>
            <a:off x="5148263" y="3068638"/>
            <a:ext cx="863600" cy="1008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/>
          </a:p>
        </p:txBody>
      </p:sp>
      <p:sp>
        <p:nvSpPr>
          <p:cNvPr id="72711" name="Oval 17"/>
          <p:cNvSpPr>
            <a:spLocks noChangeArrowheads="1"/>
          </p:cNvSpPr>
          <p:nvPr/>
        </p:nvSpPr>
        <p:spPr bwMode="auto">
          <a:xfrm>
            <a:off x="4932363" y="2133600"/>
            <a:ext cx="2903537" cy="790575"/>
          </a:xfrm>
          <a:prstGeom prst="ellips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latin typeface="Arial" panose="020B0604020202020204" pitchFamily="34" charset="0"/>
            </a:endParaRPr>
          </a:p>
        </p:txBody>
      </p:sp>
      <p:sp>
        <p:nvSpPr>
          <p:cNvPr id="3" name="Ovale 2"/>
          <p:cNvSpPr/>
          <p:nvPr/>
        </p:nvSpPr>
        <p:spPr>
          <a:xfrm>
            <a:off x="2555875" y="4221163"/>
            <a:ext cx="936625" cy="10080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/>
          </a:p>
        </p:txBody>
      </p:sp>
      <p:sp>
        <p:nvSpPr>
          <p:cNvPr id="72713" name="Titolo 4"/>
          <p:cNvSpPr>
            <a:spLocks noGrp="1"/>
          </p:cNvSpPr>
          <p:nvPr>
            <p:ph type="ctrTitle"/>
          </p:nvPr>
        </p:nvSpPr>
        <p:spPr>
          <a:xfrm>
            <a:off x="685800" y="333375"/>
            <a:ext cx="7772400" cy="1511300"/>
          </a:xfrm>
        </p:spPr>
        <p:txBody>
          <a:bodyPr/>
          <a:lstStyle/>
          <a:p>
            <a:r>
              <a:rPr lang="it-IT" altLang="it-IT" sz="3200" dirty="0" smtClean="0"/>
              <a:t>Gli inizi del 21° secolo.</a:t>
            </a:r>
            <a:br>
              <a:rPr lang="it-IT" altLang="it-IT" sz="3200" dirty="0" smtClean="0"/>
            </a:br>
            <a:r>
              <a:rPr lang="it-IT" altLang="it-IT" sz="3200" dirty="0" smtClean="0"/>
              <a:t>Un nuovo sistema multipolare</a:t>
            </a:r>
          </a:p>
        </p:txBody>
      </p:sp>
      <p:sp>
        <p:nvSpPr>
          <p:cNvPr id="72714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5C7BA0-FD23-4881-AE2F-BDE43B91EABD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/>
              <a:t>Il sistema costituzionale </a:t>
            </a:r>
            <a:br>
              <a:rPr lang="it-IT" altLang="it-IT" dirty="0" smtClean="0"/>
            </a:br>
            <a:r>
              <a:rPr lang="it-IT" altLang="it-IT" dirty="0" smtClean="0"/>
              <a:t>degli Stati Uniti</a:t>
            </a:r>
          </a:p>
        </p:txBody>
      </p:sp>
      <p:sp>
        <p:nvSpPr>
          <p:cNvPr id="7475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 dirty="0" smtClean="0"/>
          </a:p>
        </p:txBody>
      </p:sp>
      <p:sp>
        <p:nvSpPr>
          <p:cNvPr id="74756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238B87-A066-4D4C-A879-4B59D04D72C6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747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8207375" cy="471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/>
              <a:t>Sistema costituzionale italiano</a:t>
            </a:r>
          </a:p>
        </p:txBody>
      </p:sp>
      <p:sp>
        <p:nvSpPr>
          <p:cNvPr id="7577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it-IT" altLang="it-IT" dirty="0" smtClean="0"/>
          </a:p>
        </p:txBody>
      </p:sp>
      <p:sp>
        <p:nvSpPr>
          <p:cNvPr id="75780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3B71FF-B5FC-4369-8835-4D1F7B7D9DD6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75781" name="Picture 2" descr="E:\Tutto USB 2\VARIA MIE\Corsi miei - cartella ASUS\Corsi 2016-2017\schema-sistema-politic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8207375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olo 1"/>
          <p:cNvSpPr>
            <a:spLocks noGrp="1"/>
          </p:cNvSpPr>
          <p:nvPr>
            <p:ph type="ctrTitle"/>
          </p:nvPr>
        </p:nvSpPr>
        <p:spPr>
          <a:xfrm>
            <a:off x="449263" y="0"/>
            <a:ext cx="8226425" cy="1439863"/>
          </a:xfrm>
        </p:spPr>
        <p:txBody>
          <a:bodyPr/>
          <a:lstStyle/>
          <a:p>
            <a:pPr eaLnBrk="1" hangingPunct="1"/>
            <a:r>
              <a:rPr lang="it-IT" altLang="it-IT" sz="4000" dirty="0" smtClean="0"/>
              <a:t>Immagini dell’industrializzazione</a:t>
            </a:r>
            <a:r>
              <a:rPr lang="it-IT" altLang="it-IT" sz="2000" dirty="0" smtClean="0"/>
              <a:t> 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54013" y="1563688"/>
            <a:ext cx="8154987" cy="488964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79876" name="Picture 2" descr="G:\VARIA MIE\Corsi miei - cartella ASUS\Corsi 2012-2013\Storia contemporanea - cdl Servizio sociale\Images\images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557338"/>
            <a:ext cx="4225365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3" descr="G:\VARIA MIE\Corsi miei - cartella ASUS\Corsi 2012-2013\Storia contemporanea - cdl Servizio sociale\Images\image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57338"/>
            <a:ext cx="3865562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4" descr="G:\VARIA MIE\Corsi miei - cartella ASUS\Corsi 2012-2013\Storia contemporanea - cdl Servizio sociale\Images\Images 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5" y="4227611"/>
            <a:ext cx="3695700" cy="22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5" descr="G:\VARIA MIE\Corsi miei - cartella ASUS\Corsi 2012-2013\Storia contemporanea - cdl Servizio sociale\Images\images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292600"/>
            <a:ext cx="3649662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1F764-A37A-487B-A9F2-8B04BE82A63A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dirty="0" smtClean="0"/>
              <a:t>Andamento storico </a:t>
            </a:r>
            <a:br>
              <a:rPr lang="it-IT" altLang="it-IT" sz="3600" dirty="0" smtClean="0"/>
            </a:br>
            <a:r>
              <a:rPr lang="it-IT" altLang="it-IT" sz="3600" dirty="0" smtClean="0"/>
              <a:t>della popolazione europea</a:t>
            </a:r>
          </a:p>
        </p:txBody>
      </p:sp>
      <p:sp>
        <p:nvSpPr>
          <p:cNvPr id="78851" name="Segnaposto contenuto 2"/>
          <p:cNvSpPr>
            <a:spLocks noGrp="1"/>
          </p:cNvSpPr>
          <p:nvPr>
            <p:ph idx="1"/>
          </p:nvPr>
        </p:nvSpPr>
        <p:spPr>
          <a:xfrm>
            <a:off x="323528" y="1628801"/>
            <a:ext cx="8229600" cy="453650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it-IT" altLang="it-IT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2400" dirty="0" smtClean="0"/>
              <a:t>Anno        Europa    % sulla pop. Mondiale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2400" dirty="0" smtClean="0"/>
              <a:t>1 d.C.            34                15%</a:t>
            </a:r>
          </a:p>
          <a:p>
            <a:pPr marL="514350" indent="-514350">
              <a:buFont typeface="Arial" panose="020B0604020202020204" pitchFamily="34" charset="0"/>
              <a:buAutoNum type="arabicPlain" startAt="1000"/>
            </a:pPr>
            <a:r>
              <a:rPr lang="it-IT" altLang="it-IT" sz="2400" dirty="0" smtClean="0"/>
              <a:t>             40                15%</a:t>
            </a:r>
          </a:p>
          <a:p>
            <a:pPr marL="514350" indent="-514350">
              <a:buAutoNum type="arabicPlain" startAt="1500"/>
            </a:pPr>
            <a:r>
              <a:rPr lang="it-IT" altLang="it-IT" sz="2400" dirty="0" smtClean="0"/>
              <a:t>             78                18% </a:t>
            </a:r>
          </a:p>
          <a:p>
            <a:pPr marL="514350" indent="-514350">
              <a:buAutoNum type="arabicPlain" startAt="1600"/>
            </a:pPr>
            <a:r>
              <a:rPr lang="it-IT" altLang="it-IT" sz="2400" dirty="0" smtClean="0"/>
              <a:t>           112                20% </a:t>
            </a:r>
          </a:p>
          <a:p>
            <a:pPr marL="514350" indent="-514350">
              <a:buAutoNum type="arabicPlain" startAt="1700"/>
            </a:pPr>
            <a:r>
              <a:rPr lang="it-IT" altLang="it-IT" sz="2400" dirty="0" smtClean="0"/>
              <a:t>           127                21% </a:t>
            </a:r>
          </a:p>
          <a:p>
            <a:pPr marL="0" indent="0">
              <a:buNone/>
            </a:pPr>
            <a:r>
              <a:rPr lang="it-IT" altLang="it-IT" sz="2400" dirty="0" smtClean="0"/>
              <a:t>1820           224                21% </a:t>
            </a:r>
          </a:p>
          <a:p>
            <a:pPr marL="457200" indent="-457200">
              <a:buAutoNum type="arabicPlain" startAt="1913"/>
            </a:pPr>
            <a:r>
              <a:rPr lang="it-IT" altLang="it-IT" sz="2400" dirty="0" smtClean="0"/>
              <a:t>           498                28% </a:t>
            </a:r>
          </a:p>
          <a:p>
            <a:pPr marL="0" indent="0">
              <a:buNone/>
            </a:pPr>
            <a:r>
              <a:rPr lang="it-IT" altLang="it-IT" sz="2400" dirty="0" smtClean="0"/>
              <a:t>2000           742                13%</a:t>
            </a:r>
          </a:p>
          <a:p>
            <a:pPr marL="0" indent="0">
              <a:buNone/>
            </a:pPr>
            <a:endParaRPr lang="it-IT" altLang="it-IT" sz="2400" dirty="0" smtClean="0"/>
          </a:p>
        </p:txBody>
      </p:sp>
      <p:sp>
        <p:nvSpPr>
          <p:cNvPr id="78852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067C59-804E-40BF-874C-3176E7A77C36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404665"/>
            <a:ext cx="6858000" cy="720080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+mn-lt"/>
              </a:rPr>
              <a:t>Dal Regno Unito dei Paesi Bassi al Belgio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228" y="1641022"/>
            <a:ext cx="3653345" cy="4251960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1641022"/>
            <a:ext cx="6858000" cy="4251960"/>
          </a:xfrm>
          <a:ln>
            <a:solidFill>
              <a:srgbClr val="FF0000"/>
            </a:solidFill>
          </a:ln>
        </p:spPr>
        <p:txBody>
          <a:bodyPr/>
          <a:lstStyle/>
          <a:p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29" y="1639341"/>
            <a:ext cx="3801292" cy="425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0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/>
              <a:t>Teoria di Malthus</a:t>
            </a:r>
          </a:p>
        </p:txBody>
      </p:sp>
      <p:sp>
        <p:nvSpPr>
          <p:cNvPr id="76803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6CDBFD-37E6-416A-92DD-781083ADAAA1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7680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2088" y="1773238"/>
            <a:ext cx="62198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Macchina a vapore: da Newcomen a Watt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9094"/>
            <a:ext cx="3711768" cy="4525963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7EE8A-40FF-4D5C-ADA7-B8E4A38F0A86}" type="slidenum">
              <a:rPr lang="it-IT" altLang="it-IT" smtClean="0"/>
              <a:pPr>
                <a:defRPr/>
              </a:pPr>
              <a:t>51</a:t>
            </a:fld>
            <a:endParaRPr lang="it-IT" alt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181" y="2019094"/>
            <a:ext cx="3931424" cy="4410247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2411760" y="3429000"/>
            <a:ext cx="1778496" cy="28083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7092280" y="1726960"/>
            <a:ext cx="1368152" cy="46293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5436097" y="4293097"/>
            <a:ext cx="1425010" cy="20632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5125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smtClean="0"/>
              <a:t>% di popolazione urbana</a:t>
            </a:r>
          </a:p>
        </p:txBody>
      </p:sp>
      <p:pic>
        <p:nvPicPr>
          <p:cNvPr id="778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773238"/>
            <a:ext cx="7632700" cy="417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8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3EDD38-7A6B-453D-B3AC-D76DD18ABDD7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Il ruolo dell’acciaio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047080"/>
            <a:ext cx="3718022" cy="4833429"/>
          </a:xfr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7EE8A-40FF-4D5C-ADA7-B8E4A38F0A86}" type="slidenum">
              <a:rPr lang="it-IT" altLang="it-IT" smtClean="0"/>
              <a:pPr>
                <a:defRPr/>
              </a:pPr>
              <a:t>53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9393735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olo 1"/>
          <p:cNvSpPr>
            <a:spLocks noGrp="1"/>
          </p:cNvSpPr>
          <p:nvPr>
            <p:ph type="ctrTitle"/>
          </p:nvPr>
        </p:nvSpPr>
        <p:spPr>
          <a:xfrm>
            <a:off x="458788" y="242888"/>
            <a:ext cx="8226425" cy="1241425"/>
          </a:xfrm>
        </p:spPr>
        <p:txBody>
          <a:bodyPr/>
          <a:lstStyle/>
          <a:p>
            <a:pPr eaLnBrk="1" hangingPunct="1"/>
            <a:r>
              <a:rPr lang="it-IT" altLang="it-IT" sz="3600" dirty="0" smtClean="0"/>
              <a:t>Catena di montaggio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80900" name="Picture 4" descr="G:\VARIA MIE\Corsi miei - cartella ASUS\Corsi 2012-2013\Storia contemporanea - cdl Comunicazione\ford-model-t-e-la-catena-di-montaggio-le-foto-storich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2009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6E241B-4A46-4BAC-8F00-19DE66FEE70F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000" dirty="0" smtClean="0"/>
              <a:t>Il crollo di Wall Street</a:t>
            </a:r>
          </a:p>
        </p:txBody>
      </p:sp>
      <p:pic>
        <p:nvPicPr>
          <p:cNvPr id="839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05038"/>
            <a:ext cx="8229600" cy="4151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2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FB63D5-C71E-4CE0-93A7-CB787B500971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Dalla catena di montaggio alla produzione ‘leggera’</a:t>
            </a:r>
          </a:p>
        </p:txBody>
      </p:sp>
      <p:pic>
        <p:nvPicPr>
          <p:cNvPr id="84995" name="Picture 2" descr="G:\VARIA MIE\Corsi miei - cartella ASUS\Corsi 2012-2013\Storia contemporanea - cdl Comunicazione\Lean producti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263" y="1916113"/>
            <a:ext cx="6911975" cy="4392612"/>
          </a:xfrm>
        </p:spPr>
      </p:pic>
      <p:sp>
        <p:nvSpPr>
          <p:cNvPr id="84996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45A6D5-0A85-4CF2-8979-9C63040A1C5D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 smtClean="0"/>
              <a:t>Schema della crisi 2008-2014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>
          <a:xfrm>
            <a:off x="457200" y="1590381"/>
            <a:ext cx="8229600" cy="4934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it-IT" altLang="it-IT" sz="1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400" dirty="0" smtClean="0"/>
              <a:t>Federal </a:t>
            </a:r>
            <a:r>
              <a:rPr lang="it-IT" altLang="it-IT" sz="1400" dirty="0" smtClean="0"/>
              <a:t>Reserve                      Banche                        Mutui subprime a molteplici clienti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altLang="it-IT" sz="1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it-IT" altLang="it-IT" sz="1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it-IT" altLang="it-IT" sz="1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it-IT" altLang="it-IT" sz="1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400" dirty="0" smtClean="0"/>
              <a:t>                      </a:t>
            </a:r>
            <a:r>
              <a:rPr lang="it-IT" altLang="it-IT" sz="2400" dirty="0" smtClean="0"/>
              <a:t>economia finanziaria                               </a:t>
            </a:r>
            <a:endParaRPr lang="it-IT" altLang="it-IT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400" dirty="0" smtClean="0"/>
              <a:t>                                                                                                          cartolarizzazione/SPV                                                                       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400" dirty="0" smtClean="0"/>
              <a:t>                                                                             </a:t>
            </a:r>
            <a:endParaRPr lang="it-IT" altLang="it-IT" sz="1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400" dirty="0" smtClean="0"/>
              <a:t>                                                                              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400" dirty="0" smtClean="0"/>
              <a:t>             Altre banche americane </a:t>
            </a:r>
            <a:r>
              <a:rPr lang="it-IT" altLang="it-IT" sz="1400" dirty="0" smtClean="0"/>
              <a:t>e/o </a:t>
            </a:r>
            <a:r>
              <a:rPr lang="it-IT" altLang="it-IT" sz="1400" dirty="0" smtClean="0"/>
              <a:t>di altri Paesi                               MBS/ABS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altLang="it-IT" sz="1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it-IT" altLang="it-IT" sz="1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it-IT" altLang="it-IT" sz="1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400" dirty="0" smtClean="0"/>
              <a:t>                                                                                                               </a:t>
            </a:r>
            <a:r>
              <a:rPr lang="it-IT" altLang="it-IT" sz="2400" dirty="0" smtClean="0"/>
              <a:t>economia reale </a:t>
            </a:r>
            <a:endParaRPr lang="it-IT" altLang="it-IT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400" dirty="0" smtClean="0"/>
              <a:t>                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400" dirty="0" smtClean="0"/>
              <a:t>Credit </a:t>
            </a:r>
            <a:r>
              <a:rPr lang="it-IT" altLang="it-IT" sz="1400" dirty="0" smtClean="0"/>
              <a:t>crunch verso le aziende e la clientela retail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35696" y="2038214"/>
            <a:ext cx="3598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203848" y="2034858"/>
            <a:ext cx="647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19700" y="2205038"/>
            <a:ext cx="0" cy="431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796136" y="2205038"/>
            <a:ext cx="0" cy="431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580062" y="2205038"/>
            <a:ext cx="0" cy="431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003800" y="2205038"/>
            <a:ext cx="0" cy="431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own Arrow 29"/>
          <p:cNvSpPr/>
          <p:nvPr/>
        </p:nvSpPr>
        <p:spPr>
          <a:xfrm>
            <a:off x="5219699" y="2809581"/>
            <a:ext cx="360363" cy="7106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prstClr val="white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364088" y="3968750"/>
            <a:ext cx="0" cy="271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211712" y="4509120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Down Arrow 37"/>
          <p:cNvSpPr/>
          <p:nvPr/>
        </p:nvSpPr>
        <p:spPr>
          <a:xfrm>
            <a:off x="2195513" y="5013176"/>
            <a:ext cx="484187" cy="7920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91150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4715EC-92EE-4D5E-B1B8-BCEBA208F6E9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1259632" y="2889250"/>
            <a:ext cx="2880320" cy="1079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arrotondato 22"/>
          <p:cNvSpPr/>
          <p:nvPr/>
        </p:nvSpPr>
        <p:spPr>
          <a:xfrm>
            <a:off x="4644008" y="5157192"/>
            <a:ext cx="2520280" cy="10264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it-IT" altLang="it-IT" sz="3200" dirty="0" smtClean="0"/>
              <a:t>Il processo di unificazione italiana</a:t>
            </a: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68413"/>
            <a:ext cx="7993063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EC244-45D9-4F08-BF22-86272196C6E4}" type="slidenum">
              <a:rPr lang="it-IT" smtClean="0"/>
              <a:pPr>
                <a:defRPr/>
              </a:pPr>
              <a:t>6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latin typeface="+mn-lt"/>
              </a:rPr>
              <a:t>Gli </a:t>
            </a:r>
            <a:r>
              <a:rPr lang="it-IT" sz="3200" dirty="0" smtClean="0">
                <a:latin typeface="+mn-lt"/>
              </a:rPr>
              <a:t>antefatti</a:t>
            </a:r>
            <a:r>
              <a:rPr lang="it-IT" dirty="0" smtClean="0">
                <a:latin typeface="+mn-lt"/>
              </a:rPr>
              <a:t> dell’unificazione italiana</a:t>
            </a:r>
            <a:endParaRPr lang="it-IT" dirty="0">
              <a:latin typeface="+mn-lt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760" y="1858168"/>
            <a:ext cx="3960440" cy="4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8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 smtClean="0"/>
              <a:t>Dalla Confederazione germanica </a:t>
            </a:r>
            <a:br>
              <a:rPr lang="it-IT" altLang="it-IT" sz="3200" dirty="0" smtClean="0"/>
            </a:br>
            <a:r>
              <a:rPr lang="it-IT" altLang="it-IT" sz="3200" dirty="0" smtClean="0"/>
              <a:t>al Reich tedesco</a:t>
            </a:r>
          </a:p>
        </p:txBody>
      </p:sp>
      <p:pic>
        <p:nvPicPr>
          <p:cNvPr id="2355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557338"/>
            <a:ext cx="5472112" cy="5111750"/>
          </a:xfrm>
        </p:spPr>
      </p:pic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E62768-FE30-4ADE-A1C3-0E8202B164DF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520700"/>
            <a:ext cx="7704137" cy="6337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Segnaposto numero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A7D45B-FD90-4768-A086-F717F4DE6B95}" type="slidenum">
              <a:rPr lang="it-IT" altLang="it-IT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2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2_Equinozio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17700</TotalTime>
  <Words>422</Words>
  <Application>Microsoft Office PowerPoint</Application>
  <PresentationFormat>Presentazione su schermo (4:3)</PresentationFormat>
  <Paragraphs>156</Paragraphs>
  <Slides>57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14</vt:i4>
      </vt:variant>
      <vt:variant>
        <vt:lpstr>Titoli diapositive</vt:lpstr>
      </vt:variant>
      <vt:variant>
        <vt:i4>57</vt:i4>
      </vt:variant>
    </vt:vector>
  </HeadingPairs>
  <TitlesOfParts>
    <vt:vector size="78" baseType="lpstr">
      <vt:lpstr>Arial</vt:lpstr>
      <vt:lpstr>Arial Narrow</vt:lpstr>
      <vt:lpstr>Calibri</vt:lpstr>
      <vt:lpstr>Calibri Light</vt:lpstr>
      <vt:lpstr>Times New Roman</vt:lpstr>
      <vt:lpstr>Wingdings</vt:lpstr>
      <vt:lpstr>Wingdings 2</vt:lpstr>
      <vt:lpstr>2_Equinozio</vt:lpstr>
      <vt:lpstr>Tema di Office</vt:lpstr>
      <vt:lpstr>2_Tema di Office</vt:lpstr>
      <vt:lpstr>3_Tema di Office</vt:lpstr>
      <vt:lpstr>4_Tema di Office</vt:lpstr>
      <vt:lpstr>7_Tema di Office</vt:lpstr>
      <vt:lpstr>9_Tema di Office</vt:lpstr>
      <vt:lpstr>5_Tema di Office</vt:lpstr>
      <vt:lpstr>6_Tema di Office</vt:lpstr>
      <vt:lpstr>8_Tema di Office</vt:lpstr>
      <vt:lpstr>10_Tema di Office</vt:lpstr>
      <vt:lpstr>11_Tema di Office</vt:lpstr>
      <vt:lpstr>12_Tema di Office</vt:lpstr>
      <vt:lpstr>13_Tema di Office</vt:lpstr>
      <vt:lpstr>   Dipartimento di studi umanistici  corso di studio in Discipline storiche e filosofiche </vt:lpstr>
      <vt:lpstr>Lo scenario internazionale tra fine Settecento e primo Ottocento. L’economia-mondo atlantica e gli altri ‘sistemi’.</vt:lpstr>
      <vt:lpstr>L’Europa dopo Vienna</vt:lpstr>
      <vt:lpstr>Riequilibri geo-politici europei</vt:lpstr>
      <vt:lpstr>Dal Regno Unito dei Paesi Bassi al Belgio</vt:lpstr>
      <vt:lpstr>Il processo di unificazione italiana</vt:lpstr>
      <vt:lpstr>Gli antefatti dell’unificazione italiana</vt:lpstr>
      <vt:lpstr>Dalla Confederazione germanica  al Reich tedesco</vt:lpstr>
      <vt:lpstr>Presentazione standard di PowerPoint</vt:lpstr>
      <vt:lpstr>Colonizzazione europea  del continente americano</vt:lpstr>
      <vt:lpstr>Espansione internazionale degli Stati Uniti</vt:lpstr>
      <vt:lpstr>L’Europa e le altre aree mondiali nel secondo ‘800:  la forma di un sistema solare</vt:lpstr>
      <vt:lpstr>Presenza europea in India fino alla metà ‘700</vt:lpstr>
      <vt:lpstr>Carta geo-politica dell’Asia nel 19° secolo</vt:lpstr>
      <vt:lpstr>La ‘zuffa’ europea per l’Africa</vt:lpstr>
      <vt:lpstr>Carta geo-politica dell’Europa prima della Grande guerra</vt:lpstr>
      <vt:lpstr>Alleanze europee nella Grande guerra</vt:lpstr>
      <vt:lpstr>Le alleanze della Grande guerra  e le rispettive colonie</vt:lpstr>
      <vt:lpstr>Assetto generale della Grande guerra</vt:lpstr>
      <vt:lpstr>I fronti europei nella Grande guerra</vt:lpstr>
      <vt:lpstr>La carta geo-politica europea  dopo la Grande guerra e i successivi riequilibri</vt:lpstr>
      <vt:lpstr> 1919-1939  Un sistema multipolare </vt:lpstr>
      <vt:lpstr>La II guerra mondiale: situazione pre-bellica</vt:lpstr>
      <vt:lpstr>Seconda guerra mondiale il teatro europeo di guerra</vt:lpstr>
      <vt:lpstr>Seconda guerra mondiale il teatro di guerra del Pacifico</vt:lpstr>
      <vt:lpstr>Il sistema bipolare della Guerra fredda</vt:lpstr>
      <vt:lpstr>La ‘cortina di ferro’ evocata da W.Churchill</vt:lpstr>
      <vt:lpstr>La situazione post-bellica  della Germania occupata</vt:lpstr>
      <vt:lpstr>La guerra di Corea (1950-1953)</vt:lpstr>
      <vt:lpstr>Il muro di Berlino</vt:lpstr>
      <vt:lpstr>Crisi di Cuba  (ottobre 1962)</vt:lpstr>
      <vt:lpstr>Guerra in Vietnam (1965-1971)</vt:lpstr>
      <vt:lpstr>L’America latina post-coloniale</vt:lpstr>
      <vt:lpstr>Addetti attuali per settore produttivo</vt:lpstr>
      <vt:lpstr>L’Asia contemporanea</vt:lpstr>
      <vt:lpstr>Attuali forme di governo</vt:lpstr>
      <vt:lpstr>Addetti attuali per settore produttivo</vt:lpstr>
      <vt:lpstr>L’Islam sunnita e sciita nel mondo</vt:lpstr>
      <vt:lpstr>Crisi arabo-israeliana</vt:lpstr>
      <vt:lpstr>La decolonizzazione dell’Africa</vt:lpstr>
      <vt:lpstr>Gli Stati africani per P.I.L.</vt:lpstr>
      <vt:lpstr>1991-2001 La globalizzazione ‘imperiale’ dell’Occidente</vt:lpstr>
      <vt:lpstr>Le guerre jugoslave 1991-1995</vt:lpstr>
      <vt:lpstr>Crisi in M.O. alla fine del 20° secolo</vt:lpstr>
      <vt:lpstr>Gli inizi del 21° secolo. Un nuovo sistema multipolare</vt:lpstr>
      <vt:lpstr>Il sistema costituzionale  degli Stati Uniti</vt:lpstr>
      <vt:lpstr>Sistema costituzionale italiano</vt:lpstr>
      <vt:lpstr>Immagini dell’industrializzazione  </vt:lpstr>
      <vt:lpstr>Andamento storico  della popolazione europea</vt:lpstr>
      <vt:lpstr>Teoria di Malthus</vt:lpstr>
      <vt:lpstr>Macchina a vapore: da Newcomen a Watt</vt:lpstr>
      <vt:lpstr>% di popolazione urbana</vt:lpstr>
      <vt:lpstr>Il ruolo dell’acciaio</vt:lpstr>
      <vt:lpstr>Catena di montaggio</vt:lpstr>
      <vt:lpstr>Il crollo di Wall Street</vt:lpstr>
      <vt:lpstr>Dalla catena di montaggio alla produzione ‘leggera’</vt:lpstr>
      <vt:lpstr>Schema della crisi 2008-2014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 studio storico dell’età contemporanea: peculiarità e problemi</dc:title>
  <dc:creator>Utente</dc:creator>
  <cp:lastModifiedBy>battelligiu@gmail.com</cp:lastModifiedBy>
  <cp:revision>931</cp:revision>
  <dcterms:created xsi:type="dcterms:W3CDTF">2008-01-03T16:41:13Z</dcterms:created>
  <dcterms:modified xsi:type="dcterms:W3CDTF">2020-05-05T09:22:55Z</dcterms:modified>
</cp:coreProperties>
</file>