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drawings/drawing4.xml" ContentType="application/vnd.openxmlformats-officedocument.drawingml.chartshap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rawings/drawing2.xml" ContentType="application/vnd.openxmlformats-officedocument.drawingml.chartshape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7.xml" ContentType="application/vnd.openxmlformats-officedocument.drawingml.chart+xml"/>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drawings/drawing5.xml" ContentType="application/vnd.openxmlformats-officedocument.drawingml.chartshap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drawings/drawing3.xml" ContentType="application/vnd.openxmlformats-officedocument.drawingml.chartshape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charts/chart6.xml" ContentType="application/vnd.openxmlformats-officedocument.drawingml.chart+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charts/chart2.xml" ContentType="application/vnd.openxmlformats-officedocument.drawingml.chart+xml"/>
  <Override PartName="/ppt/drawings/drawing6.xml" ContentType="application/vnd.openxmlformats-officedocument.drawingml.chartshape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61" r:id="rId2"/>
    <p:sldId id="260" r:id="rId3"/>
    <p:sldId id="256" r:id="rId4"/>
    <p:sldId id="306" r:id="rId5"/>
    <p:sldId id="257" r:id="rId6"/>
    <p:sldId id="299" r:id="rId7"/>
    <p:sldId id="286" r:id="rId8"/>
    <p:sldId id="303" r:id="rId9"/>
    <p:sldId id="269" r:id="rId10"/>
    <p:sldId id="305" r:id="rId11"/>
    <p:sldId id="258" r:id="rId12"/>
    <p:sldId id="290" r:id="rId13"/>
    <p:sldId id="270" r:id="rId14"/>
    <p:sldId id="284" r:id="rId15"/>
    <p:sldId id="259" r:id="rId16"/>
    <p:sldId id="280" r:id="rId17"/>
    <p:sldId id="263" r:id="rId18"/>
    <p:sldId id="268" r:id="rId19"/>
    <p:sldId id="264" r:id="rId20"/>
    <p:sldId id="281" r:id="rId21"/>
    <p:sldId id="292" r:id="rId22"/>
    <p:sldId id="291" r:id="rId23"/>
    <p:sldId id="300" r:id="rId24"/>
    <p:sldId id="282" r:id="rId25"/>
    <p:sldId id="297" r:id="rId26"/>
    <p:sldId id="296" r:id="rId27"/>
    <p:sldId id="294" r:id="rId28"/>
    <p:sldId id="293" r:id="rId29"/>
    <p:sldId id="295" r:id="rId30"/>
    <p:sldId id="267" r:id="rId31"/>
    <p:sldId id="285" r:id="rId32"/>
    <p:sldId id="304" r:id="rId33"/>
    <p:sldId id="288" r:id="rId34"/>
    <p:sldId id="287" r:id="rId35"/>
    <p:sldId id="276" r:id="rId36"/>
    <p:sldId id="274" r:id="rId37"/>
    <p:sldId id="277" r:id="rId38"/>
    <p:sldId id="262" r:id="rId39"/>
    <p:sldId id="271" r:id="rId40"/>
    <p:sldId id="279" r:id="rId41"/>
    <p:sldId id="283" r:id="rId42"/>
    <p:sldId id="302" r:id="rId43"/>
    <p:sldId id="265" r:id="rId44"/>
    <p:sldId id="266" r:id="rId45"/>
    <p:sldId id="298" r:id="rId46"/>
    <p:sldId id="301" r:id="rId47"/>
    <p:sldId id="289" r:id="rId48"/>
    <p:sldId id="272" r:id="rId49"/>
    <p:sldId id="273" r:id="rId50"/>
    <p:sldId id="275" r:id="rId51"/>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446" autoAdjust="0"/>
  </p:normalViewPr>
  <p:slideViewPr>
    <p:cSldViewPr>
      <p:cViewPr varScale="1">
        <p:scale>
          <a:sx n="96" d="100"/>
          <a:sy n="96" d="100"/>
        </p:scale>
        <p:origin x="-122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OLD_C\parana\Copia%20di%20Mesozoic.xls"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OLD_C\dati%20pc%20vecchio\d\2002marco\Ultimo\Mesozoic.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OLD_C\dati%20pc%20vecchio\d\2002marco\Ultimo\Mesozoic.xls"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OLD_C\dati%20pc%20vecchio\d\ampa\cicci.xls"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OLD_C\dati%20pc%20vecchio\d\ampa\cicci.xls"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C:\OLD_C\dati%20pc%20vecchio\d\ampa\cicci.xls"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C:\OLD_C\dati%20pc%20vecchio\d\ampa\cicci.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GB"/>
  <c:chart>
    <c:plotArea>
      <c:layout>
        <c:manualLayout>
          <c:layoutTarget val="inner"/>
          <c:xMode val="edge"/>
          <c:yMode val="edge"/>
          <c:x val="0.10563072958223557"/>
          <c:y val="9.8252380941124748E-2"/>
          <c:w val="0.70497134733158906"/>
          <c:h val="0.79862463040854115"/>
        </c:manualLayout>
      </c:layout>
      <c:scatterChart>
        <c:scatterStyle val="lineMarker"/>
        <c:ser>
          <c:idx val="0"/>
          <c:order val="0"/>
          <c:spPr>
            <a:ln w="28575">
              <a:noFill/>
            </a:ln>
          </c:spPr>
          <c:marker>
            <c:symbol val="circle"/>
            <c:size val="9"/>
            <c:spPr>
              <a:solidFill>
                <a:srgbClr val="FF0000"/>
              </a:solidFill>
              <a:ln>
                <a:solidFill>
                  <a:sysClr val="windowText" lastClr="000000"/>
                </a:solidFill>
              </a:ln>
            </c:spPr>
          </c:marker>
          <c:xVal>
            <c:numRef>
              <c:f>Foglio1!$DQ$11:$FL$11</c:f>
              <c:numCache>
                <c:formatCode>0.00</c:formatCode>
                <c:ptCount val="48"/>
                <c:pt idx="0">
                  <c:v>2.5934928755225202</c:v>
                </c:pt>
                <c:pt idx="1">
                  <c:v>2.4710189139719327</c:v>
                </c:pt>
                <c:pt idx="2">
                  <c:v>2.6206196038598177</c:v>
                </c:pt>
                <c:pt idx="3">
                  <c:v>2.7605805338475706</c:v>
                </c:pt>
                <c:pt idx="4">
                  <c:v>2.7389756231169549</c:v>
                </c:pt>
                <c:pt idx="5">
                  <c:v>2.5874011897970832</c:v>
                </c:pt>
                <c:pt idx="6">
                  <c:v>2.5794920228701397</c:v>
                </c:pt>
                <c:pt idx="7">
                  <c:v>2.2761451855464783</c:v>
                </c:pt>
                <c:pt idx="8">
                  <c:v>2.417642696788989</c:v>
                </c:pt>
                <c:pt idx="9">
                  <c:v>2.5314632063142399</c:v>
                </c:pt>
                <c:pt idx="10">
                  <c:v>3.0416543333367327</c:v>
                </c:pt>
                <c:pt idx="11">
                  <c:v>2.8661800984737584</c:v>
                </c:pt>
                <c:pt idx="12">
                  <c:v>2.3285951484226435</c:v>
                </c:pt>
                <c:pt idx="13">
                  <c:v>2.4328187245947599</c:v>
                </c:pt>
                <c:pt idx="14">
                  <c:v>2.3866348448687349</c:v>
                </c:pt>
                <c:pt idx="15">
                  <c:v>2.4491448233984388</c:v>
                </c:pt>
                <c:pt idx="16">
                  <c:v>2.276492169476712</c:v>
                </c:pt>
                <c:pt idx="17">
                  <c:v>2.3803953083832639</c:v>
                </c:pt>
                <c:pt idx="18">
                  <c:v>2.3541401273885327</c:v>
                </c:pt>
                <c:pt idx="19">
                  <c:v>2.2530980097634248</c:v>
                </c:pt>
                <c:pt idx="20">
                  <c:v>2.8468014152669867</c:v>
                </c:pt>
                <c:pt idx="21">
                  <c:v>2.8386545387949447</c:v>
                </c:pt>
                <c:pt idx="22">
                  <c:v>2.4799655674202197</c:v>
                </c:pt>
                <c:pt idx="23">
                  <c:v>2.6113655605765405</c:v>
                </c:pt>
                <c:pt idx="24">
                  <c:v>2.73</c:v>
                </c:pt>
                <c:pt idx="25">
                  <c:v>3.23</c:v>
                </c:pt>
                <c:pt idx="26">
                  <c:v>2.7800000000000002</c:v>
                </c:pt>
                <c:pt idx="27">
                  <c:v>2.8499999999999988</c:v>
                </c:pt>
                <c:pt idx="28">
                  <c:v>3.06</c:v>
                </c:pt>
                <c:pt idx="29">
                  <c:v>2.9899999999999998</c:v>
                </c:pt>
                <c:pt idx="30">
                  <c:v>2.74</c:v>
                </c:pt>
                <c:pt idx="31">
                  <c:v>2.8299999999999987</c:v>
                </c:pt>
                <c:pt idx="32">
                  <c:v>3.08</c:v>
                </c:pt>
                <c:pt idx="33">
                  <c:v>2.8899999999999997</c:v>
                </c:pt>
                <c:pt idx="34">
                  <c:v>2.63</c:v>
                </c:pt>
                <c:pt idx="35">
                  <c:v>2.57</c:v>
                </c:pt>
                <c:pt idx="36">
                  <c:v>2.23</c:v>
                </c:pt>
                <c:pt idx="37">
                  <c:v>3.29</c:v>
                </c:pt>
                <c:pt idx="38">
                  <c:v>2.67</c:v>
                </c:pt>
                <c:pt idx="39">
                  <c:v>2.8899999999999997</c:v>
                </c:pt>
                <c:pt idx="40">
                  <c:v>2.82</c:v>
                </c:pt>
                <c:pt idx="41">
                  <c:v>2.5</c:v>
                </c:pt>
                <c:pt idx="42">
                  <c:v>2.9499999999999997</c:v>
                </c:pt>
                <c:pt idx="43">
                  <c:v>3.01</c:v>
                </c:pt>
                <c:pt idx="44">
                  <c:v>2.72</c:v>
                </c:pt>
                <c:pt idx="45">
                  <c:v>2.77</c:v>
                </c:pt>
                <c:pt idx="46">
                  <c:v>2.6815820113435098</c:v>
                </c:pt>
                <c:pt idx="47">
                  <c:v>0.26486208037223241</c:v>
                </c:pt>
              </c:numCache>
            </c:numRef>
          </c:xVal>
          <c:yVal>
            <c:numRef>
              <c:f>Foglio1!$DQ$12:$FL$12</c:f>
              <c:numCache>
                <c:formatCode>0.00</c:formatCode>
                <c:ptCount val="48"/>
                <c:pt idx="0">
                  <c:v>0.88483874576650368</c:v>
                </c:pt>
                <c:pt idx="1">
                  <c:v>0.86434817978442169</c:v>
                </c:pt>
                <c:pt idx="2">
                  <c:v>1.4931437277805992</c:v>
                </c:pt>
                <c:pt idx="3">
                  <c:v>0.75104029229676661</c:v>
                </c:pt>
                <c:pt idx="4">
                  <c:v>1.034724124288628</c:v>
                </c:pt>
                <c:pt idx="5">
                  <c:v>1.4464998777605718</c:v>
                </c:pt>
                <c:pt idx="6">
                  <c:v>1.0257035209050562</c:v>
                </c:pt>
                <c:pt idx="7">
                  <c:v>1.4937202780148648</c:v>
                </c:pt>
                <c:pt idx="8">
                  <c:v>0.88376014546489023</c:v>
                </c:pt>
                <c:pt idx="9">
                  <c:v>1.2760221039958075</c:v>
                </c:pt>
                <c:pt idx="10">
                  <c:v>1.2554479295316152</c:v>
                </c:pt>
                <c:pt idx="11">
                  <c:v>1.5456899816769201</c:v>
                </c:pt>
                <c:pt idx="12">
                  <c:v>0.9719353662981437</c:v>
                </c:pt>
                <c:pt idx="13">
                  <c:v>1.0846316813818411</c:v>
                </c:pt>
                <c:pt idx="14">
                  <c:v>1.1679276900421378</c:v>
                </c:pt>
                <c:pt idx="15">
                  <c:v>1.457342374253618</c:v>
                </c:pt>
                <c:pt idx="16">
                  <c:v>1.158571907680112</c:v>
                </c:pt>
                <c:pt idx="17">
                  <c:v>1.6377933532038698</c:v>
                </c:pt>
                <c:pt idx="18">
                  <c:v>0.9477707006369428</c:v>
                </c:pt>
                <c:pt idx="19">
                  <c:v>0.91341811206625356</c:v>
                </c:pt>
                <c:pt idx="20">
                  <c:v>2.2469396884785882</c:v>
                </c:pt>
                <c:pt idx="21">
                  <c:v>1.8313900250289958</c:v>
                </c:pt>
                <c:pt idx="22">
                  <c:v>1.7113811973519675</c:v>
                </c:pt>
                <c:pt idx="23">
                  <c:v>1.754511236012362</c:v>
                </c:pt>
                <c:pt idx="24">
                  <c:v>0.87000000000000288</c:v>
                </c:pt>
                <c:pt idx="25">
                  <c:v>1.44</c:v>
                </c:pt>
                <c:pt idx="26">
                  <c:v>2.2400000000000002</c:v>
                </c:pt>
                <c:pt idx="27">
                  <c:v>1.1900000000000057</c:v>
                </c:pt>
                <c:pt idx="28">
                  <c:v>2.13</c:v>
                </c:pt>
                <c:pt idx="29">
                  <c:v>1.8800000000000001</c:v>
                </c:pt>
                <c:pt idx="30">
                  <c:v>1.56</c:v>
                </c:pt>
                <c:pt idx="31">
                  <c:v>1.9200000000000019</c:v>
                </c:pt>
                <c:pt idx="32">
                  <c:v>1.3800000000000001</c:v>
                </c:pt>
                <c:pt idx="33">
                  <c:v>1.7100000000000031</c:v>
                </c:pt>
                <c:pt idx="34">
                  <c:v>1.7000000000000031</c:v>
                </c:pt>
                <c:pt idx="35">
                  <c:v>1.7000000000000031</c:v>
                </c:pt>
                <c:pt idx="36">
                  <c:v>1.7200000000000031</c:v>
                </c:pt>
                <c:pt idx="37">
                  <c:v>2.86</c:v>
                </c:pt>
                <c:pt idx="38">
                  <c:v>2.2200000000000002</c:v>
                </c:pt>
                <c:pt idx="39">
                  <c:v>2.0299999999999998</c:v>
                </c:pt>
                <c:pt idx="40">
                  <c:v>2.36</c:v>
                </c:pt>
                <c:pt idx="41">
                  <c:v>1.84</c:v>
                </c:pt>
                <c:pt idx="42">
                  <c:v>1.54</c:v>
                </c:pt>
                <c:pt idx="43">
                  <c:v>1.8</c:v>
                </c:pt>
                <c:pt idx="44">
                  <c:v>1.87</c:v>
                </c:pt>
                <c:pt idx="45">
                  <c:v>1.87</c:v>
                </c:pt>
                <c:pt idx="46">
                  <c:v>1.5362728747761285</c:v>
                </c:pt>
                <c:pt idx="47">
                  <c:v>0.47530713304355987</c:v>
                </c:pt>
              </c:numCache>
            </c:numRef>
          </c:yVal>
        </c:ser>
        <c:ser>
          <c:idx val="1"/>
          <c:order val="1"/>
          <c:spPr>
            <a:ln w="28575">
              <a:noFill/>
            </a:ln>
          </c:spPr>
          <c:marker>
            <c:symbol val="triangle"/>
            <c:size val="7"/>
            <c:spPr>
              <a:noFill/>
              <a:ln>
                <a:solidFill>
                  <a:sysClr val="windowText" lastClr="000000"/>
                </a:solidFill>
              </a:ln>
            </c:spPr>
          </c:marker>
          <c:xVal>
            <c:numRef>
              <c:f>Foglio1!$FN$11:$HF$11</c:f>
              <c:numCache>
                <c:formatCode>0.00</c:formatCode>
                <c:ptCount val="45"/>
                <c:pt idx="0">
                  <c:v>2.65</c:v>
                </c:pt>
                <c:pt idx="1">
                  <c:v>2.79</c:v>
                </c:pt>
                <c:pt idx="2">
                  <c:v>2.9099999999999997</c:v>
                </c:pt>
                <c:pt idx="3">
                  <c:v>2.67</c:v>
                </c:pt>
                <c:pt idx="4">
                  <c:v>2.14</c:v>
                </c:pt>
                <c:pt idx="5">
                  <c:v>2.3699999999999997</c:v>
                </c:pt>
                <c:pt idx="6">
                  <c:v>2.27</c:v>
                </c:pt>
                <c:pt idx="7">
                  <c:v>2.8699999999999997</c:v>
                </c:pt>
                <c:pt idx="8">
                  <c:v>2.8299999999999987</c:v>
                </c:pt>
                <c:pt idx="9">
                  <c:v>2.4699999999999998</c:v>
                </c:pt>
                <c:pt idx="10">
                  <c:v>2.7800000000000002</c:v>
                </c:pt>
                <c:pt idx="11">
                  <c:v>2.2999999999999998</c:v>
                </c:pt>
                <c:pt idx="12">
                  <c:v>2.7800000000000002</c:v>
                </c:pt>
                <c:pt idx="13">
                  <c:v>3.11</c:v>
                </c:pt>
                <c:pt idx="14">
                  <c:v>2.5099999999999998</c:v>
                </c:pt>
                <c:pt idx="15">
                  <c:v>2.71</c:v>
                </c:pt>
                <c:pt idx="16">
                  <c:v>2.63</c:v>
                </c:pt>
                <c:pt idx="17">
                  <c:v>3.16</c:v>
                </c:pt>
                <c:pt idx="18">
                  <c:v>2.64</c:v>
                </c:pt>
                <c:pt idx="19">
                  <c:v>2.69</c:v>
                </c:pt>
                <c:pt idx="20">
                  <c:v>3.03</c:v>
                </c:pt>
                <c:pt idx="21">
                  <c:v>2.3099999999999987</c:v>
                </c:pt>
                <c:pt idx="22">
                  <c:v>2.63</c:v>
                </c:pt>
                <c:pt idx="23">
                  <c:v>2.52</c:v>
                </c:pt>
                <c:pt idx="24">
                  <c:v>3.3699999999999997</c:v>
                </c:pt>
                <c:pt idx="25">
                  <c:v>3.46</c:v>
                </c:pt>
                <c:pt idx="26">
                  <c:v>3.71</c:v>
                </c:pt>
                <c:pt idx="27">
                  <c:v>2.71</c:v>
                </c:pt>
                <c:pt idx="28">
                  <c:v>2.98</c:v>
                </c:pt>
                <c:pt idx="29">
                  <c:v>2.58</c:v>
                </c:pt>
                <c:pt idx="30">
                  <c:v>2.92</c:v>
                </c:pt>
                <c:pt idx="31">
                  <c:v>2.94</c:v>
                </c:pt>
                <c:pt idx="32">
                  <c:v>2.67</c:v>
                </c:pt>
                <c:pt idx="33">
                  <c:v>2.69</c:v>
                </c:pt>
                <c:pt idx="34">
                  <c:v>2.69</c:v>
                </c:pt>
                <c:pt idx="35">
                  <c:v>3.01</c:v>
                </c:pt>
                <c:pt idx="36">
                  <c:v>2.4899999999999998</c:v>
                </c:pt>
                <c:pt idx="37">
                  <c:v>2.77</c:v>
                </c:pt>
                <c:pt idx="38">
                  <c:v>2.8899999999999997</c:v>
                </c:pt>
                <c:pt idx="39">
                  <c:v>2.3299999999999987</c:v>
                </c:pt>
                <c:pt idx="40">
                  <c:v>2.79</c:v>
                </c:pt>
                <c:pt idx="41">
                  <c:v>2.4099999999999997</c:v>
                </c:pt>
                <c:pt idx="42">
                  <c:v>2.52</c:v>
                </c:pt>
                <c:pt idx="43">
                  <c:v>2.737209302325581</c:v>
                </c:pt>
                <c:pt idx="44">
                  <c:v>0.31575178344813559</c:v>
                </c:pt>
              </c:numCache>
            </c:numRef>
          </c:xVal>
          <c:yVal>
            <c:numRef>
              <c:f>Foglio1!$FN$12:$HF$12</c:f>
              <c:numCache>
                <c:formatCode>0.00</c:formatCode>
                <c:ptCount val="45"/>
                <c:pt idx="0">
                  <c:v>0.60000000000000064</c:v>
                </c:pt>
                <c:pt idx="1">
                  <c:v>0.750000000000003</c:v>
                </c:pt>
                <c:pt idx="2">
                  <c:v>0.82000000000000062</c:v>
                </c:pt>
                <c:pt idx="3">
                  <c:v>0.38000000000000161</c:v>
                </c:pt>
                <c:pt idx="4">
                  <c:v>0.46</c:v>
                </c:pt>
                <c:pt idx="5">
                  <c:v>1.02</c:v>
                </c:pt>
                <c:pt idx="6">
                  <c:v>0.92</c:v>
                </c:pt>
                <c:pt idx="7">
                  <c:v>0.97000000000000053</c:v>
                </c:pt>
                <c:pt idx="8">
                  <c:v>0.95000000000000062</c:v>
                </c:pt>
                <c:pt idx="9">
                  <c:v>0.70000000000000062</c:v>
                </c:pt>
                <c:pt idx="10">
                  <c:v>0.79</c:v>
                </c:pt>
                <c:pt idx="11">
                  <c:v>0.77000000000000179</c:v>
                </c:pt>
                <c:pt idx="12">
                  <c:v>1</c:v>
                </c:pt>
                <c:pt idx="13">
                  <c:v>0.77000000000000179</c:v>
                </c:pt>
                <c:pt idx="14">
                  <c:v>0.84000000000000064</c:v>
                </c:pt>
                <c:pt idx="15">
                  <c:v>0.62000000000000288</c:v>
                </c:pt>
                <c:pt idx="16">
                  <c:v>0.78</c:v>
                </c:pt>
                <c:pt idx="17">
                  <c:v>0.82000000000000062</c:v>
                </c:pt>
                <c:pt idx="18">
                  <c:v>0.98</c:v>
                </c:pt>
                <c:pt idx="19">
                  <c:v>0.8</c:v>
                </c:pt>
                <c:pt idx="20">
                  <c:v>1</c:v>
                </c:pt>
                <c:pt idx="21">
                  <c:v>1.22</c:v>
                </c:pt>
                <c:pt idx="22">
                  <c:v>0.61000000000000065</c:v>
                </c:pt>
                <c:pt idx="23">
                  <c:v>0.8</c:v>
                </c:pt>
                <c:pt idx="24">
                  <c:v>2.2400000000000002</c:v>
                </c:pt>
                <c:pt idx="25">
                  <c:v>0.95000000000000062</c:v>
                </c:pt>
                <c:pt idx="26">
                  <c:v>1.27</c:v>
                </c:pt>
                <c:pt idx="27">
                  <c:v>0.60000000000000064</c:v>
                </c:pt>
                <c:pt idx="28">
                  <c:v>0.56999999999999995</c:v>
                </c:pt>
                <c:pt idx="29">
                  <c:v>0.750000000000003</c:v>
                </c:pt>
                <c:pt idx="30">
                  <c:v>0.5</c:v>
                </c:pt>
                <c:pt idx="31">
                  <c:v>0.36000000000000032</c:v>
                </c:pt>
                <c:pt idx="32">
                  <c:v>0.53</c:v>
                </c:pt>
                <c:pt idx="33">
                  <c:v>0.39000000000000162</c:v>
                </c:pt>
                <c:pt idx="34">
                  <c:v>0.88000000000000178</c:v>
                </c:pt>
                <c:pt idx="35">
                  <c:v>0.79</c:v>
                </c:pt>
                <c:pt idx="36">
                  <c:v>0.47000000000000008</c:v>
                </c:pt>
                <c:pt idx="37">
                  <c:v>0.59000000000000064</c:v>
                </c:pt>
                <c:pt idx="38">
                  <c:v>0.63000000000000322</c:v>
                </c:pt>
                <c:pt idx="39">
                  <c:v>0.34000000000000102</c:v>
                </c:pt>
                <c:pt idx="40">
                  <c:v>0.36000000000000032</c:v>
                </c:pt>
                <c:pt idx="41">
                  <c:v>0.26</c:v>
                </c:pt>
                <c:pt idx="42">
                  <c:v>0.48000000000000032</c:v>
                </c:pt>
                <c:pt idx="43">
                  <c:v>0.75186046511627902</c:v>
                </c:pt>
                <c:pt idx="44">
                  <c:v>0.32869195173394233</c:v>
                </c:pt>
              </c:numCache>
            </c:numRef>
          </c:yVal>
        </c:ser>
        <c:axId val="33555200"/>
        <c:axId val="33555968"/>
      </c:scatterChart>
      <c:valAx>
        <c:axId val="33555200"/>
        <c:scaling>
          <c:orientation val="minMax"/>
          <c:min val="1"/>
        </c:scaling>
        <c:axPos val="b"/>
        <c:numFmt formatCode="0.00" sourceLinked="1"/>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33555968"/>
        <c:crosses val="autoZero"/>
        <c:crossBetween val="midCat"/>
      </c:valAx>
      <c:valAx>
        <c:axId val="33555968"/>
        <c:scaling>
          <c:orientation val="minMax"/>
        </c:scaling>
        <c:axPos val="l"/>
        <c:numFmt formatCode="0.00" sourceLinked="1"/>
        <c:tickLblPos val="nextTo"/>
        <c:crossAx val="33555200"/>
        <c:crosses val="autoZero"/>
        <c:crossBetween val="midCat"/>
      </c:valAx>
    </c:plotArea>
    <c:legend>
      <c:legendPos val="r"/>
      <c:layout/>
    </c:legend>
    <c:plotVisOnly val="1"/>
    <c:dispBlanksAs val="gap"/>
  </c:chart>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GB"/>
  <c:chart>
    <c:plotArea>
      <c:layout>
        <c:manualLayout>
          <c:layoutTarget val="inner"/>
          <c:xMode val="edge"/>
          <c:yMode val="edge"/>
          <c:x val="9.1613298337707788E-2"/>
          <c:y val="7.4401077186087863E-2"/>
          <c:w val="0.70497134733158873"/>
          <c:h val="0.79862463040854037"/>
        </c:manualLayout>
      </c:layout>
      <c:scatterChart>
        <c:scatterStyle val="lineMarker"/>
        <c:ser>
          <c:idx val="0"/>
          <c:order val="0"/>
          <c:tx>
            <c:v>PLTI</c:v>
          </c:tx>
          <c:spPr>
            <a:ln w="28575">
              <a:noFill/>
            </a:ln>
          </c:spPr>
          <c:xVal>
            <c:numRef>
              <c:f>Foglio1!$B$26:$BI$26</c:f>
              <c:numCache>
                <c:formatCode>0.00</c:formatCode>
                <c:ptCount val="60"/>
                <c:pt idx="0">
                  <c:v>15</c:v>
                </c:pt>
                <c:pt idx="1">
                  <c:v>14</c:v>
                </c:pt>
                <c:pt idx="2">
                  <c:v>23</c:v>
                </c:pt>
                <c:pt idx="3">
                  <c:v>20</c:v>
                </c:pt>
                <c:pt idx="4">
                  <c:v>14</c:v>
                </c:pt>
                <c:pt idx="5">
                  <c:v>15</c:v>
                </c:pt>
                <c:pt idx="6">
                  <c:v>24</c:v>
                </c:pt>
                <c:pt idx="7">
                  <c:v>17</c:v>
                </c:pt>
                <c:pt idx="8">
                  <c:v>18</c:v>
                </c:pt>
                <c:pt idx="9">
                  <c:v>14</c:v>
                </c:pt>
                <c:pt idx="10">
                  <c:v>19</c:v>
                </c:pt>
                <c:pt idx="11">
                  <c:v>18</c:v>
                </c:pt>
                <c:pt idx="12">
                  <c:v>21</c:v>
                </c:pt>
                <c:pt idx="13">
                  <c:v>18</c:v>
                </c:pt>
                <c:pt idx="14">
                  <c:v>21</c:v>
                </c:pt>
                <c:pt idx="15">
                  <c:v>19</c:v>
                </c:pt>
                <c:pt idx="16">
                  <c:v>22</c:v>
                </c:pt>
                <c:pt idx="17">
                  <c:v>22</c:v>
                </c:pt>
                <c:pt idx="18">
                  <c:v>14</c:v>
                </c:pt>
                <c:pt idx="19">
                  <c:v>20</c:v>
                </c:pt>
                <c:pt idx="20">
                  <c:v>11</c:v>
                </c:pt>
                <c:pt idx="21">
                  <c:v>10.1</c:v>
                </c:pt>
                <c:pt idx="22">
                  <c:v>4.4000000000000004</c:v>
                </c:pt>
                <c:pt idx="23">
                  <c:v>15</c:v>
                </c:pt>
                <c:pt idx="24">
                  <c:v>4.5999999999999996</c:v>
                </c:pt>
                <c:pt idx="25">
                  <c:v>9</c:v>
                </c:pt>
                <c:pt idx="26">
                  <c:v>9</c:v>
                </c:pt>
                <c:pt idx="27">
                  <c:v>22</c:v>
                </c:pt>
                <c:pt idx="28">
                  <c:v>13</c:v>
                </c:pt>
                <c:pt idx="29">
                  <c:v>9.2000000000000011</c:v>
                </c:pt>
                <c:pt idx="31">
                  <c:v>8.6</c:v>
                </c:pt>
                <c:pt idx="32">
                  <c:v>19.7</c:v>
                </c:pt>
                <c:pt idx="33">
                  <c:v>8.4</c:v>
                </c:pt>
                <c:pt idx="34">
                  <c:v>10.4</c:v>
                </c:pt>
                <c:pt idx="35">
                  <c:v>8.2000000000000011</c:v>
                </c:pt>
                <c:pt idx="36">
                  <c:v>14.6</c:v>
                </c:pt>
                <c:pt idx="38">
                  <c:v>13.3</c:v>
                </c:pt>
                <c:pt idx="39">
                  <c:v>10.6</c:v>
                </c:pt>
                <c:pt idx="40">
                  <c:v>10.8</c:v>
                </c:pt>
                <c:pt idx="41">
                  <c:v>21.4</c:v>
                </c:pt>
                <c:pt idx="42">
                  <c:v>15.7</c:v>
                </c:pt>
                <c:pt idx="43">
                  <c:v>24.7</c:v>
                </c:pt>
                <c:pt idx="44">
                  <c:v>19.600000000000001</c:v>
                </c:pt>
                <c:pt idx="45">
                  <c:v>21.5</c:v>
                </c:pt>
                <c:pt idx="46">
                  <c:v>26.7</c:v>
                </c:pt>
                <c:pt idx="47">
                  <c:v>20.399999999999999</c:v>
                </c:pt>
                <c:pt idx="48">
                  <c:v>27.3</c:v>
                </c:pt>
                <c:pt idx="49">
                  <c:v>25.9</c:v>
                </c:pt>
                <c:pt idx="50">
                  <c:v>29.5</c:v>
                </c:pt>
                <c:pt idx="51">
                  <c:v>10.6</c:v>
                </c:pt>
                <c:pt idx="52">
                  <c:v>32.200000000000003</c:v>
                </c:pt>
                <c:pt idx="53">
                  <c:v>27.3</c:v>
                </c:pt>
                <c:pt idx="54">
                  <c:v>14.3</c:v>
                </c:pt>
                <c:pt idx="55">
                  <c:v>15.3</c:v>
                </c:pt>
                <c:pt idx="56">
                  <c:v>15.4</c:v>
                </c:pt>
                <c:pt idx="57">
                  <c:v>19.399999999999999</c:v>
                </c:pt>
                <c:pt idx="58">
                  <c:v>16.91249999999987</c:v>
                </c:pt>
                <c:pt idx="59">
                  <c:v>6.3135370435279645</c:v>
                </c:pt>
              </c:numCache>
            </c:numRef>
          </c:xVal>
          <c:yVal>
            <c:numRef>
              <c:f>Foglio1!$B$23:$BI$23</c:f>
              <c:numCache>
                <c:formatCode>0</c:formatCode>
                <c:ptCount val="60"/>
                <c:pt idx="0">
                  <c:v>133</c:v>
                </c:pt>
                <c:pt idx="1">
                  <c:v>120</c:v>
                </c:pt>
                <c:pt idx="2">
                  <c:v>132</c:v>
                </c:pt>
                <c:pt idx="3">
                  <c:v>125</c:v>
                </c:pt>
                <c:pt idx="4">
                  <c:v>113</c:v>
                </c:pt>
                <c:pt idx="5">
                  <c:v>112</c:v>
                </c:pt>
                <c:pt idx="6">
                  <c:v>146</c:v>
                </c:pt>
                <c:pt idx="7">
                  <c:v>114</c:v>
                </c:pt>
                <c:pt idx="8">
                  <c:v>123</c:v>
                </c:pt>
                <c:pt idx="9">
                  <c:v>123</c:v>
                </c:pt>
                <c:pt idx="10">
                  <c:v>124</c:v>
                </c:pt>
                <c:pt idx="11">
                  <c:v>134</c:v>
                </c:pt>
                <c:pt idx="12">
                  <c:v>138</c:v>
                </c:pt>
                <c:pt idx="13">
                  <c:v>140</c:v>
                </c:pt>
                <c:pt idx="14">
                  <c:v>136</c:v>
                </c:pt>
                <c:pt idx="15">
                  <c:v>118</c:v>
                </c:pt>
                <c:pt idx="16">
                  <c:v>145</c:v>
                </c:pt>
                <c:pt idx="17">
                  <c:v>141</c:v>
                </c:pt>
                <c:pt idx="18">
                  <c:v>88</c:v>
                </c:pt>
                <c:pt idx="19">
                  <c:v>103</c:v>
                </c:pt>
                <c:pt idx="20">
                  <c:v>77</c:v>
                </c:pt>
                <c:pt idx="21">
                  <c:v>124</c:v>
                </c:pt>
                <c:pt idx="22">
                  <c:v>76</c:v>
                </c:pt>
                <c:pt idx="23">
                  <c:v>114</c:v>
                </c:pt>
                <c:pt idx="24">
                  <c:v>87</c:v>
                </c:pt>
                <c:pt idx="25">
                  <c:v>94</c:v>
                </c:pt>
                <c:pt idx="26">
                  <c:v>105</c:v>
                </c:pt>
                <c:pt idx="27">
                  <c:v>129</c:v>
                </c:pt>
                <c:pt idx="28">
                  <c:v>118</c:v>
                </c:pt>
                <c:pt idx="29">
                  <c:v>99</c:v>
                </c:pt>
                <c:pt idx="30">
                  <c:v>96</c:v>
                </c:pt>
                <c:pt idx="31">
                  <c:v>103</c:v>
                </c:pt>
                <c:pt idx="32">
                  <c:v>162</c:v>
                </c:pt>
                <c:pt idx="33">
                  <c:v>100</c:v>
                </c:pt>
                <c:pt idx="34">
                  <c:v>116</c:v>
                </c:pt>
                <c:pt idx="35">
                  <c:v>102</c:v>
                </c:pt>
                <c:pt idx="36">
                  <c:v>138</c:v>
                </c:pt>
                <c:pt idx="37">
                  <c:v>101</c:v>
                </c:pt>
                <c:pt idx="38">
                  <c:v>152</c:v>
                </c:pt>
                <c:pt idx="39">
                  <c:v>105</c:v>
                </c:pt>
                <c:pt idx="40">
                  <c:v>103</c:v>
                </c:pt>
                <c:pt idx="41">
                  <c:v>177</c:v>
                </c:pt>
                <c:pt idx="42">
                  <c:v>124</c:v>
                </c:pt>
                <c:pt idx="43">
                  <c:v>180</c:v>
                </c:pt>
                <c:pt idx="44">
                  <c:v>150</c:v>
                </c:pt>
                <c:pt idx="45">
                  <c:v>154</c:v>
                </c:pt>
                <c:pt idx="46">
                  <c:v>184</c:v>
                </c:pt>
                <c:pt idx="47">
                  <c:v>149</c:v>
                </c:pt>
                <c:pt idx="48">
                  <c:v>187</c:v>
                </c:pt>
                <c:pt idx="49">
                  <c:v>176</c:v>
                </c:pt>
                <c:pt idx="50">
                  <c:v>205</c:v>
                </c:pt>
                <c:pt idx="51">
                  <c:v>92</c:v>
                </c:pt>
                <c:pt idx="52">
                  <c:v>220</c:v>
                </c:pt>
                <c:pt idx="53">
                  <c:v>154</c:v>
                </c:pt>
                <c:pt idx="54">
                  <c:v>128</c:v>
                </c:pt>
                <c:pt idx="55">
                  <c:v>132</c:v>
                </c:pt>
                <c:pt idx="56">
                  <c:v>138</c:v>
                </c:pt>
                <c:pt idx="57">
                  <c:v>159</c:v>
                </c:pt>
                <c:pt idx="58" formatCode="0.00">
                  <c:v>129.62068965517238</c:v>
                </c:pt>
                <c:pt idx="59" formatCode="0.00">
                  <c:v>30.788940590314589</c:v>
                </c:pt>
              </c:numCache>
            </c:numRef>
          </c:yVal>
        </c:ser>
        <c:ser>
          <c:idx val="1"/>
          <c:order val="1"/>
          <c:tx>
            <c:v>CAMP</c:v>
          </c:tx>
          <c:spPr>
            <a:ln w="28575">
              <a:noFill/>
            </a:ln>
          </c:spPr>
          <c:xVal>
            <c:numRef>
              <c:f>Foglio1!$BK$26:$DO$26</c:f>
              <c:numCache>
                <c:formatCode>0.00</c:formatCode>
                <c:ptCount val="57"/>
                <c:pt idx="1">
                  <c:v>10.7</c:v>
                </c:pt>
                <c:pt idx="2">
                  <c:v>8.2800000000000011</c:v>
                </c:pt>
                <c:pt idx="3">
                  <c:v>7.03</c:v>
                </c:pt>
                <c:pt idx="4">
                  <c:v>12</c:v>
                </c:pt>
                <c:pt idx="5">
                  <c:v>5.59</c:v>
                </c:pt>
                <c:pt idx="6">
                  <c:v>8.99</c:v>
                </c:pt>
                <c:pt idx="7">
                  <c:v>15.42</c:v>
                </c:pt>
                <c:pt idx="8">
                  <c:v>11.61</c:v>
                </c:pt>
                <c:pt idx="9">
                  <c:v>8.58</c:v>
                </c:pt>
                <c:pt idx="10">
                  <c:v>10.02</c:v>
                </c:pt>
                <c:pt idx="11">
                  <c:v>9.5400000000000009</c:v>
                </c:pt>
                <c:pt idx="12">
                  <c:v>9.89</c:v>
                </c:pt>
                <c:pt idx="13">
                  <c:v>10.8</c:v>
                </c:pt>
                <c:pt idx="14">
                  <c:v>9.42</c:v>
                </c:pt>
                <c:pt idx="15">
                  <c:v>8.89</c:v>
                </c:pt>
                <c:pt idx="16">
                  <c:v>9.65</c:v>
                </c:pt>
                <c:pt idx="17">
                  <c:v>9.7900000000000009</c:v>
                </c:pt>
                <c:pt idx="18">
                  <c:v>8.6</c:v>
                </c:pt>
                <c:pt idx="19">
                  <c:v>13.709999999999999</c:v>
                </c:pt>
                <c:pt idx="20">
                  <c:v>12.16</c:v>
                </c:pt>
                <c:pt idx="21">
                  <c:v>12.42</c:v>
                </c:pt>
                <c:pt idx="22">
                  <c:v>12.48</c:v>
                </c:pt>
                <c:pt idx="23">
                  <c:v>12.870000000000006</c:v>
                </c:pt>
                <c:pt idx="24">
                  <c:v>10.06</c:v>
                </c:pt>
                <c:pt idx="25">
                  <c:v>13.03</c:v>
                </c:pt>
                <c:pt idx="26">
                  <c:v>7.7700000000000014</c:v>
                </c:pt>
                <c:pt idx="27">
                  <c:v>12.82</c:v>
                </c:pt>
                <c:pt idx="28">
                  <c:v>10.870000000000006</c:v>
                </c:pt>
                <c:pt idx="29">
                  <c:v>10.96</c:v>
                </c:pt>
                <c:pt idx="30">
                  <c:v>3.08</c:v>
                </c:pt>
                <c:pt idx="31">
                  <c:v>8.3000000000000007</c:v>
                </c:pt>
                <c:pt idx="32">
                  <c:v>10</c:v>
                </c:pt>
                <c:pt idx="33">
                  <c:v>6.83</c:v>
                </c:pt>
                <c:pt idx="34">
                  <c:v>5.58</c:v>
                </c:pt>
                <c:pt idx="35">
                  <c:v>12</c:v>
                </c:pt>
                <c:pt idx="36">
                  <c:v>9.76</c:v>
                </c:pt>
                <c:pt idx="37">
                  <c:v>11</c:v>
                </c:pt>
                <c:pt idx="38">
                  <c:v>9.629999999999999</c:v>
                </c:pt>
                <c:pt idx="39">
                  <c:v>12.75</c:v>
                </c:pt>
                <c:pt idx="40">
                  <c:v>16</c:v>
                </c:pt>
                <c:pt idx="41">
                  <c:v>14</c:v>
                </c:pt>
                <c:pt idx="42">
                  <c:v>8</c:v>
                </c:pt>
                <c:pt idx="43">
                  <c:v>8.44</c:v>
                </c:pt>
                <c:pt idx="44">
                  <c:v>16</c:v>
                </c:pt>
                <c:pt idx="45">
                  <c:v>8.8700000000000028</c:v>
                </c:pt>
                <c:pt idx="46">
                  <c:v>7</c:v>
                </c:pt>
                <c:pt idx="47">
                  <c:v>16.010000000000005</c:v>
                </c:pt>
                <c:pt idx="48">
                  <c:v>19</c:v>
                </c:pt>
                <c:pt idx="49">
                  <c:v>15.31</c:v>
                </c:pt>
                <c:pt idx="50">
                  <c:v>14</c:v>
                </c:pt>
                <c:pt idx="51">
                  <c:v>19</c:v>
                </c:pt>
                <c:pt idx="52">
                  <c:v>13</c:v>
                </c:pt>
                <c:pt idx="53">
                  <c:v>10</c:v>
                </c:pt>
                <c:pt idx="54">
                  <c:v>20</c:v>
                </c:pt>
                <c:pt idx="55">
                  <c:v>11.065000000000024</c:v>
                </c:pt>
                <c:pt idx="56">
                  <c:v>3.4357733742558327</c:v>
                </c:pt>
              </c:numCache>
            </c:numRef>
          </c:xVal>
          <c:yVal>
            <c:numRef>
              <c:f>Foglio1!$BK$23:$DO$23</c:f>
              <c:numCache>
                <c:formatCode>0</c:formatCode>
                <c:ptCount val="57"/>
                <c:pt idx="0">
                  <c:v>123</c:v>
                </c:pt>
                <c:pt idx="1">
                  <c:v>110</c:v>
                </c:pt>
                <c:pt idx="2">
                  <c:v>111</c:v>
                </c:pt>
                <c:pt idx="3">
                  <c:v>89</c:v>
                </c:pt>
                <c:pt idx="4">
                  <c:v>85</c:v>
                </c:pt>
                <c:pt idx="5">
                  <c:v>76</c:v>
                </c:pt>
                <c:pt idx="6">
                  <c:v>121</c:v>
                </c:pt>
                <c:pt idx="7">
                  <c:v>144</c:v>
                </c:pt>
                <c:pt idx="8">
                  <c:v>111</c:v>
                </c:pt>
                <c:pt idx="9">
                  <c:v>92</c:v>
                </c:pt>
                <c:pt idx="10">
                  <c:v>111</c:v>
                </c:pt>
                <c:pt idx="11">
                  <c:v>111</c:v>
                </c:pt>
                <c:pt idx="12">
                  <c:v>116</c:v>
                </c:pt>
                <c:pt idx="13">
                  <c:v>101</c:v>
                </c:pt>
                <c:pt idx="14">
                  <c:v>112</c:v>
                </c:pt>
                <c:pt idx="15">
                  <c:v>107</c:v>
                </c:pt>
                <c:pt idx="16">
                  <c:v>111</c:v>
                </c:pt>
                <c:pt idx="17">
                  <c:v>114</c:v>
                </c:pt>
                <c:pt idx="18">
                  <c:v>96</c:v>
                </c:pt>
                <c:pt idx="19">
                  <c:v>115</c:v>
                </c:pt>
                <c:pt idx="20">
                  <c:v>108</c:v>
                </c:pt>
                <c:pt idx="21">
                  <c:v>68</c:v>
                </c:pt>
                <c:pt idx="22">
                  <c:v>112</c:v>
                </c:pt>
                <c:pt idx="23">
                  <c:v>104</c:v>
                </c:pt>
                <c:pt idx="24">
                  <c:v>95</c:v>
                </c:pt>
                <c:pt idx="25">
                  <c:v>104</c:v>
                </c:pt>
                <c:pt idx="26">
                  <c:v>120</c:v>
                </c:pt>
                <c:pt idx="27">
                  <c:v>120</c:v>
                </c:pt>
                <c:pt idx="28">
                  <c:v>110</c:v>
                </c:pt>
                <c:pt idx="29">
                  <c:v>88</c:v>
                </c:pt>
                <c:pt idx="30">
                  <c:v>31</c:v>
                </c:pt>
                <c:pt idx="31">
                  <c:v>122</c:v>
                </c:pt>
                <c:pt idx="32">
                  <c:v>125</c:v>
                </c:pt>
                <c:pt idx="33">
                  <c:v>118</c:v>
                </c:pt>
                <c:pt idx="34">
                  <c:v>96</c:v>
                </c:pt>
                <c:pt idx="35">
                  <c:v>116</c:v>
                </c:pt>
                <c:pt idx="36">
                  <c:v>116</c:v>
                </c:pt>
                <c:pt idx="37">
                  <c:v>91</c:v>
                </c:pt>
                <c:pt idx="38">
                  <c:v>112</c:v>
                </c:pt>
                <c:pt idx="39">
                  <c:v>121</c:v>
                </c:pt>
                <c:pt idx="40">
                  <c:v>137</c:v>
                </c:pt>
                <c:pt idx="41">
                  <c:v>183</c:v>
                </c:pt>
                <c:pt idx="42">
                  <c:v>102</c:v>
                </c:pt>
                <c:pt idx="43">
                  <c:v>88</c:v>
                </c:pt>
                <c:pt idx="44">
                  <c:v>132</c:v>
                </c:pt>
                <c:pt idx="45">
                  <c:v>84</c:v>
                </c:pt>
                <c:pt idx="46">
                  <c:v>90</c:v>
                </c:pt>
                <c:pt idx="47">
                  <c:v>146</c:v>
                </c:pt>
                <c:pt idx="48">
                  <c:v>158</c:v>
                </c:pt>
                <c:pt idx="49">
                  <c:v>155</c:v>
                </c:pt>
                <c:pt idx="50">
                  <c:v>129</c:v>
                </c:pt>
                <c:pt idx="51">
                  <c:v>154</c:v>
                </c:pt>
                <c:pt idx="52">
                  <c:v>152</c:v>
                </c:pt>
                <c:pt idx="53">
                  <c:v>85</c:v>
                </c:pt>
                <c:pt idx="54">
                  <c:v>164</c:v>
                </c:pt>
                <c:pt idx="55" formatCode="0.00">
                  <c:v>112.58181818181819</c:v>
                </c:pt>
                <c:pt idx="56" formatCode="0.00">
                  <c:v>25.665722139252029</c:v>
                </c:pt>
              </c:numCache>
            </c:numRef>
          </c:yVal>
        </c:ser>
        <c:axId val="33966336"/>
        <c:axId val="33972224"/>
      </c:scatterChart>
      <c:valAx>
        <c:axId val="33966336"/>
        <c:scaling>
          <c:orientation val="minMax"/>
        </c:scaling>
        <c:axPos val="b"/>
        <c:numFmt formatCode="0.00" sourceLinked="1"/>
        <c:tickLblPos val="nextTo"/>
        <c:crossAx val="33972224"/>
        <c:crosses val="autoZero"/>
        <c:crossBetween val="midCat"/>
      </c:valAx>
      <c:valAx>
        <c:axId val="33972224"/>
        <c:scaling>
          <c:orientation val="minMax"/>
        </c:scaling>
        <c:axPos val="l"/>
        <c:numFmt formatCode="0" sourceLinked="1"/>
        <c:tickLblPos val="nextTo"/>
        <c:crossAx val="33966336"/>
        <c:crosses val="autoZero"/>
        <c:crossBetween val="midCat"/>
      </c:valAx>
      <c:spPr>
        <a:noFill/>
        <a:ln w="25400">
          <a:noFill/>
        </a:ln>
      </c:spPr>
    </c:plotArea>
    <c:legend>
      <c:legendPos val="r"/>
      <c:layout/>
    </c:legend>
    <c:plotVisOnly val="1"/>
  </c:chart>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GB"/>
  <c:chart>
    <c:plotArea>
      <c:layout>
        <c:manualLayout>
          <c:layoutTarget val="inner"/>
          <c:xMode val="edge"/>
          <c:yMode val="edge"/>
          <c:x val="9.1613298337707788E-2"/>
          <c:y val="7.4401077186087822E-2"/>
          <c:w val="0.70497134733158895"/>
          <c:h val="0.79862463040854093"/>
        </c:manualLayout>
      </c:layout>
      <c:scatterChart>
        <c:scatterStyle val="lineMarker"/>
        <c:ser>
          <c:idx val="0"/>
          <c:order val="0"/>
          <c:tx>
            <c:v>PHTi</c:v>
          </c:tx>
          <c:spPr>
            <a:ln w="28575">
              <a:noFill/>
            </a:ln>
          </c:spPr>
          <c:xVal>
            <c:numRef>
              <c:f>Foglio1!$DQ$26:$FL$26</c:f>
              <c:numCache>
                <c:formatCode>0.00</c:formatCode>
                <c:ptCount val="48"/>
                <c:pt idx="0">
                  <c:v>25</c:v>
                </c:pt>
                <c:pt idx="1">
                  <c:v>24</c:v>
                </c:pt>
                <c:pt idx="2">
                  <c:v>35.5</c:v>
                </c:pt>
                <c:pt idx="3">
                  <c:v>29.7</c:v>
                </c:pt>
                <c:pt idx="4">
                  <c:v>26.2</c:v>
                </c:pt>
                <c:pt idx="5">
                  <c:v>31</c:v>
                </c:pt>
                <c:pt idx="6">
                  <c:v>26.5</c:v>
                </c:pt>
                <c:pt idx="7">
                  <c:v>33.5</c:v>
                </c:pt>
                <c:pt idx="8">
                  <c:v>23.6</c:v>
                </c:pt>
                <c:pt idx="9">
                  <c:v>24</c:v>
                </c:pt>
                <c:pt idx="10">
                  <c:v>35</c:v>
                </c:pt>
                <c:pt idx="11">
                  <c:v>41</c:v>
                </c:pt>
                <c:pt idx="12">
                  <c:v>20.3</c:v>
                </c:pt>
                <c:pt idx="13">
                  <c:v>26</c:v>
                </c:pt>
                <c:pt idx="14">
                  <c:v>29</c:v>
                </c:pt>
                <c:pt idx="15">
                  <c:v>35</c:v>
                </c:pt>
                <c:pt idx="16">
                  <c:v>24.8</c:v>
                </c:pt>
                <c:pt idx="17">
                  <c:v>30.3</c:v>
                </c:pt>
                <c:pt idx="18">
                  <c:v>25.7</c:v>
                </c:pt>
                <c:pt idx="19">
                  <c:v>19.399999999999999</c:v>
                </c:pt>
                <c:pt idx="20">
                  <c:v>44</c:v>
                </c:pt>
                <c:pt idx="21">
                  <c:v>36</c:v>
                </c:pt>
                <c:pt idx="22">
                  <c:v>39</c:v>
                </c:pt>
                <c:pt idx="23">
                  <c:v>35</c:v>
                </c:pt>
                <c:pt idx="24">
                  <c:v>21.5</c:v>
                </c:pt>
                <c:pt idx="25">
                  <c:v>24.1</c:v>
                </c:pt>
                <c:pt idx="27">
                  <c:v>43.2</c:v>
                </c:pt>
                <c:pt idx="30">
                  <c:v>37.800000000000004</c:v>
                </c:pt>
                <c:pt idx="32">
                  <c:v>39.200000000000003</c:v>
                </c:pt>
                <c:pt idx="33">
                  <c:v>37.200000000000003</c:v>
                </c:pt>
                <c:pt idx="35">
                  <c:v>42.5</c:v>
                </c:pt>
                <c:pt idx="36">
                  <c:v>38.800000000000004</c:v>
                </c:pt>
                <c:pt idx="37">
                  <c:v>60.5</c:v>
                </c:pt>
                <c:pt idx="38">
                  <c:v>49</c:v>
                </c:pt>
                <c:pt idx="41">
                  <c:v>48.6</c:v>
                </c:pt>
                <c:pt idx="42">
                  <c:v>42</c:v>
                </c:pt>
                <c:pt idx="43">
                  <c:v>39.800000000000004</c:v>
                </c:pt>
                <c:pt idx="44">
                  <c:v>40.700000000000003</c:v>
                </c:pt>
                <c:pt idx="45">
                  <c:v>39.9</c:v>
                </c:pt>
                <c:pt idx="46">
                  <c:v>33.956410256410244</c:v>
                </c:pt>
                <c:pt idx="47">
                  <c:v>9.1448805025657709</c:v>
                </c:pt>
              </c:numCache>
            </c:numRef>
          </c:xVal>
          <c:yVal>
            <c:numRef>
              <c:f>Foglio1!$DQ$23:$FL$23</c:f>
              <c:numCache>
                <c:formatCode>0</c:formatCode>
                <c:ptCount val="48"/>
                <c:pt idx="0">
                  <c:v>153</c:v>
                </c:pt>
                <c:pt idx="1">
                  <c:v>167</c:v>
                </c:pt>
                <c:pt idx="2">
                  <c:v>286</c:v>
                </c:pt>
                <c:pt idx="3">
                  <c:v>213</c:v>
                </c:pt>
                <c:pt idx="4">
                  <c:v>190</c:v>
                </c:pt>
                <c:pt idx="5">
                  <c:v>182</c:v>
                </c:pt>
                <c:pt idx="6">
                  <c:v>205</c:v>
                </c:pt>
                <c:pt idx="7">
                  <c:v>204</c:v>
                </c:pt>
                <c:pt idx="8">
                  <c:v>161</c:v>
                </c:pt>
                <c:pt idx="9">
                  <c:v>198</c:v>
                </c:pt>
                <c:pt idx="10">
                  <c:v>226</c:v>
                </c:pt>
                <c:pt idx="11">
                  <c:v>230</c:v>
                </c:pt>
                <c:pt idx="12">
                  <c:v>139</c:v>
                </c:pt>
                <c:pt idx="13">
                  <c:v>118</c:v>
                </c:pt>
                <c:pt idx="14">
                  <c:v>134</c:v>
                </c:pt>
                <c:pt idx="15">
                  <c:v>223</c:v>
                </c:pt>
                <c:pt idx="16">
                  <c:v>169</c:v>
                </c:pt>
                <c:pt idx="17">
                  <c:v>189</c:v>
                </c:pt>
                <c:pt idx="18">
                  <c:v>167</c:v>
                </c:pt>
                <c:pt idx="19">
                  <c:v>154</c:v>
                </c:pt>
                <c:pt idx="20">
                  <c:v>309</c:v>
                </c:pt>
                <c:pt idx="21">
                  <c:v>305</c:v>
                </c:pt>
                <c:pt idx="22">
                  <c:v>332</c:v>
                </c:pt>
                <c:pt idx="23">
                  <c:v>292</c:v>
                </c:pt>
                <c:pt idx="24">
                  <c:v>173</c:v>
                </c:pt>
                <c:pt idx="25">
                  <c:v>198</c:v>
                </c:pt>
                <c:pt idx="26">
                  <c:v>305</c:v>
                </c:pt>
                <c:pt idx="27">
                  <c:v>325</c:v>
                </c:pt>
                <c:pt idx="28">
                  <c:v>326</c:v>
                </c:pt>
                <c:pt idx="29">
                  <c:v>313</c:v>
                </c:pt>
                <c:pt idx="30">
                  <c:v>268</c:v>
                </c:pt>
                <c:pt idx="31">
                  <c:v>271</c:v>
                </c:pt>
                <c:pt idx="32">
                  <c:v>272</c:v>
                </c:pt>
                <c:pt idx="33">
                  <c:v>279</c:v>
                </c:pt>
                <c:pt idx="34">
                  <c:v>284</c:v>
                </c:pt>
                <c:pt idx="35">
                  <c:v>307</c:v>
                </c:pt>
                <c:pt idx="36">
                  <c:v>300</c:v>
                </c:pt>
                <c:pt idx="37">
                  <c:v>391</c:v>
                </c:pt>
                <c:pt idx="38">
                  <c:v>326</c:v>
                </c:pt>
                <c:pt idx="39">
                  <c:v>336</c:v>
                </c:pt>
                <c:pt idx="40">
                  <c:v>351</c:v>
                </c:pt>
                <c:pt idx="41">
                  <c:v>351</c:v>
                </c:pt>
                <c:pt idx="42">
                  <c:v>306</c:v>
                </c:pt>
                <c:pt idx="43">
                  <c:v>272</c:v>
                </c:pt>
                <c:pt idx="44">
                  <c:v>282</c:v>
                </c:pt>
                <c:pt idx="45">
                  <c:v>295</c:v>
                </c:pt>
                <c:pt idx="46" formatCode="0.00">
                  <c:v>249.5</c:v>
                </c:pt>
                <c:pt idx="47" formatCode="0.00">
                  <c:v>70.612479224441458</c:v>
                </c:pt>
              </c:numCache>
            </c:numRef>
          </c:yVal>
        </c:ser>
        <c:ser>
          <c:idx val="1"/>
          <c:order val="1"/>
          <c:tx>
            <c:v>CAMP HTI</c:v>
          </c:tx>
          <c:spPr>
            <a:ln w="28575">
              <a:noFill/>
            </a:ln>
          </c:spPr>
          <c:xVal>
            <c:numRef>
              <c:f>Foglio1!$FN$26:$HF$26</c:f>
              <c:numCache>
                <c:formatCode>0.00</c:formatCode>
                <c:ptCount val="45"/>
                <c:pt idx="0">
                  <c:v>20.41</c:v>
                </c:pt>
                <c:pt idx="1">
                  <c:v>20</c:v>
                </c:pt>
                <c:pt idx="2">
                  <c:v>25.86</c:v>
                </c:pt>
                <c:pt idx="3">
                  <c:v>13.450000000000006</c:v>
                </c:pt>
                <c:pt idx="4">
                  <c:v>15</c:v>
                </c:pt>
                <c:pt idx="5">
                  <c:v>39.050000000000004</c:v>
                </c:pt>
                <c:pt idx="6">
                  <c:v>40</c:v>
                </c:pt>
                <c:pt idx="7">
                  <c:v>32</c:v>
                </c:pt>
                <c:pt idx="8">
                  <c:v>25</c:v>
                </c:pt>
                <c:pt idx="9">
                  <c:v>11</c:v>
                </c:pt>
                <c:pt idx="10">
                  <c:v>19.3</c:v>
                </c:pt>
                <c:pt idx="11">
                  <c:v>13</c:v>
                </c:pt>
                <c:pt idx="12">
                  <c:v>25</c:v>
                </c:pt>
                <c:pt idx="13">
                  <c:v>23</c:v>
                </c:pt>
                <c:pt idx="14">
                  <c:v>17</c:v>
                </c:pt>
                <c:pt idx="15">
                  <c:v>24</c:v>
                </c:pt>
                <c:pt idx="16">
                  <c:v>12</c:v>
                </c:pt>
                <c:pt idx="17">
                  <c:v>28</c:v>
                </c:pt>
                <c:pt idx="18">
                  <c:v>45</c:v>
                </c:pt>
                <c:pt idx="19">
                  <c:v>13</c:v>
                </c:pt>
                <c:pt idx="20">
                  <c:v>27</c:v>
                </c:pt>
                <c:pt idx="21">
                  <c:v>32</c:v>
                </c:pt>
                <c:pt idx="22">
                  <c:v>14</c:v>
                </c:pt>
                <c:pt idx="23">
                  <c:v>17</c:v>
                </c:pt>
                <c:pt idx="24">
                  <c:v>52</c:v>
                </c:pt>
                <c:pt idx="25">
                  <c:v>15</c:v>
                </c:pt>
                <c:pt idx="26">
                  <c:v>35.690000000000012</c:v>
                </c:pt>
                <c:pt idx="27">
                  <c:v>14.49</c:v>
                </c:pt>
                <c:pt idx="28">
                  <c:v>17</c:v>
                </c:pt>
                <c:pt idx="29">
                  <c:v>21</c:v>
                </c:pt>
                <c:pt idx="30">
                  <c:v>12</c:v>
                </c:pt>
                <c:pt idx="31">
                  <c:v>12</c:v>
                </c:pt>
                <c:pt idx="32">
                  <c:v>11</c:v>
                </c:pt>
                <c:pt idx="33">
                  <c:v>11.02</c:v>
                </c:pt>
                <c:pt idx="34">
                  <c:v>19</c:v>
                </c:pt>
                <c:pt idx="35">
                  <c:v>19</c:v>
                </c:pt>
                <c:pt idx="36">
                  <c:v>11</c:v>
                </c:pt>
                <c:pt idx="37">
                  <c:v>16</c:v>
                </c:pt>
                <c:pt idx="38">
                  <c:v>22</c:v>
                </c:pt>
                <c:pt idx="39">
                  <c:v>12</c:v>
                </c:pt>
                <c:pt idx="40">
                  <c:v>10</c:v>
                </c:pt>
                <c:pt idx="41">
                  <c:v>11</c:v>
                </c:pt>
                <c:pt idx="42">
                  <c:v>10</c:v>
                </c:pt>
                <c:pt idx="43">
                  <c:v>20.51790697674419</c:v>
                </c:pt>
                <c:pt idx="44">
                  <c:v>10.02954416134502</c:v>
                </c:pt>
              </c:numCache>
            </c:numRef>
          </c:xVal>
          <c:yVal>
            <c:numRef>
              <c:f>Foglio1!$FN$23:$HF$23</c:f>
              <c:numCache>
                <c:formatCode>0</c:formatCode>
                <c:ptCount val="45"/>
                <c:pt idx="0">
                  <c:v>300</c:v>
                </c:pt>
                <c:pt idx="1">
                  <c:v>278</c:v>
                </c:pt>
                <c:pt idx="2">
                  <c:v>299</c:v>
                </c:pt>
                <c:pt idx="3">
                  <c:v>210</c:v>
                </c:pt>
                <c:pt idx="4">
                  <c:v>293</c:v>
                </c:pt>
                <c:pt idx="5">
                  <c:v>516</c:v>
                </c:pt>
                <c:pt idx="6">
                  <c:v>517</c:v>
                </c:pt>
                <c:pt idx="7">
                  <c:v>369</c:v>
                </c:pt>
                <c:pt idx="8">
                  <c:v>325</c:v>
                </c:pt>
                <c:pt idx="9">
                  <c:v>234</c:v>
                </c:pt>
                <c:pt idx="10">
                  <c:v>286</c:v>
                </c:pt>
                <c:pt idx="11">
                  <c:v>285</c:v>
                </c:pt>
                <c:pt idx="12">
                  <c:v>352</c:v>
                </c:pt>
                <c:pt idx="13">
                  <c:v>302</c:v>
                </c:pt>
                <c:pt idx="14">
                  <c:v>243</c:v>
                </c:pt>
                <c:pt idx="15">
                  <c:v>251</c:v>
                </c:pt>
                <c:pt idx="16">
                  <c:v>236</c:v>
                </c:pt>
                <c:pt idx="17">
                  <c:v>261</c:v>
                </c:pt>
                <c:pt idx="18">
                  <c:v>311</c:v>
                </c:pt>
                <c:pt idx="19">
                  <c:v>275</c:v>
                </c:pt>
                <c:pt idx="20">
                  <c:v>343</c:v>
                </c:pt>
                <c:pt idx="21">
                  <c:v>318</c:v>
                </c:pt>
                <c:pt idx="22">
                  <c:v>228</c:v>
                </c:pt>
                <c:pt idx="23">
                  <c:v>243</c:v>
                </c:pt>
                <c:pt idx="24">
                  <c:v>314</c:v>
                </c:pt>
                <c:pt idx="25">
                  <c:v>219</c:v>
                </c:pt>
                <c:pt idx="26">
                  <c:v>275</c:v>
                </c:pt>
                <c:pt idx="27">
                  <c:v>213</c:v>
                </c:pt>
                <c:pt idx="28">
                  <c:v>208</c:v>
                </c:pt>
                <c:pt idx="29">
                  <c:v>280</c:v>
                </c:pt>
                <c:pt idx="30">
                  <c:v>187</c:v>
                </c:pt>
                <c:pt idx="31">
                  <c:v>176</c:v>
                </c:pt>
                <c:pt idx="32">
                  <c:v>187</c:v>
                </c:pt>
                <c:pt idx="33">
                  <c:v>163</c:v>
                </c:pt>
                <c:pt idx="34">
                  <c:v>232</c:v>
                </c:pt>
                <c:pt idx="35">
                  <c:v>241</c:v>
                </c:pt>
                <c:pt idx="36">
                  <c:v>161</c:v>
                </c:pt>
                <c:pt idx="37">
                  <c:v>174</c:v>
                </c:pt>
                <c:pt idx="38">
                  <c:v>139</c:v>
                </c:pt>
                <c:pt idx="39">
                  <c:v>141</c:v>
                </c:pt>
                <c:pt idx="40">
                  <c:v>155</c:v>
                </c:pt>
                <c:pt idx="41">
                  <c:v>140</c:v>
                </c:pt>
                <c:pt idx="42">
                  <c:v>135</c:v>
                </c:pt>
                <c:pt idx="43">
                  <c:v>256.16279069767444</c:v>
                </c:pt>
                <c:pt idx="44">
                  <c:v>84.507858512398258</c:v>
                </c:pt>
              </c:numCache>
            </c:numRef>
          </c:yVal>
        </c:ser>
        <c:axId val="34006528"/>
        <c:axId val="34008064"/>
      </c:scatterChart>
      <c:valAx>
        <c:axId val="34006528"/>
        <c:scaling>
          <c:orientation val="minMax"/>
        </c:scaling>
        <c:axPos val="b"/>
        <c:numFmt formatCode="0.00" sourceLinked="1"/>
        <c:tickLblPos val="nextTo"/>
        <c:crossAx val="34008064"/>
        <c:crosses val="autoZero"/>
        <c:crossBetween val="midCat"/>
      </c:valAx>
      <c:valAx>
        <c:axId val="34008064"/>
        <c:scaling>
          <c:orientation val="minMax"/>
        </c:scaling>
        <c:axPos val="l"/>
        <c:numFmt formatCode="0" sourceLinked="1"/>
        <c:tickLblPos val="nextTo"/>
        <c:crossAx val="34006528"/>
        <c:crosses val="autoZero"/>
        <c:crossBetween val="midCat"/>
      </c:valAx>
    </c:plotArea>
    <c:legend>
      <c:legendPos val="r"/>
      <c:layout/>
    </c:legend>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GB"/>
  <c:chart>
    <c:plotArea>
      <c:layout>
        <c:manualLayout>
          <c:layoutTarget val="inner"/>
          <c:xMode val="edge"/>
          <c:yMode val="edge"/>
          <c:x val="0.11836375478977312"/>
          <c:y val="2.8159023997333627E-2"/>
          <c:w val="0.82587265302553414"/>
          <c:h val="0.80224026760776368"/>
        </c:manualLayout>
      </c:layout>
      <c:scatterChart>
        <c:scatterStyle val="lineMarker"/>
        <c:ser>
          <c:idx val="0"/>
          <c:order val="0"/>
          <c:spPr>
            <a:ln w="28575">
              <a:noFill/>
            </a:ln>
          </c:spPr>
          <c:marker>
            <c:symbol val="diamond"/>
            <c:size val="5"/>
            <c:spPr>
              <a:solidFill>
                <a:srgbClr val="000080"/>
              </a:solidFill>
              <a:ln>
                <a:solidFill>
                  <a:srgbClr val="000080"/>
                </a:solidFill>
                <a:prstDash val="solid"/>
              </a:ln>
            </c:spPr>
          </c:marker>
          <c:xVal>
            <c:numRef>
              <c:f>ART3!$B$20:$AT$20</c:f>
              <c:numCache>
                <c:formatCode>0.00</c:formatCode>
                <c:ptCount val="45"/>
                <c:pt idx="0">
                  <c:v>1.9700000000000064</c:v>
                </c:pt>
                <c:pt idx="1">
                  <c:v>2.12</c:v>
                </c:pt>
                <c:pt idx="2">
                  <c:v>2.5099999999999998</c:v>
                </c:pt>
                <c:pt idx="3">
                  <c:v>1.58</c:v>
                </c:pt>
                <c:pt idx="4">
                  <c:v>1.5699999999999916</c:v>
                </c:pt>
                <c:pt idx="5">
                  <c:v>6.2299999999999995</c:v>
                </c:pt>
                <c:pt idx="6">
                  <c:v>4.9700000000000024</c:v>
                </c:pt>
                <c:pt idx="7">
                  <c:v>4.6499999999999995</c:v>
                </c:pt>
                <c:pt idx="8">
                  <c:v>3.8800000000000003</c:v>
                </c:pt>
                <c:pt idx="9">
                  <c:v>3.0600000000000005</c:v>
                </c:pt>
                <c:pt idx="10">
                  <c:v>2.4099999999999997</c:v>
                </c:pt>
                <c:pt idx="11">
                  <c:v>2.2000000000000002</c:v>
                </c:pt>
                <c:pt idx="12">
                  <c:v>2.2799999999999998</c:v>
                </c:pt>
                <c:pt idx="13">
                  <c:v>4.8899999999999997</c:v>
                </c:pt>
                <c:pt idx="14">
                  <c:v>3.46</c:v>
                </c:pt>
                <c:pt idx="15">
                  <c:v>2.44</c:v>
                </c:pt>
                <c:pt idx="16">
                  <c:v>2.11</c:v>
                </c:pt>
                <c:pt idx="17">
                  <c:v>2.11</c:v>
                </c:pt>
                <c:pt idx="18">
                  <c:v>1.54</c:v>
                </c:pt>
                <c:pt idx="19">
                  <c:v>1.3900000000000001</c:v>
                </c:pt>
                <c:pt idx="20">
                  <c:v>1.6800000000000066</c:v>
                </c:pt>
                <c:pt idx="21">
                  <c:v>2.06</c:v>
                </c:pt>
                <c:pt idx="22">
                  <c:v>2.6399999999999997</c:v>
                </c:pt>
                <c:pt idx="23">
                  <c:v>2.1800000000000002</c:v>
                </c:pt>
                <c:pt idx="24">
                  <c:v>1.9299999999999933</c:v>
                </c:pt>
                <c:pt idx="25">
                  <c:v>2.0099999999999998</c:v>
                </c:pt>
                <c:pt idx="26">
                  <c:v>2.11</c:v>
                </c:pt>
                <c:pt idx="27">
                  <c:v>2.0299999999999998</c:v>
                </c:pt>
                <c:pt idx="28">
                  <c:v>1.81</c:v>
                </c:pt>
                <c:pt idx="29">
                  <c:v>1.6600000000000001</c:v>
                </c:pt>
                <c:pt idx="30">
                  <c:v>1.9200000000000021</c:v>
                </c:pt>
                <c:pt idx="31">
                  <c:v>1.81</c:v>
                </c:pt>
                <c:pt idx="32">
                  <c:v>1.9100000000000001</c:v>
                </c:pt>
                <c:pt idx="33">
                  <c:v>1.79</c:v>
                </c:pt>
                <c:pt idx="34">
                  <c:v>2.0393999999999997</c:v>
                </c:pt>
                <c:pt idx="35">
                  <c:v>2.3153999999999977</c:v>
                </c:pt>
                <c:pt idx="36">
                  <c:v>2.5063999999999997</c:v>
                </c:pt>
                <c:pt idx="37">
                  <c:v>2.3532999999999977</c:v>
                </c:pt>
                <c:pt idx="38">
                  <c:v>1.75617</c:v>
                </c:pt>
                <c:pt idx="39">
                  <c:v>2.2351000000000001</c:v>
                </c:pt>
                <c:pt idx="40">
                  <c:v>1.9462900000000001</c:v>
                </c:pt>
                <c:pt idx="41">
                  <c:v>2.4371200000000002</c:v>
                </c:pt>
                <c:pt idx="42">
                  <c:v>2.2075200000000184</c:v>
                </c:pt>
                <c:pt idx="43">
                  <c:v>3.1079500000000002</c:v>
                </c:pt>
                <c:pt idx="44">
                  <c:v>2.5721699999999967</c:v>
                </c:pt>
              </c:numCache>
            </c:numRef>
          </c:xVal>
          <c:yVal>
            <c:numRef>
              <c:f>ART3!$B$21:$AT$21</c:f>
              <c:numCache>
                <c:formatCode>0.00</c:formatCode>
                <c:ptCount val="45"/>
                <c:pt idx="0">
                  <c:v>0.24778761061946941</c:v>
                </c:pt>
                <c:pt idx="1">
                  <c:v>0.29910714285714285</c:v>
                </c:pt>
                <c:pt idx="2">
                  <c:v>0.46774193548387094</c:v>
                </c:pt>
                <c:pt idx="3">
                  <c:v>0.21397379912663791</c:v>
                </c:pt>
                <c:pt idx="4">
                  <c:v>0.20183486238532194</c:v>
                </c:pt>
                <c:pt idx="5">
                  <c:v>0.43037974683544622</c:v>
                </c:pt>
                <c:pt idx="6">
                  <c:v>0.28417266187050655</c:v>
                </c:pt>
                <c:pt idx="7">
                  <c:v>0.34231805929919318</c:v>
                </c:pt>
                <c:pt idx="8">
                  <c:v>0.22140221402214041</c:v>
                </c:pt>
                <c:pt idx="9">
                  <c:v>0.14498141263940612</c:v>
                </c:pt>
                <c:pt idx="10">
                  <c:v>0.1341463414634155</c:v>
                </c:pt>
                <c:pt idx="11">
                  <c:v>0.10408921933085501</c:v>
                </c:pt>
                <c:pt idx="12">
                  <c:v>0.14869888475836546</c:v>
                </c:pt>
                <c:pt idx="13">
                  <c:v>0.22641509433962359</c:v>
                </c:pt>
                <c:pt idx="14">
                  <c:v>0.1423220973782772</c:v>
                </c:pt>
                <c:pt idx="15">
                  <c:v>0.32835820895522677</c:v>
                </c:pt>
                <c:pt idx="16">
                  <c:v>0.31225296442687911</c:v>
                </c:pt>
                <c:pt idx="17">
                  <c:v>0.24561403508772056</c:v>
                </c:pt>
                <c:pt idx="18">
                  <c:v>0.2388888888888889</c:v>
                </c:pt>
                <c:pt idx="19">
                  <c:v>0.18131868131868131</c:v>
                </c:pt>
                <c:pt idx="20">
                  <c:v>0.34693877551020624</c:v>
                </c:pt>
                <c:pt idx="21">
                  <c:v>0.1580882352941185</c:v>
                </c:pt>
                <c:pt idx="22">
                  <c:v>0.45454545454545453</c:v>
                </c:pt>
                <c:pt idx="23">
                  <c:v>0.38888888888889367</c:v>
                </c:pt>
                <c:pt idx="24">
                  <c:v>0.25974025974025972</c:v>
                </c:pt>
                <c:pt idx="25">
                  <c:v>0.2142857142857143</c:v>
                </c:pt>
                <c:pt idx="26">
                  <c:v>0.26978417266187082</c:v>
                </c:pt>
                <c:pt idx="27">
                  <c:v>0.23660714285714407</c:v>
                </c:pt>
                <c:pt idx="28">
                  <c:v>0.24782608695652256</c:v>
                </c:pt>
                <c:pt idx="29">
                  <c:v>0.1</c:v>
                </c:pt>
                <c:pt idx="30">
                  <c:v>0.21072796934865887</c:v>
                </c:pt>
                <c:pt idx="31">
                  <c:v>0.15040650406504091</c:v>
                </c:pt>
                <c:pt idx="32">
                  <c:v>0.13970588235294229</c:v>
                </c:pt>
                <c:pt idx="33">
                  <c:v>0.14248021108179529</c:v>
                </c:pt>
                <c:pt idx="34">
                  <c:v>0.38666666666666966</c:v>
                </c:pt>
                <c:pt idx="35">
                  <c:v>0.48623853211009177</c:v>
                </c:pt>
                <c:pt idx="36">
                  <c:v>0.658415841584162</c:v>
                </c:pt>
                <c:pt idx="37">
                  <c:v>0.48497854077253238</c:v>
                </c:pt>
                <c:pt idx="38">
                  <c:v>0.34574468085106386</c:v>
                </c:pt>
                <c:pt idx="39">
                  <c:v>0.52073732718894006</c:v>
                </c:pt>
                <c:pt idx="40">
                  <c:v>0.40869565217391279</c:v>
                </c:pt>
                <c:pt idx="41">
                  <c:v>0.13777777777777775</c:v>
                </c:pt>
                <c:pt idx="42">
                  <c:v>0.46226415094339579</c:v>
                </c:pt>
                <c:pt idx="43">
                  <c:v>0.79148936170212281</c:v>
                </c:pt>
                <c:pt idx="44">
                  <c:v>0.58685446009389675</c:v>
                </c:pt>
              </c:numCache>
            </c:numRef>
          </c:yVal>
        </c:ser>
        <c:axId val="34028544"/>
        <c:axId val="34043776"/>
      </c:scatterChart>
      <c:valAx>
        <c:axId val="34028544"/>
        <c:scaling>
          <c:orientation val="minMax"/>
        </c:scaling>
        <c:axPos val="b"/>
        <c:numFmt formatCode="0.0" sourceLinked="0"/>
        <c:tickLblPos val="nextTo"/>
        <c:spPr>
          <a:ln w="3175">
            <a:solidFill>
              <a:srgbClr val="000000"/>
            </a:solidFill>
            <a:prstDash val="solid"/>
          </a:ln>
        </c:spPr>
        <c:txPr>
          <a:bodyPr rot="0" vert="horz"/>
          <a:lstStyle/>
          <a:p>
            <a:pPr>
              <a:defRPr sz="1025" b="0" i="0" u="none" strike="noStrike" baseline="0">
                <a:solidFill>
                  <a:srgbClr val="000000"/>
                </a:solidFill>
                <a:latin typeface="Arial"/>
                <a:ea typeface="Arial"/>
                <a:cs typeface="Arial"/>
              </a:defRPr>
            </a:pPr>
            <a:endParaRPr lang="en-US"/>
          </a:p>
        </c:txPr>
        <c:crossAx val="34043776"/>
        <c:crosses val="autoZero"/>
        <c:crossBetween val="midCat"/>
      </c:valAx>
      <c:valAx>
        <c:axId val="34043776"/>
        <c:scaling>
          <c:orientation val="minMax"/>
        </c:scaling>
        <c:axPos val="l"/>
        <c:numFmt formatCode="0_)" sourceLinked="0"/>
        <c:tickLblPos val="nextTo"/>
        <c:spPr>
          <a:ln w="3175">
            <a:solidFill>
              <a:srgbClr val="000000"/>
            </a:solidFill>
            <a:prstDash val="solid"/>
          </a:ln>
        </c:spPr>
        <c:txPr>
          <a:bodyPr rot="0" vert="horz"/>
          <a:lstStyle/>
          <a:p>
            <a:pPr>
              <a:defRPr sz="1025" b="0" i="0" u="none" strike="noStrike" baseline="0">
                <a:solidFill>
                  <a:srgbClr val="000000"/>
                </a:solidFill>
                <a:latin typeface="Arial"/>
                <a:ea typeface="Arial"/>
                <a:cs typeface="Arial"/>
              </a:defRPr>
            </a:pPr>
            <a:endParaRPr lang="en-US"/>
          </a:p>
        </c:txPr>
        <c:crossAx val="34028544"/>
        <c:crosses val="autoZero"/>
        <c:crossBetween val="midCat"/>
      </c:valAx>
      <c:spPr>
        <a:solidFill>
          <a:srgbClr val="C0C0C0"/>
        </a:solidFill>
        <a:ln w="12700">
          <a:solidFill>
            <a:srgbClr val="808080"/>
          </a:solidFill>
          <a:prstDash val="solid"/>
        </a:ln>
      </c:spPr>
    </c:plotArea>
    <c:plotVisOnly val="1"/>
    <c:dispBlanksAs val="gap"/>
  </c:chart>
  <c:spPr>
    <a:solidFill>
      <a:srgbClr val="FFFFFF"/>
    </a:solidFill>
    <a:ln w="3175">
      <a:solidFill>
        <a:srgbClr val="000000"/>
      </a:solidFill>
      <a:prstDash val="solid"/>
    </a:ln>
  </c:spPr>
  <c:txPr>
    <a:bodyPr/>
    <a:lstStyle/>
    <a:p>
      <a:pPr>
        <a:defRPr sz="1025" b="0" i="0" u="none" strike="noStrike" baseline="0">
          <a:solidFill>
            <a:srgbClr val="000000"/>
          </a:solidFill>
          <a:latin typeface="Arial"/>
          <a:ea typeface="Arial"/>
          <a:cs typeface="Arial"/>
        </a:defRPr>
      </a:pPr>
      <a:endParaRPr lang="en-US"/>
    </a:p>
  </c:txPr>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GB"/>
  <c:chart>
    <c:plotArea>
      <c:layout>
        <c:manualLayout>
          <c:layoutTarget val="inner"/>
          <c:xMode val="edge"/>
          <c:yMode val="edge"/>
          <c:x val="0.13432868452824873"/>
          <c:y val="6.3432951392242184E-2"/>
          <c:w val="0.82587265302553414"/>
          <c:h val="0.80224026760776368"/>
        </c:manualLayout>
      </c:layout>
      <c:scatterChart>
        <c:scatterStyle val="lineMarker"/>
        <c:ser>
          <c:idx val="0"/>
          <c:order val="0"/>
          <c:spPr>
            <a:ln w="28575">
              <a:noFill/>
            </a:ln>
          </c:spPr>
          <c:marker>
            <c:symbol val="diamond"/>
            <c:size val="5"/>
            <c:spPr>
              <a:solidFill>
                <a:srgbClr val="000080"/>
              </a:solidFill>
              <a:ln>
                <a:solidFill>
                  <a:srgbClr val="000080"/>
                </a:solidFill>
                <a:prstDash val="solid"/>
              </a:ln>
            </c:spPr>
          </c:marker>
          <c:xVal>
            <c:numRef>
              <c:f>ART3!$B$37:$AT$37</c:f>
              <c:numCache>
                <c:formatCode>0.00_)</c:formatCode>
                <c:ptCount val="45"/>
                <c:pt idx="0">
                  <c:v>9.76</c:v>
                </c:pt>
                <c:pt idx="1">
                  <c:v>9.629999999999999</c:v>
                </c:pt>
                <c:pt idx="2">
                  <c:v>12.75</c:v>
                </c:pt>
                <c:pt idx="3">
                  <c:v>8.44</c:v>
                </c:pt>
                <c:pt idx="4">
                  <c:v>8.8700000000000028</c:v>
                </c:pt>
                <c:pt idx="5">
                  <c:v>39.050000000000004</c:v>
                </c:pt>
                <c:pt idx="6">
                  <c:v>19.3</c:v>
                </c:pt>
                <c:pt idx="7">
                  <c:v>35.690000000000012</c:v>
                </c:pt>
                <c:pt idx="8">
                  <c:v>14.49</c:v>
                </c:pt>
                <c:pt idx="9">
                  <c:v>11.02</c:v>
                </c:pt>
                <c:pt idx="10">
                  <c:v>8.3000000000000007</c:v>
                </c:pt>
                <c:pt idx="11">
                  <c:v>6.83</c:v>
                </c:pt>
                <c:pt idx="12">
                  <c:v>8.19</c:v>
                </c:pt>
                <c:pt idx="13">
                  <c:v>20.41</c:v>
                </c:pt>
                <c:pt idx="14" formatCode="0.00">
                  <c:v>13.450000000000006</c:v>
                </c:pt>
                <c:pt idx="16" formatCode="0.00">
                  <c:v>10.7</c:v>
                </c:pt>
                <c:pt idx="17" formatCode="0.00">
                  <c:v>8.2800000000000011</c:v>
                </c:pt>
                <c:pt idx="18" formatCode="0.00">
                  <c:v>7.03</c:v>
                </c:pt>
                <c:pt idx="20" formatCode="0.00">
                  <c:v>5.59</c:v>
                </c:pt>
                <c:pt idx="21" formatCode="0.00">
                  <c:v>8.99</c:v>
                </c:pt>
                <c:pt idx="22" formatCode="0.00">
                  <c:v>15.42</c:v>
                </c:pt>
                <c:pt idx="23" formatCode="0.00">
                  <c:v>11.61</c:v>
                </c:pt>
                <c:pt idx="24" formatCode="0.00">
                  <c:v>8.58</c:v>
                </c:pt>
                <c:pt idx="25">
                  <c:v>10.02</c:v>
                </c:pt>
                <c:pt idx="26">
                  <c:v>9.5400000000000009</c:v>
                </c:pt>
                <c:pt idx="27">
                  <c:v>9.89</c:v>
                </c:pt>
                <c:pt idx="28">
                  <c:v>10.8</c:v>
                </c:pt>
                <c:pt idx="29">
                  <c:v>9.42</c:v>
                </c:pt>
                <c:pt idx="30">
                  <c:v>8.89</c:v>
                </c:pt>
                <c:pt idx="31">
                  <c:v>9.65</c:v>
                </c:pt>
                <c:pt idx="32">
                  <c:v>9.7900000000000009</c:v>
                </c:pt>
                <c:pt idx="33">
                  <c:v>8.6</c:v>
                </c:pt>
                <c:pt idx="34" formatCode="0.00">
                  <c:v>13.709999999999999</c:v>
                </c:pt>
                <c:pt idx="35" formatCode="0.00">
                  <c:v>12.16</c:v>
                </c:pt>
                <c:pt idx="36" formatCode="0.00">
                  <c:v>12.42</c:v>
                </c:pt>
                <c:pt idx="37" formatCode="0.00">
                  <c:v>12.48</c:v>
                </c:pt>
                <c:pt idx="38" formatCode="0.00">
                  <c:v>12.870000000000006</c:v>
                </c:pt>
                <c:pt idx="39" formatCode="0.00">
                  <c:v>10.06</c:v>
                </c:pt>
                <c:pt idx="40" formatCode="0.00">
                  <c:v>13.03</c:v>
                </c:pt>
                <c:pt idx="41" formatCode="0.00">
                  <c:v>7.7700000000000014</c:v>
                </c:pt>
                <c:pt idx="42" formatCode="0.00">
                  <c:v>12.82</c:v>
                </c:pt>
                <c:pt idx="43" formatCode="0.00">
                  <c:v>10.870000000000006</c:v>
                </c:pt>
                <c:pt idx="44" formatCode="0.00">
                  <c:v>10.96</c:v>
                </c:pt>
              </c:numCache>
            </c:numRef>
          </c:xVal>
          <c:yVal>
            <c:numRef>
              <c:f>ART3!$B$34:$AT$34</c:f>
              <c:numCache>
                <c:formatCode>0.00</c:formatCode>
                <c:ptCount val="45"/>
                <c:pt idx="0">
                  <c:v>22</c:v>
                </c:pt>
                <c:pt idx="1">
                  <c:v>23</c:v>
                </c:pt>
                <c:pt idx="2">
                  <c:v>24</c:v>
                </c:pt>
                <c:pt idx="3">
                  <c:v>18</c:v>
                </c:pt>
                <c:pt idx="4">
                  <c:v>19</c:v>
                </c:pt>
                <c:pt idx="5">
                  <c:v>98</c:v>
                </c:pt>
                <c:pt idx="6">
                  <c:v>57</c:v>
                </c:pt>
                <c:pt idx="7">
                  <c:v>37</c:v>
                </c:pt>
                <c:pt idx="8">
                  <c:v>46</c:v>
                </c:pt>
                <c:pt idx="9">
                  <c:v>35</c:v>
                </c:pt>
                <c:pt idx="10">
                  <c:v>32</c:v>
                </c:pt>
                <c:pt idx="11">
                  <c:v>29</c:v>
                </c:pt>
                <c:pt idx="12">
                  <c:v>31</c:v>
                </c:pt>
                <c:pt idx="13">
                  <c:v>63</c:v>
                </c:pt>
                <c:pt idx="14">
                  <c:v>52</c:v>
                </c:pt>
                <c:pt idx="15">
                  <c:v>31</c:v>
                </c:pt>
                <c:pt idx="16">
                  <c:v>28</c:v>
                </c:pt>
                <c:pt idx="17">
                  <c:v>30</c:v>
                </c:pt>
                <c:pt idx="18">
                  <c:v>26</c:v>
                </c:pt>
                <c:pt idx="20">
                  <c:v>21</c:v>
                </c:pt>
                <c:pt idx="21">
                  <c:v>31</c:v>
                </c:pt>
                <c:pt idx="22">
                  <c:v>31</c:v>
                </c:pt>
                <c:pt idx="23">
                  <c:v>28</c:v>
                </c:pt>
                <c:pt idx="24">
                  <c:v>28</c:v>
                </c:pt>
                <c:pt idx="25">
                  <c:v>35</c:v>
                </c:pt>
                <c:pt idx="26">
                  <c:v>34</c:v>
                </c:pt>
                <c:pt idx="27">
                  <c:v>35</c:v>
                </c:pt>
                <c:pt idx="28">
                  <c:v>30</c:v>
                </c:pt>
                <c:pt idx="29">
                  <c:v>29</c:v>
                </c:pt>
                <c:pt idx="30">
                  <c:v>28</c:v>
                </c:pt>
                <c:pt idx="31">
                  <c:v>29</c:v>
                </c:pt>
                <c:pt idx="32">
                  <c:v>30</c:v>
                </c:pt>
                <c:pt idx="33">
                  <c:v>30</c:v>
                </c:pt>
                <c:pt idx="34">
                  <c:v>28</c:v>
                </c:pt>
                <c:pt idx="35">
                  <c:v>31</c:v>
                </c:pt>
                <c:pt idx="36">
                  <c:v>33</c:v>
                </c:pt>
                <c:pt idx="37">
                  <c:v>30</c:v>
                </c:pt>
                <c:pt idx="38">
                  <c:v>49</c:v>
                </c:pt>
                <c:pt idx="39">
                  <c:v>25</c:v>
                </c:pt>
                <c:pt idx="40">
                  <c:v>30</c:v>
                </c:pt>
                <c:pt idx="41">
                  <c:v>27.9</c:v>
                </c:pt>
                <c:pt idx="42">
                  <c:v>33</c:v>
                </c:pt>
                <c:pt idx="43">
                  <c:v>30</c:v>
                </c:pt>
                <c:pt idx="44">
                  <c:v>27</c:v>
                </c:pt>
              </c:numCache>
            </c:numRef>
          </c:yVal>
        </c:ser>
        <c:ser>
          <c:idx val="2"/>
          <c:order val="1"/>
          <c:spPr>
            <a:ln w="28575">
              <a:noFill/>
            </a:ln>
          </c:spPr>
          <c:marker>
            <c:symbol val="triangle"/>
            <c:size val="5"/>
            <c:spPr>
              <a:solidFill>
                <a:srgbClr val="FFFF00"/>
              </a:solidFill>
              <a:ln>
                <a:solidFill>
                  <a:srgbClr val="FFFF00"/>
                </a:solidFill>
                <a:prstDash val="solid"/>
              </a:ln>
            </c:spPr>
          </c:marker>
          <c:xVal>
            <c:numRef>
              <c:f>ART3!$AV$37:$DX$37</c:f>
              <c:numCache>
                <c:formatCode>0.00</c:formatCode>
                <c:ptCount val="81"/>
                <c:pt idx="0">
                  <c:v>25</c:v>
                </c:pt>
                <c:pt idx="1">
                  <c:v>24</c:v>
                </c:pt>
                <c:pt idx="2">
                  <c:v>35.5</c:v>
                </c:pt>
                <c:pt idx="3">
                  <c:v>29.7</c:v>
                </c:pt>
                <c:pt idx="4">
                  <c:v>26.2</c:v>
                </c:pt>
                <c:pt idx="5">
                  <c:v>31</c:v>
                </c:pt>
                <c:pt idx="6">
                  <c:v>26.5</c:v>
                </c:pt>
                <c:pt idx="7">
                  <c:v>33.5</c:v>
                </c:pt>
                <c:pt idx="8">
                  <c:v>23.6</c:v>
                </c:pt>
                <c:pt idx="9">
                  <c:v>24</c:v>
                </c:pt>
                <c:pt idx="10">
                  <c:v>35</c:v>
                </c:pt>
                <c:pt idx="11">
                  <c:v>50</c:v>
                </c:pt>
                <c:pt idx="12">
                  <c:v>41</c:v>
                </c:pt>
                <c:pt idx="14">
                  <c:v>20.3</c:v>
                </c:pt>
                <c:pt idx="15">
                  <c:v>26</c:v>
                </c:pt>
                <c:pt idx="16">
                  <c:v>29</c:v>
                </c:pt>
                <c:pt idx="17">
                  <c:v>35</c:v>
                </c:pt>
                <c:pt idx="18">
                  <c:v>24.8</c:v>
                </c:pt>
                <c:pt idx="19">
                  <c:v>30.3</c:v>
                </c:pt>
                <c:pt idx="20">
                  <c:v>25.7</c:v>
                </c:pt>
                <c:pt idx="21">
                  <c:v>14</c:v>
                </c:pt>
                <c:pt idx="22">
                  <c:v>4.5999999999999996</c:v>
                </c:pt>
                <c:pt idx="23">
                  <c:v>19.399999999999999</c:v>
                </c:pt>
                <c:pt idx="25">
                  <c:v>44</c:v>
                </c:pt>
                <c:pt idx="26">
                  <c:v>36</c:v>
                </c:pt>
                <c:pt idx="27">
                  <c:v>39</c:v>
                </c:pt>
                <c:pt idx="28">
                  <c:v>35</c:v>
                </c:pt>
                <c:pt idx="31">
                  <c:v>43.2</c:v>
                </c:pt>
                <c:pt idx="34">
                  <c:v>37.800000000000004</c:v>
                </c:pt>
                <c:pt idx="36">
                  <c:v>39.200000000000003</c:v>
                </c:pt>
                <c:pt idx="37">
                  <c:v>37.200000000000003</c:v>
                </c:pt>
                <c:pt idx="38">
                  <c:v>37.1</c:v>
                </c:pt>
                <c:pt idx="39">
                  <c:v>42.5</c:v>
                </c:pt>
                <c:pt idx="40">
                  <c:v>38.800000000000004</c:v>
                </c:pt>
                <c:pt idx="41">
                  <c:v>60.5</c:v>
                </c:pt>
                <c:pt idx="42">
                  <c:v>49</c:v>
                </c:pt>
                <c:pt idx="45">
                  <c:v>48.6</c:v>
                </c:pt>
                <c:pt idx="46">
                  <c:v>42</c:v>
                </c:pt>
                <c:pt idx="48">
                  <c:v>39.800000000000004</c:v>
                </c:pt>
                <c:pt idx="49">
                  <c:v>40.700000000000003</c:v>
                </c:pt>
                <c:pt idx="50">
                  <c:v>39.9</c:v>
                </c:pt>
                <c:pt idx="52">
                  <c:v>42</c:v>
                </c:pt>
                <c:pt idx="53">
                  <c:v>47</c:v>
                </c:pt>
                <c:pt idx="54">
                  <c:v>49</c:v>
                </c:pt>
                <c:pt idx="55">
                  <c:v>9</c:v>
                </c:pt>
                <c:pt idx="56">
                  <c:v>39</c:v>
                </c:pt>
                <c:pt idx="57">
                  <c:v>49</c:v>
                </c:pt>
                <c:pt idx="58">
                  <c:v>41</c:v>
                </c:pt>
                <c:pt idx="59">
                  <c:v>49</c:v>
                </c:pt>
                <c:pt idx="60">
                  <c:v>29</c:v>
                </c:pt>
                <c:pt idx="61">
                  <c:v>39</c:v>
                </c:pt>
                <c:pt idx="62">
                  <c:v>41</c:v>
                </c:pt>
                <c:pt idx="63">
                  <c:v>43</c:v>
                </c:pt>
                <c:pt idx="66">
                  <c:v>49</c:v>
                </c:pt>
                <c:pt idx="67">
                  <c:v>53</c:v>
                </c:pt>
                <c:pt idx="68">
                  <c:v>50</c:v>
                </c:pt>
                <c:pt idx="69">
                  <c:v>52</c:v>
                </c:pt>
                <c:pt idx="71">
                  <c:v>51</c:v>
                </c:pt>
                <c:pt idx="72">
                  <c:v>47</c:v>
                </c:pt>
                <c:pt idx="73">
                  <c:v>44</c:v>
                </c:pt>
                <c:pt idx="74">
                  <c:v>44</c:v>
                </c:pt>
                <c:pt idx="75">
                  <c:v>46</c:v>
                </c:pt>
                <c:pt idx="76">
                  <c:v>41</c:v>
                </c:pt>
                <c:pt idx="77">
                  <c:v>44</c:v>
                </c:pt>
                <c:pt idx="79">
                  <c:v>30</c:v>
                </c:pt>
                <c:pt idx="80">
                  <c:v>27</c:v>
                </c:pt>
              </c:numCache>
            </c:numRef>
          </c:xVal>
          <c:yVal>
            <c:numRef>
              <c:f>ART3!$AV$34:$DX$34</c:f>
              <c:numCache>
                <c:formatCode>0.00</c:formatCode>
                <c:ptCount val="81"/>
                <c:pt idx="0">
                  <c:v>32</c:v>
                </c:pt>
                <c:pt idx="1">
                  <c:v>39</c:v>
                </c:pt>
                <c:pt idx="2">
                  <c:v>44</c:v>
                </c:pt>
                <c:pt idx="3">
                  <c:v>34</c:v>
                </c:pt>
                <c:pt idx="4">
                  <c:v>31</c:v>
                </c:pt>
                <c:pt idx="5">
                  <c:v>30</c:v>
                </c:pt>
                <c:pt idx="6">
                  <c:v>32</c:v>
                </c:pt>
                <c:pt idx="7">
                  <c:v>35</c:v>
                </c:pt>
                <c:pt idx="8">
                  <c:v>30</c:v>
                </c:pt>
                <c:pt idx="9">
                  <c:v>41</c:v>
                </c:pt>
                <c:pt idx="10">
                  <c:v>36</c:v>
                </c:pt>
                <c:pt idx="11">
                  <c:v>42</c:v>
                </c:pt>
                <c:pt idx="12">
                  <c:v>36</c:v>
                </c:pt>
                <c:pt idx="14">
                  <c:v>27</c:v>
                </c:pt>
                <c:pt idx="15">
                  <c:v>29</c:v>
                </c:pt>
                <c:pt idx="16">
                  <c:v>27</c:v>
                </c:pt>
                <c:pt idx="17">
                  <c:v>34</c:v>
                </c:pt>
                <c:pt idx="18">
                  <c:v>29</c:v>
                </c:pt>
                <c:pt idx="19">
                  <c:v>30</c:v>
                </c:pt>
                <c:pt idx="20">
                  <c:v>29</c:v>
                </c:pt>
                <c:pt idx="21">
                  <c:v>18</c:v>
                </c:pt>
                <c:pt idx="22">
                  <c:v>28</c:v>
                </c:pt>
                <c:pt idx="23">
                  <c:v>31</c:v>
                </c:pt>
                <c:pt idx="25">
                  <c:v>38</c:v>
                </c:pt>
                <c:pt idx="26">
                  <c:v>39</c:v>
                </c:pt>
                <c:pt idx="27">
                  <c:v>42</c:v>
                </c:pt>
                <c:pt idx="28">
                  <c:v>37</c:v>
                </c:pt>
                <c:pt idx="30">
                  <c:v>37</c:v>
                </c:pt>
                <c:pt idx="31">
                  <c:v>43</c:v>
                </c:pt>
                <c:pt idx="32">
                  <c:v>40</c:v>
                </c:pt>
                <c:pt idx="33">
                  <c:v>40</c:v>
                </c:pt>
                <c:pt idx="34">
                  <c:v>38</c:v>
                </c:pt>
                <c:pt idx="35">
                  <c:v>34</c:v>
                </c:pt>
                <c:pt idx="36">
                  <c:v>34</c:v>
                </c:pt>
                <c:pt idx="37">
                  <c:v>37</c:v>
                </c:pt>
                <c:pt idx="38">
                  <c:v>36</c:v>
                </c:pt>
                <c:pt idx="39">
                  <c:v>39</c:v>
                </c:pt>
                <c:pt idx="40">
                  <c:v>37</c:v>
                </c:pt>
                <c:pt idx="41">
                  <c:v>48</c:v>
                </c:pt>
                <c:pt idx="42">
                  <c:v>41</c:v>
                </c:pt>
                <c:pt idx="43">
                  <c:v>39</c:v>
                </c:pt>
                <c:pt idx="44">
                  <c:v>41</c:v>
                </c:pt>
                <c:pt idx="45">
                  <c:v>41</c:v>
                </c:pt>
                <c:pt idx="46">
                  <c:v>36</c:v>
                </c:pt>
                <c:pt idx="48">
                  <c:v>37</c:v>
                </c:pt>
                <c:pt idx="49">
                  <c:v>39</c:v>
                </c:pt>
                <c:pt idx="50">
                  <c:v>36</c:v>
                </c:pt>
                <c:pt idx="52">
                  <c:v>50</c:v>
                </c:pt>
                <c:pt idx="53">
                  <c:v>51</c:v>
                </c:pt>
                <c:pt idx="54">
                  <c:v>50</c:v>
                </c:pt>
                <c:pt idx="55">
                  <c:v>34</c:v>
                </c:pt>
                <c:pt idx="56">
                  <c:v>46</c:v>
                </c:pt>
                <c:pt idx="57">
                  <c:v>51</c:v>
                </c:pt>
                <c:pt idx="58">
                  <c:v>47</c:v>
                </c:pt>
                <c:pt idx="59">
                  <c:v>55</c:v>
                </c:pt>
                <c:pt idx="60">
                  <c:v>38</c:v>
                </c:pt>
                <c:pt idx="61">
                  <c:v>43</c:v>
                </c:pt>
                <c:pt idx="62">
                  <c:v>45</c:v>
                </c:pt>
                <c:pt idx="63">
                  <c:v>48</c:v>
                </c:pt>
                <c:pt idx="66">
                  <c:v>30</c:v>
                </c:pt>
                <c:pt idx="67">
                  <c:v>32</c:v>
                </c:pt>
                <c:pt idx="68">
                  <c:v>27</c:v>
                </c:pt>
                <c:pt idx="69">
                  <c:v>32</c:v>
                </c:pt>
                <c:pt idx="71">
                  <c:v>37</c:v>
                </c:pt>
                <c:pt idx="72">
                  <c:v>36</c:v>
                </c:pt>
                <c:pt idx="73">
                  <c:v>29</c:v>
                </c:pt>
                <c:pt idx="74">
                  <c:v>31</c:v>
                </c:pt>
                <c:pt idx="75">
                  <c:v>31</c:v>
                </c:pt>
                <c:pt idx="76">
                  <c:v>30</c:v>
                </c:pt>
                <c:pt idx="77">
                  <c:v>28</c:v>
                </c:pt>
                <c:pt idx="79">
                  <c:v>25</c:v>
                </c:pt>
                <c:pt idx="80">
                  <c:v>22</c:v>
                </c:pt>
              </c:numCache>
            </c:numRef>
          </c:yVal>
        </c:ser>
        <c:ser>
          <c:idx val="1"/>
          <c:order val="2"/>
          <c:tx>
            <c:v>PLTi</c:v>
          </c:tx>
          <c:spPr>
            <a:ln w="28575">
              <a:noFill/>
            </a:ln>
          </c:spPr>
          <c:marker>
            <c:symbol val="triangle"/>
            <c:size val="6"/>
            <c:spPr>
              <a:solidFill>
                <a:srgbClr val="FFC000"/>
              </a:solidFill>
            </c:spPr>
          </c:marker>
          <c:xVal>
            <c:numRef>
              <c:f>AMPA3.XLS!$O$39:$O$67</c:f>
              <c:numCache>
                <c:formatCode>General</c:formatCode>
                <c:ptCount val="29"/>
                <c:pt idx="0">
                  <c:v>26</c:v>
                </c:pt>
                <c:pt idx="1">
                  <c:v>21</c:v>
                </c:pt>
                <c:pt idx="2">
                  <c:v>23</c:v>
                </c:pt>
                <c:pt idx="3">
                  <c:v>20</c:v>
                </c:pt>
                <c:pt idx="4">
                  <c:v>25</c:v>
                </c:pt>
                <c:pt idx="5">
                  <c:v>14</c:v>
                </c:pt>
                <c:pt idx="6">
                  <c:v>15</c:v>
                </c:pt>
                <c:pt idx="7">
                  <c:v>24</c:v>
                </c:pt>
                <c:pt idx="8">
                  <c:v>17</c:v>
                </c:pt>
                <c:pt idx="9">
                  <c:v>18</c:v>
                </c:pt>
                <c:pt idx="10">
                  <c:v>14</c:v>
                </c:pt>
                <c:pt idx="11">
                  <c:v>19</c:v>
                </c:pt>
                <c:pt idx="12">
                  <c:v>18</c:v>
                </c:pt>
                <c:pt idx="13">
                  <c:v>21</c:v>
                </c:pt>
                <c:pt idx="14">
                  <c:v>18</c:v>
                </c:pt>
                <c:pt idx="15">
                  <c:v>21</c:v>
                </c:pt>
                <c:pt idx="16">
                  <c:v>10.1</c:v>
                </c:pt>
                <c:pt idx="17">
                  <c:v>4.4000000000000004</c:v>
                </c:pt>
                <c:pt idx="18">
                  <c:v>4.5999999999999996</c:v>
                </c:pt>
                <c:pt idx="19">
                  <c:v>9</c:v>
                </c:pt>
                <c:pt idx="20">
                  <c:v>13</c:v>
                </c:pt>
                <c:pt idx="21">
                  <c:v>22</c:v>
                </c:pt>
                <c:pt idx="22">
                  <c:v>15</c:v>
                </c:pt>
                <c:pt idx="23">
                  <c:v>11</c:v>
                </c:pt>
                <c:pt idx="24">
                  <c:v>14</c:v>
                </c:pt>
                <c:pt idx="25">
                  <c:v>20</c:v>
                </c:pt>
                <c:pt idx="26">
                  <c:v>22</c:v>
                </c:pt>
                <c:pt idx="27">
                  <c:v>22</c:v>
                </c:pt>
                <c:pt idx="28">
                  <c:v>19</c:v>
                </c:pt>
              </c:numCache>
            </c:numRef>
          </c:xVal>
          <c:yVal>
            <c:numRef>
              <c:f>AMPA3.XLS!$Q$39:$Q$67</c:f>
              <c:numCache>
                <c:formatCode>General</c:formatCode>
                <c:ptCount val="29"/>
                <c:pt idx="0">
                  <c:v>32</c:v>
                </c:pt>
                <c:pt idx="1">
                  <c:v>30</c:v>
                </c:pt>
                <c:pt idx="2">
                  <c:v>30</c:v>
                </c:pt>
                <c:pt idx="3">
                  <c:v>30</c:v>
                </c:pt>
                <c:pt idx="4">
                  <c:v>32</c:v>
                </c:pt>
                <c:pt idx="5">
                  <c:v>30</c:v>
                </c:pt>
                <c:pt idx="6">
                  <c:v>29</c:v>
                </c:pt>
                <c:pt idx="7">
                  <c:v>38</c:v>
                </c:pt>
                <c:pt idx="8">
                  <c:v>31</c:v>
                </c:pt>
                <c:pt idx="9">
                  <c:v>29</c:v>
                </c:pt>
                <c:pt idx="10">
                  <c:v>32</c:v>
                </c:pt>
                <c:pt idx="11">
                  <c:v>32</c:v>
                </c:pt>
                <c:pt idx="12">
                  <c:v>32</c:v>
                </c:pt>
                <c:pt idx="13">
                  <c:v>35</c:v>
                </c:pt>
                <c:pt idx="14">
                  <c:v>34</c:v>
                </c:pt>
                <c:pt idx="15">
                  <c:v>32</c:v>
                </c:pt>
                <c:pt idx="16">
                  <c:v>32</c:v>
                </c:pt>
                <c:pt idx="17">
                  <c:v>27</c:v>
                </c:pt>
                <c:pt idx="18">
                  <c:v>28</c:v>
                </c:pt>
                <c:pt idx="19">
                  <c:v>30</c:v>
                </c:pt>
                <c:pt idx="20">
                  <c:v>31</c:v>
                </c:pt>
                <c:pt idx="21">
                  <c:v>30</c:v>
                </c:pt>
                <c:pt idx="22">
                  <c:v>30</c:v>
                </c:pt>
                <c:pt idx="23">
                  <c:v>18</c:v>
                </c:pt>
                <c:pt idx="24">
                  <c:v>18</c:v>
                </c:pt>
                <c:pt idx="25">
                  <c:v>24</c:v>
                </c:pt>
                <c:pt idx="26">
                  <c:v>26</c:v>
                </c:pt>
                <c:pt idx="27">
                  <c:v>28</c:v>
                </c:pt>
                <c:pt idx="28">
                  <c:v>27</c:v>
                </c:pt>
              </c:numCache>
            </c:numRef>
          </c:yVal>
        </c:ser>
        <c:axId val="34073984"/>
        <c:axId val="34080256"/>
      </c:scatterChart>
      <c:valAx>
        <c:axId val="34073984"/>
        <c:scaling>
          <c:orientation val="minMax"/>
        </c:scaling>
        <c:axPos val="b"/>
        <c:numFmt formatCode="0.0" sourceLinked="0"/>
        <c:tickLblPos val="nextTo"/>
        <c:spPr>
          <a:ln w="3175">
            <a:solidFill>
              <a:srgbClr val="000000"/>
            </a:solidFill>
            <a:prstDash val="solid"/>
          </a:ln>
        </c:spPr>
        <c:txPr>
          <a:bodyPr rot="0" vert="horz"/>
          <a:lstStyle/>
          <a:p>
            <a:pPr>
              <a:defRPr sz="1025" b="0" i="0" u="none" strike="noStrike" baseline="0">
                <a:solidFill>
                  <a:srgbClr val="000000"/>
                </a:solidFill>
                <a:latin typeface="Arial"/>
                <a:ea typeface="Arial"/>
                <a:cs typeface="Arial"/>
              </a:defRPr>
            </a:pPr>
            <a:endParaRPr lang="en-US"/>
          </a:p>
        </c:txPr>
        <c:crossAx val="34080256"/>
        <c:crosses val="autoZero"/>
        <c:crossBetween val="midCat"/>
      </c:valAx>
      <c:valAx>
        <c:axId val="34080256"/>
        <c:scaling>
          <c:orientation val="minMax"/>
        </c:scaling>
        <c:axPos val="l"/>
        <c:numFmt formatCode="0_)" sourceLinked="0"/>
        <c:tickLblPos val="nextTo"/>
        <c:spPr>
          <a:ln w="3175">
            <a:solidFill>
              <a:srgbClr val="000000"/>
            </a:solidFill>
            <a:prstDash val="solid"/>
          </a:ln>
        </c:spPr>
        <c:txPr>
          <a:bodyPr rot="0" vert="horz"/>
          <a:lstStyle/>
          <a:p>
            <a:pPr>
              <a:defRPr sz="1025" b="0" i="0" u="none" strike="noStrike" baseline="0">
                <a:solidFill>
                  <a:srgbClr val="000000"/>
                </a:solidFill>
                <a:latin typeface="Arial"/>
                <a:ea typeface="Arial"/>
                <a:cs typeface="Arial"/>
              </a:defRPr>
            </a:pPr>
            <a:endParaRPr lang="en-US"/>
          </a:p>
        </c:txPr>
        <c:crossAx val="34073984"/>
        <c:crosses val="autoZero"/>
        <c:crossBetween val="midCat"/>
      </c:valAx>
      <c:spPr>
        <a:solidFill>
          <a:srgbClr val="C0C0C0"/>
        </a:solidFill>
        <a:ln w="12700">
          <a:solidFill>
            <a:srgbClr val="808080"/>
          </a:solidFill>
          <a:prstDash val="solid"/>
        </a:ln>
      </c:spPr>
    </c:plotArea>
    <c:plotVisOnly val="1"/>
    <c:dispBlanksAs val="gap"/>
  </c:chart>
  <c:spPr>
    <a:solidFill>
      <a:srgbClr val="FFFFFF"/>
    </a:solidFill>
    <a:ln w="3175">
      <a:solidFill>
        <a:srgbClr val="000000"/>
      </a:solidFill>
      <a:prstDash val="solid"/>
    </a:ln>
  </c:spPr>
  <c:txPr>
    <a:bodyPr/>
    <a:lstStyle/>
    <a:p>
      <a:pPr>
        <a:defRPr sz="1025" b="0" i="0" u="none" strike="noStrike" baseline="0">
          <a:solidFill>
            <a:srgbClr val="000000"/>
          </a:solidFill>
          <a:latin typeface="Arial"/>
          <a:ea typeface="Arial"/>
          <a:cs typeface="Arial"/>
        </a:defRPr>
      </a:pPr>
      <a:endParaRPr lang="en-US"/>
    </a:p>
  </c:txPr>
  <c:externalData r:id="rId1"/>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GB"/>
  <c:chart>
    <c:plotArea>
      <c:layout>
        <c:manualLayout>
          <c:layoutTarget val="inner"/>
          <c:xMode val="edge"/>
          <c:yMode val="edge"/>
          <c:x val="0.13432868452824873"/>
          <c:y val="6.3432951392242184E-2"/>
          <c:w val="0.82587265302553392"/>
          <c:h val="0.80224026760776368"/>
        </c:manualLayout>
      </c:layout>
      <c:scatterChart>
        <c:scatterStyle val="lineMarker"/>
        <c:ser>
          <c:idx val="0"/>
          <c:order val="0"/>
          <c:spPr>
            <a:ln w="28575">
              <a:noFill/>
            </a:ln>
          </c:spPr>
          <c:marker>
            <c:symbol val="diamond"/>
            <c:size val="5"/>
            <c:spPr>
              <a:solidFill>
                <a:srgbClr val="000080"/>
              </a:solidFill>
              <a:ln>
                <a:solidFill>
                  <a:srgbClr val="000080"/>
                </a:solidFill>
                <a:prstDash val="solid"/>
              </a:ln>
            </c:spPr>
          </c:marker>
          <c:xVal>
            <c:numRef>
              <c:f>ART3!$B$37:$AT$37</c:f>
              <c:numCache>
                <c:formatCode>0.00_)</c:formatCode>
                <c:ptCount val="45"/>
                <c:pt idx="0">
                  <c:v>9.76</c:v>
                </c:pt>
                <c:pt idx="1">
                  <c:v>9.629999999999999</c:v>
                </c:pt>
                <c:pt idx="2">
                  <c:v>12.75</c:v>
                </c:pt>
                <c:pt idx="3">
                  <c:v>8.44</c:v>
                </c:pt>
                <c:pt idx="4">
                  <c:v>8.8700000000000028</c:v>
                </c:pt>
                <c:pt idx="5">
                  <c:v>39.050000000000004</c:v>
                </c:pt>
                <c:pt idx="6">
                  <c:v>19.3</c:v>
                </c:pt>
                <c:pt idx="7">
                  <c:v>35.690000000000012</c:v>
                </c:pt>
                <c:pt idx="8">
                  <c:v>14.49</c:v>
                </c:pt>
                <c:pt idx="9">
                  <c:v>11.02</c:v>
                </c:pt>
                <c:pt idx="10">
                  <c:v>8.3000000000000007</c:v>
                </c:pt>
                <c:pt idx="11">
                  <c:v>6.83</c:v>
                </c:pt>
                <c:pt idx="12">
                  <c:v>8.19</c:v>
                </c:pt>
                <c:pt idx="13">
                  <c:v>20.41</c:v>
                </c:pt>
                <c:pt idx="14" formatCode="0.00">
                  <c:v>13.450000000000006</c:v>
                </c:pt>
                <c:pt idx="16" formatCode="0.00">
                  <c:v>10.7</c:v>
                </c:pt>
                <c:pt idx="17" formatCode="0.00">
                  <c:v>8.2800000000000011</c:v>
                </c:pt>
                <c:pt idx="18" formatCode="0.00">
                  <c:v>7.03</c:v>
                </c:pt>
                <c:pt idx="20" formatCode="0.00">
                  <c:v>5.59</c:v>
                </c:pt>
                <c:pt idx="21" formatCode="0.00">
                  <c:v>8.99</c:v>
                </c:pt>
                <c:pt idx="22" formatCode="0.00">
                  <c:v>15.42</c:v>
                </c:pt>
                <c:pt idx="23" formatCode="0.00">
                  <c:v>11.61</c:v>
                </c:pt>
                <c:pt idx="24" formatCode="0.00">
                  <c:v>8.58</c:v>
                </c:pt>
                <c:pt idx="25">
                  <c:v>10.02</c:v>
                </c:pt>
                <c:pt idx="26">
                  <c:v>9.5400000000000009</c:v>
                </c:pt>
                <c:pt idx="27">
                  <c:v>9.89</c:v>
                </c:pt>
                <c:pt idx="28">
                  <c:v>10.8</c:v>
                </c:pt>
                <c:pt idx="29">
                  <c:v>9.42</c:v>
                </c:pt>
                <c:pt idx="30">
                  <c:v>8.89</c:v>
                </c:pt>
                <c:pt idx="31">
                  <c:v>9.65</c:v>
                </c:pt>
                <c:pt idx="32">
                  <c:v>9.7900000000000009</c:v>
                </c:pt>
                <c:pt idx="33">
                  <c:v>8.6</c:v>
                </c:pt>
                <c:pt idx="34" formatCode="0.00">
                  <c:v>13.709999999999999</c:v>
                </c:pt>
                <c:pt idx="35" formatCode="0.00">
                  <c:v>12.16</c:v>
                </c:pt>
                <c:pt idx="36" formatCode="0.00">
                  <c:v>12.42</c:v>
                </c:pt>
                <c:pt idx="37" formatCode="0.00">
                  <c:v>12.48</c:v>
                </c:pt>
                <c:pt idx="38" formatCode="0.00">
                  <c:v>12.870000000000006</c:v>
                </c:pt>
                <c:pt idx="39" formatCode="0.00">
                  <c:v>10.06</c:v>
                </c:pt>
                <c:pt idx="40" formatCode="0.00">
                  <c:v>13.03</c:v>
                </c:pt>
                <c:pt idx="41" formatCode="0.00">
                  <c:v>7.7700000000000014</c:v>
                </c:pt>
                <c:pt idx="42" formatCode="0.00">
                  <c:v>12.82</c:v>
                </c:pt>
                <c:pt idx="43" formatCode="0.00">
                  <c:v>10.870000000000006</c:v>
                </c:pt>
                <c:pt idx="44" formatCode="0.00">
                  <c:v>10.96</c:v>
                </c:pt>
              </c:numCache>
            </c:numRef>
          </c:xVal>
          <c:yVal>
            <c:numRef>
              <c:f>ART3!$B$34:$AT$34</c:f>
              <c:numCache>
                <c:formatCode>0.00</c:formatCode>
                <c:ptCount val="45"/>
                <c:pt idx="0">
                  <c:v>22</c:v>
                </c:pt>
                <c:pt idx="1">
                  <c:v>23</c:v>
                </c:pt>
                <c:pt idx="2">
                  <c:v>24</c:v>
                </c:pt>
                <c:pt idx="3">
                  <c:v>18</c:v>
                </c:pt>
                <c:pt idx="4">
                  <c:v>19</c:v>
                </c:pt>
                <c:pt idx="5">
                  <c:v>98</c:v>
                </c:pt>
                <c:pt idx="6">
                  <c:v>57</c:v>
                </c:pt>
                <c:pt idx="7">
                  <c:v>37</c:v>
                </c:pt>
                <c:pt idx="8">
                  <c:v>46</c:v>
                </c:pt>
                <c:pt idx="9">
                  <c:v>35</c:v>
                </c:pt>
                <c:pt idx="10">
                  <c:v>32</c:v>
                </c:pt>
                <c:pt idx="11">
                  <c:v>29</c:v>
                </c:pt>
                <c:pt idx="12">
                  <c:v>31</c:v>
                </c:pt>
                <c:pt idx="13">
                  <c:v>63</c:v>
                </c:pt>
                <c:pt idx="14">
                  <c:v>52</c:v>
                </c:pt>
                <c:pt idx="15">
                  <c:v>31</c:v>
                </c:pt>
                <c:pt idx="16">
                  <c:v>28</c:v>
                </c:pt>
                <c:pt idx="17">
                  <c:v>30</c:v>
                </c:pt>
                <c:pt idx="18">
                  <c:v>26</c:v>
                </c:pt>
                <c:pt idx="20">
                  <c:v>21</c:v>
                </c:pt>
                <c:pt idx="21">
                  <c:v>31</c:v>
                </c:pt>
                <c:pt idx="22">
                  <c:v>31</c:v>
                </c:pt>
                <c:pt idx="23">
                  <c:v>28</c:v>
                </c:pt>
                <c:pt idx="24">
                  <c:v>28</c:v>
                </c:pt>
                <c:pt idx="25">
                  <c:v>35</c:v>
                </c:pt>
                <c:pt idx="26">
                  <c:v>34</c:v>
                </c:pt>
                <c:pt idx="27">
                  <c:v>35</c:v>
                </c:pt>
                <c:pt idx="28">
                  <c:v>30</c:v>
                </c:pt>
                <c:pt idx="29">
                  <c:v>29</c:v>
                </c:pt>
                <c:pt idx="30">
                  <c:v>28</c:v>
                </c:pt>
                <c:pt idx="31">
                  <c:v>29</c:v>
                </c:pt>
                <c:pt idx="32">
                  <c:v>30</c:v>
                </c:pt>
                <c:pt idx="33">
                  <c:v>30</c:v>
                </c:pt>
                <c:pt idx="34">
                  <c:v>28</c:v>
                </c:pt>
                <c:pt idx="35">
                  <c:v>31</c:v>
                </c:pt>
                <c:pt idx="36">
                  <c:v>33</c:v>
                </c:pt>
                <c:pt idx="37">
                  <c:v>30</c:v>
                </c:pt>
                <c:pt idx="38">
                  <c:v>49</c:v>
                </c:pt>
                <c:pt idx="39">
                  <c:v>25</c:v>
                </c:pt>
                <c:pt idx="40">
                  <c:v>30</c:v>
                </c:pt>
                <c:pt idx="41">
                  <c:v>27.9</c:v>
                </c:pt>
                <c:pt idx="42">
                  <c:v>33</c:v>
                </c:pt>
                <c:pt idx="43">
                  <c:v>30</c:v>
                </c:pt>
                <c:pt idx="44">
                  <c:v>27</c:v>
                </c:pt>
              </c:numCache>
            </c:numRef>
          </c:yVal>
        </c:ser>
        <c:ser>
          <c:idx val="2"/>
          <c:order val="1"/>
          <c:spPr>
            <a:ln w="28575">
              <a:noFill/>
            </a:ln>
          </c:spPr>
          <c:marker>
            <c:symbol val="triangle"/>
            <c:size val="5"/>
            <c:spPr>
              <a:solidFill>
                <a:srgbClr val="FFFF00"/>
              </a:solidFill>
              <a:ln>
                <a:solidFill>
                  <a:srgbClr val="FFFF00"/>
                </a:solidFill>
                <a:prstDash val="solid"/>
              </a:ln>
            </c:spPr>
          </c:marker>
          <c:xVal>
            <c:numRef>
              <c:f>ART3!$AV$37:$DX$37</c:f>
              <c:numCache>
                <c:formatCode>0.00</c:formatCode>
                <c:ptCount val="81"/>
                <c:pt idx="0">
                  <c:v>25</c:v>
                </c:pt>
                <c:pt idx="1">
                  <c:v>24</c:v>
                </c:pt>
                <c:pt idx="2">
                  <c:v>35.5</c:v>
                </c:pt>
                <c:pt idx="3">
                  <c:v>29.7</c:v>
                </c:pt>
                <c:pt idx="4">
                  <c:v>26.2</c:v>
                </c:pt>
                <c:pt idx="5">
                  <c:v>31</c:v>
                </c:pt>
                <c:pt idx="6">
                  <c:v>26.5</c:v>
                </c:pt>
                <c:pt idx="7">
                  <c:v>33.5</c:v>
                </c:pt>
                <c:pt idx="8">
                  <c:v>23.6</c:v>
                </c:pt>
                <c:pt idx="9">
                  <c:v>24</c:v>
                </c:pt>
                <c:pt idx="10">
                  <c:v>35</c:v>
                </c:pt>
                <c:pt idx="11">
                  <c:v>50</c:v>
                </c:pt>
                <c:pt idx="12">
                  <c:v>41</c:v>
                </c:pt>
                <c:pt idx="14">
                  <c:v>20.3</c:v>
                </c:pt>
                <c:pt idx="15">
                  <c:v>26</c:v>
                </c:pt>
                <c:pt idx="16">
                  <c:v>29</c:v>
                </c:pt>
                <c:pt idx="17">
                  <c:v>35</c:v>
                </c:pt>
                <c:pt idx="18">
                  <c:v>24.8</c:v>
                </c:pt>
                <c:pt idx="19">
                  <c:v>30.3</c:v>
                </c:pt>
                <c:pt idx="20">
                  <c:v>25.7</c:v>
                </c:pt>
                <c:pt idx="21">
                  <c:v>14</c:v>
                </c:pt>
                <c:pt idx="22">
                  <c:v>4.5999999999999996</c:v>
                </c:pt>
                <c:pt idx="23">
                  <c:v>19.399999999999999</c:v>
                </c:pt>
                <c:pt idx="25">
                  <c:v>44</c:v>
                </c:pt>
                <c:pt idx="26">
                  <c:v>36</c:v>
                </c:pt>
                <c:pt idx="27">
                  <c:v>39</c:v>
                </c:pt>
                <c:pt idx="28">
                  <c:v>35</c:v>
                </c:pt>
                <c:pt idx="31">
                  <c:v>43.2</c:v>
                </c:pt>
                <c:pt idx="34">
                  <c:v>37.800000000000004</c:v>
                </c:pt>
                <c:pt idx="36">
                  <c:v>39.200000000000003</c:v>
                </c:pt>
                <c:pt idx="37">
                  <c:v>37.200000000000003</c:v>
                </c:pt>
                <c:pt idx="38">
                  <c:v>37.1</c:v>
                </c:pt>
                <c:pt idx="39">
                  <c:v>42.5</c:v>
                </c:pt>
                <c:pt idx="40">
                  <c:v>38.800000000000004</c:v>
                </c:pt>
                <c:pt idx="41">
                  <c:v>60.5</c:v>
                </c:pt>
                <c:pt idx="42">
                  <c:v>49</c:v>
                </c:pt>
                <c:pt idx="45">
                  <c:v>48.6</c:v>
                </c:pt>
                <c:pt idx="46">
                  <c:v>42</c:v>
                </c:pt>
                <c:pt idx="48">
                  <c:v>39.800000000000004</c:v>
                </c:pt>
                <c:pt idx="49">
                  <c:v>40.700000000000003</c:v>
                </c:pt>
                <c:pt idx="50">
                  <c:v>39.9</c:v>
                </c:pt>
                <c:pt idx="52">
                  <c:v>42</c:v>
                </c:pt>
                <c:pt idx="53">
                  <c:v>47</c:v>
                </c:pt>
                <c:pt idx="54">
                  <c:v>49</c:v>
                </c:pt>
                <c:pt idx="55">
                  <c:v>9</c:v>
                </c:pt>
                <c:pt idx="56">
                  <c:v>39</c:v>
                </c:pt>
                <c:pt idx="57">
                  <c:v>49</c:v>
                </c:pt>
                <c:pt idx="58">
                  <c:v>41</c:v>
                </c:pt>
                <c:pt idx="59">
                  <c:v>49</c:v>
                </c:pt>
                <c:pt idx="60">
                  <c:v>29</c:v>
                </c:pt>
                <c:pt idx="61">
                  <c:v>39</c:v>
                </c:pt>
                <c:pt idx="62">
                  <c:v>41</c:v>
                </c:pt>
                <c:pt idx="63">
                  <c:v>43</c:v>
                </c:pt>
                <c:pt idx="66">
                  <c:v>49</c:v>
                </c:pt>
                <c:pt idx="67">
                  <c:v>53</c:v>
                </c:pt>
                <c:pt idx="68">
                  <c:v>50</c:v>
                </c:pt>
                <c:pt idx="69">
                  <c:v>52</c:v>
                </c:pt>
                <c:pt idx="71">
                  <c:v>51</c:v>
                </c:pt>
                <c:pt idx="72">
                  <c:v>47</c:v>
                </c:pt>
                <c:pt idx="73">
                  <c:v>44</c:v>
                </c:pt>
                <c:pt idx="74">
                  <c:v>44</c:v>
                </c:pt>
                <c:pt idx="75">
                  <c:v>46</c:v>
                </c:pt>
                <c:pt idx="76">
                  <c:v>41</c:v>
                </c:pt>
                <c:pt idx="77">
                  <c:v>44</c:v>
                </c:pt>
                <c:pt idx="79">
                  <c:v>30</c:v>
                </c:pt>
                <c:pt idx="80">
                  <c:v>27</c:v>
                </c:pt>
              </c:numCache>
            </c:numRef>
          </c:xVal>
          <c:yVal>
            <c:numRef>
              <c:f>ART3!$AV$34:$DX$34</c:f>
              <c:numCache>
                <c:formatCode>0.00</c:formatCode>
                <c:ptCount val="81"/>
                <c:pt idx="0">
                  <c:v>32</c:v>
                </c:pt>
                <c:pt idx="1">
                  <c:v>39</c:v>
                </c:pt>
                <c:pt idx="2">
                  <c:v>44</c:v>
                </c:pt>
                <c:pt idx="3">
                  <c:v>34</c:v>
                </c:pt>
                <c:pt idx="4">
                  <c:v>31</c:v>
                </c:pt>
                <c:pt idx="5">
                  <c:v>30</c:v>
                </c:pt>
                <c:pt idx="6">
                  <c:v>32</c:v>
                </c:pt>
                <c:pt idx="7">
                  <c:v>35</c:v>
                </c:pt>
                <c:pt idx="8">
                  <c:v>30</c:v>
                </c:pt>
                <c:pt idx="9">
                  <c:v>41</c:v>
                </c:pt>
                <c:pt idx="10">
                  <c:v>36</c:v>
                </c:pt>
                <c:pt idx="11">
                  <c:v>42</c:v>
                </c:pt>
                <c:pt idx="12">
                  <c:v>36</c:v>
                </c:pt>
                <c:pt idx="14">
                  <c:v>27</c:v>
                </c:pt>
                <c:pt idx="15">
                  <c:v>29</c:v>
                </c:pt>
                <c:pt idx="16">
                  <c:v>27</c:v>
                </c:pt>
                <c:pt idx="17">
                  <c:v>34</c:v>
                </c:pt>
                <c:pt idx="18">
                  <c:v>29</c:v>
                </c:pt>
                <c:pt idx="19">
                  <c:v>30</c:v>
                </c:pt>
                <c:pt idx="20">
                  <c:v>29</c:v>
                </c:pt>
                <c:pt idx="21">
                  <c:v>18</c:v>
                </c:pt>
                <c:pt idx="22">
                  <c:v>28</c:v>
                </c:pt>
                <c:pt idx="23">
                  <c:v>31</c:v>
                </c:pt>
                <c:pt idx="25">
                  <c:v>38</c:v>
                </c:pt>
                <c:pt idx="26">
                  <c:v>39</c:v>
                </c:pt>
                <c:pt idx="27">
                  <c:v>42</c:v>
                </c:pt>
                <c:pt idx="28">
                  <c:v>37</c:v>
                </c:pt>
                <c:pt idx="30">
                  <c:v>37</c:v>
                </c:pt>
                <c:pt idx="31">
                  <c:v>43</c:v>
                </c:pt>
                <c:pt idx="32">
                  <c:v>40</c:v>
                </c:pt>
                <c:pt idx="33">
                  <c:v>40</c:v>
                </c:pt>
                <c:pt idx="34">
                  <c:v>38</c:v>
                </c:pt>
                <c:pt idx="35">
                  <c:v>34</c:v>
                </c:pt>
                <c:pt idx="36">
                  <c:v>34</c:v>
                </c:pt>
                <c:pt idx="37">
                  <c:v>37</c:v>
                </c:pt>
                <c:pt idx="38">
                  <c:v>36</c:v>
                </c:pt>
                <c:pt idx="39">
                  <c:v>39</c:v>
                </c:pt>
                <c:pt idx="40">
                  <c:v>37</c:v>
                </c:pt>
                <c:pt idx="41">
                  <c:v>48</c:v>
                </c:pt>
                <c:pt idx="42">
                  <c:v>41</c:v>
                </c:pt>
                <c:pt idx="43">
                  <c:v>39</c:v>
                </c:pt>
                <c:pt idx="44">
                  <c:v>41</c:v>
                </c:pt>
                <c:pt idx="45">
                  <c:v>41</c:v>
                </c:pt>
                <c:pt idx="46">
                  <c:v>36</c:v>
                </c:pt>
                <c:pt idx="48">
                  <c:v>37</c:v>
                </c:pt>
                <c:pt idx="49">
                  <c:v>39</c:v>
                </c:pt>
                <c:pt idx="50">
                  <c:v>36</c:v>
                </c:pt>
                <c:pt idx="52">
                  <c:v>50</c:v>
                </c:pt>
                <c:pt idx="53">
                  <c:v>51</c:v>
                </c:pt>
                <c:pt idx="54">
                  <c:v>50</c:v>
                </c:pt>
                <c:pt idx="55">
                  <c:v>34</c:v>
                </c:pt>
                <c:pt idx="56">
                  <c:v>46</c:v>
                </c:pt>
                <c:pt idx="57">
                  <c:v>51</c:v>
                </c:pt>
                <c:pt idx="58">
                  <c:v>47</c:v>
                </c:pt>
                <c:pt idx="59">
                  <c:v>55</c:v>
                </c:pt>
                <c:pt idx="60">
                  <c:v>38</c:v>
                </c:pt>
                <c:pt idx="61">
                  <c:v>43</c:v>
                </c:pt>
                <c:pt idx="62">
                  <c:v>45</c:v>
                </c:pt>
                <c:pt idx="63">
                  <c:v>48</c:v>
                </c:pt>
                <c:pt idx="66">
                  <c:v>30</c:v>
                </c:pt>
                <c:pt idx="67">
                  <c:v>32</c:v>
                </c:pt>
                <c:pt idx="68">
                  <c:v>27</c:v>
                </c:pt>
                <c:pt idx="69">
                  <c:v>32</c:v>
                </c:pt>
                <c:pt idx="71">
                  <c:v>37</c:v>
                </c:pt>
                <c:pt idx="72">
                  <c:v>36</c:v>
                </c:pt>
                <c:pt idx="73">
                  <c:v>29</c:v>
                </c:pt>
                <c:pt idx="74">
                  <c:v>31</c:v>
                </c:pt>
                <c:pt idx="75">
                  <c:v>31</c:v>
                </c:pt>
                <c:pt idx="76">
                  <c:v>30</c:v>
                </c:pt>
                <c:pt idx="77">
                  <c:v>28</c:v>
                </c:pt>
                <c:pt idx="79">
                  <c:v>25</c:v>
                </c:pt>
                <c:pt idx="80">
                  <c:v>22</c:v>
                </c:pt>
              </c:numCache>
            </c:numRef>
          </c:yVal>
        </c:ser>
        <c:ser>
          <c:idx val="1"/>
          <c:order val="2"/>
          <c:tx>
            <c:v>PLTi</c:v>
          </c:tx>
          <c:spPr>
            <a:ln w="28575">
              <a:noFill/>
            </a:ln>
          </c:spPr>
          <c:marker>
            <c:symbol val="triangle"/>
            <c:size val="6"/>
            <c:spPr>
              <a:solidFill>
                <a:srgbClr val="FFC000"/>
              </a:solidFill>
            </c:spPr>
          </c:marker>
          <c:xVal>
            <c:numRef>
              <c:f>AMPA3.XLS!$O$39:$O$67</c:f>
              <c:numCache>
                <c:formatCode>General</c:formatCode>
                <c:ptCount val="29"/>
                <c:pt idx="0">
                  <c:v>26</c:v>
                </c:pt>
                <c:pt idx="1">
                  <c:v>21</c:v>
                </c:pt>
                <c:pt idx="2">
                  <c:v>23</c:v>
                </c:pt>
                <c:pt idx="3">
                  <c:v>20</c:v>
                </c:pt>
                <c:pt idx="4">
                  <c:v>25</c:v>
                </c:pt>
                <c:pt idx="5">
                  <c:v>14</c:v>
                </c:pt>
                <c:pt idx="6">
                  <c:v>15</c:v>
                </c:pt>
                <c:pt idx="7">
                  <c:v>24</c:v>
                </c:pt>
                <c:pt idx="8">
                  <c:v>17</c:v>
                </c:pt>
                <c:pt idx="9">
                  <c:v>18</c:v>
                </c:pt>
                <c:pt idx="10">
                  <c:v>14</c:v>
                </c:pt>
                <c:pt idx="11">
                  <c:v>19</c:v>
                </c:pt>
                <c:pt idx="12">
                  <c:v>18</c:v>
                </c:pt>
                <c:pt idx="13">
                  <c:v>21</c:v>
                </c:pt>
                <c:pt idx="14">
                  <c:v>18</c:v>
                </c:pt>
                <c:pt idx="15">
                  <c:v>21</c:v>
                </c:pt>
                <c:pt idx="16">
                  <c:v>10.1</c:v>
                </c:pt>
                <c:pt idx="17">
                  <c:v>4.4000000000000004</c:v>
                </c:pt>
                <c:pt idx="18">
                  <c:v>4.5999999999999996</c:v>
                </c:pt>
                <c:pt idx="19">
                  <c:v>9</c:v>
                </c:pt>
                <c:pt idx="20">
                  <c:v>13</c:v>
                </c:pt>
                <c:pt idx="21">
                  <c:v>22</c:v>
                </c:pt>
                <c:pt idx="22">
                  <c:v>15</c:v>
                </c:pt>
                <c:pt idx="23">
                  <c:v>11</c:v>
                </c:pt>
                <c:pt idx="24">
                  <c:v>14</c:v>
                </c:pt>
                <c:pt idx="25">
                  <c:v>20</c:v>
                </c:pt>
                <c:pt idx="26">
                  <c:v>22</c:v>
                </c:pt>
                <c:pt idx="27">
                  <c:v>22</c:v>
                </c:pt>
                <c:pt idx="28">
                  <c:v>19</c:v>
                </c:pt>
              </c:numCache>
            </c:numRef>
          </c:xVal>
          <c:yVal>
            <c:numRef>
              <c:f>AMPA3.XLS!$Q$39:$Q$67</c:f>
              <c:numCache>
                <c:formatCode>General</c:formatCode>
                <c:ptCount val="29"/>
                <c:pt idx="0">
                  <c:v>32</c:v>
                </c:pt>
                <c:pt idx="1">
                  <c:v>30</c:v>
                </c:pt>
                <c:pt idx="2">
                  <c:v>30</c:v>
                </c:pt>
                <c:pt idx="3">
                  <c:v>30</c:v>
                </c:pt>
                <c:pt idx="4">
                  <c:v>32</c:v>
                </c:pt>
                <c:pt idx="5">
                  <c:v>30</c:v>
                </c:pt>
                <c:pt idx="6">
                  <c:v>29</c:v>
                </c:pt>
                <c:pt idx="7">
                  <c:v>38</c:v>
                </c:pt>
                <c:pt idx="8">
                  <c:v>31</c:v>
                </c:pt>
                <c:pt idx="9">
                  <c:v>29</c:v>
                </c:pt>
                <c:pt idx="10">
                  <c:v>32</c:v>
                </c:pt>
                <c:pt idx="11">
                  <c:v>32</c:v>
                </c:pt>
                <c:pt idx="12">
                  <c:v>32</c:v>
                </c:pt>
                <c:pt idx="13">
                  <c:v>35</c:v>
                </c:pt>
                <c:pt idx="14">
                  <c:v>34</c:v>
                </c:pt>
                <c:pt idx="15">
                  <c:v>32</c:v>
                </c:pt>
                <c:pt idx="16">
                  <c:v>32</c:v>
                </c:pt>
                <c:pt idx="17">
                  <c:v>27</c:v>
                </c:pt>
                <c:pt idx="18">
                  <c:v>28</c:v>
                </c:pt>
                <c:pt idx="19">
                  <c:v>30</c:v>
                </c:pt>
                <c:pt idx="20">
                  <c:v>31</c:v>
                </c:pt>
                <c:pt idx="21">
                  <c:v>30</c:v>
                </c:pt>
                <c:pt idx="22">
                  <c:v>30</c:v>
                </c:pt>
                <c:pt idx="23">
                  <c:v>18</c:v>
                </c:pt>
                <c:pt idx="24">
                  <c:v>18</c:v>
                </c:pt>
                <c:pt idx="25">
                  <c:v>24</c:v>
                </c:pt>
                <c:pt idx="26">
                  <c:v>26</c:v>
                </c:pt>
                <c:pt idx="27">
                  <c:v>28</c:v>
                </c:pt>
                <c:pt idx="28">
                  <c:v>27</c:v>
                </c:pt>
              </c:numCache>
            </c:numRef>
          </c:yVal>
        </c:ser>
        <c:axId val="34127232"/>
        <c:axId val="34137600"/>
      </c:scatterChart>
      <c:valAx>
        <c:axId val="34127232"/>
        <c:scaling>
          <c:orientation val="minMax"/>
        </c:scaling>
        <c:axPos val="b"/>
        <c:numFmt formatCode="0.0" sourceLinked="0"/>
        <c:tickLblPos val="nextTo"/>
        <c:spPr>
          <a:ln w="3175">
            <a:solidFill>
              <a:srgbClr val="000000"/>
            </a:solidFill>
            <a:prstDash val="solid"/>
          </a:ln>
        </c:spPr>
        <c:txPr>
          <a:bodyPr rot="0" vert="horz"/>
          <a:lstStyle/>
          <a:p>
            <a:pPr>
              <a:defRPr sz="1025" b="0" i="0" u="none" strike="noStrike" baseline="0">
                <a:solidFill>
                  <a:srgbClr val="000000"/>
                </a:solidFill>
                <a:latin typeface="Arial"/>
                <a:ea typeface="Arial"/>
                <a:cs typeface="Arial"/>
              </a:defRPr>
            </a:pPr>
            <a:endParaRPr lang="en-US"/>
          </a:p>
        </c:txPr>
        <c:crossAx val="34137600"/>
        <c:crosses val="autoZero"/>
        <c:crossBetween val="midCat"/>
      </c:valAx>
      <c:valAx>
        <c:axId val="34137600"/>
        <c:scaling>
          <c:orientation val="minMax"/>
        </c:scaling>
        <c:axPos val="l"/>
        <c:numFmt formatCode="0_)" sourceLinked="0"/>
        <c:tickLblPos val="nextTo"/>
        <c:spPr>
          <a:ln w="3175">
            <a:solidFill>
              <a:srgbClr val="000000"/>
            </a:solidFill>
            <a:prstDash val="solid"/>
          </a:ln>
        </c:spPr>
        <c:txPr>
          <a:bodyPr rot="0" vert="horz"/>
          <a:lstStyle/>
          <a:p>
            <a:pPr>
              <a:defRPr sz="1025" b="0" i="0" u="none" strike="noStrike" baseline="0">
                <a:solidFill>
                  <a:srgbClr val="000000"/>
                </a:solidFill>
                <a:latin typeface="Arial"/>
                <a:ea typeface="Arial"/>
                <a:cs typeface="Arial"/>
              </a:defRPr>
            </a:pPr>
            <a:endParaRPr lang="en-US"/>
          </a:p>
        </c:txPr>
        <c:crossAx val="34127232"/>
        <c:crosses val="autoZero"/>
        <c:crossBetween val="midCat"/>
      </c:valAx>
      <c:spPr>
        <a:solidFill>
          <a:srgbClr val="C0C0C0"/>
        </a:solidFill>
        <a:ln w="12700">
          <a:solidFill>
            <a:srgbClr val="808080"/>
          </a:solidFill>
          <a:prstDash val="solid"/>
        </a:ln>
      </c:spPr>
    </c:plotArea>
    <c:plotVisOnly val="1"/>
    <c:dispBlanksAs val="gap"/>
  </c:chart>
  <c:spPr>
    <a:solidFill>
      <a:srgbClr val="FFFFFF"/>
    </a:solidFill>
    <a:ln w="3175">
      <a:solidFill>
        <a:srgbClr val="000000"/>
      </a:solidFill>
      <a:prstDash val="solid"/>
    </a:ln>
  </c:spPr>
  <c:txPr>
    <a:bodyPr/>
    <a:lstStyle/>
    <a:p>
      <a:pPr>
        <a:defRPr sz="1025" b="0" i="0" u="none" strike="noStrike" baseline="0">
          <a:solidFill>
            <a:srgbClr val="000000"/>
          </a:solidFill>
          <a:latin typeface="Arial"/>
          <a:ea typeface="Arial"/>
          <a:cs typeface="Arial"/>
        </a:defRPr>
      </a:pPr>
      <a:endParaRPr lang="en-US"/>
    </a:p>
  </c:txPr>
  <c:externalData r:id="rId1"/>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GB"/>
  <c:chart>
    <c:plotArea>
      <c:layout>
        <c:manualLayout>
          <c:layoutTarget val="inner"/>
          <c:xMode val="edge"/>
          <c:yMode val="edge"/>
          <c:x val="0.13432868452824873"/>
          <c:y val="6.3432951392242184E-2"/>
          <c:w val="0.82587265302553392"/>
          <c:h val="0.80224026760776368"/>
        </c:manualLayout>
      </c:layout>
      <c:scatterChart>
        <c:scatterStyle val="lineMarker"/>
        <c:ser>
          <c:idx val="0"/>
          <c:order val="0"/>
          <c:spPr>
            <a:ln w="28575">
              <a:noFill/>
            </a:ln>
          </c:spPr>
          <c:marker>
            <c:symbol val="diamond"/>
            <c:size val="5"/>
            <c:spPr>
              <a:solidFill>
                <a:srgbClr val="000080"/>
              </a:solidFill>
              <a:ln>
                <a:solidFill>
                  <a:srgbClr val="000080"/>
                </a:solidFill>
                <a:prstDash val="solid"/>
              </a:ln>
            </c:spPr>
          </c:marker>
          <c:xVal>
            <c:numRef>
              <c:f>ART3!$B$20:$AT$20</c:f>
              <c:numCache>
                <c:formatCode>0.00</c:formatCode>
                <c:ptCount val="45"/>
                <c:pt idx="0">
                  <c:v>1.970000000000006</c:v>
                </c:pt>
                <c:pt idx="1">
                  <c:v>2.12</c:v>
                </c:pt>
                <c:pt idx="2">
                  <c:v>2.5099999999999998</c:v>
                </c:pt>
                <c:pt idx="3">
                  <c:v>1.58</c:v>
                </c:pt>
                <c:pt idx="4">
                  <c:v>1.5699999999999923</c:v>
                </c:pt>
                <c:pt idx="5">
                  <c:v>6.2299999999999995</c:v>
                </c:pt>
                <c:pt idx="6">
                  <c:v>4.9700000000000024</c:v>
                </c:pt>
                <c:pt idx="7">
                  <c:v>4.6499999999999995</c:v>
                </c:pt>
                <c:pt idx="8">
                  <c:v>3.8800000000000003</c:v>
                </c:pt>
                <c:pt idx="9">
                  <c:v>3.0600000000000005</c:v>
                </c:pt>
                <c:pt idx="10">
                  <c:v>2.4099999999999997</c:v>
                </c:pt>
                <c:pt idx="11">
                  <c:v>2.2000000000000002</c:v>
                </c:pt>
                <c:pt idx="12">
                  <c:v>2.2799999999999998</c:v>
                </c:pt>
                <c:pt idx="13">
                  <c:v>4.8899999999999997</c:v>
                </c:pt>
                <c:pt idx="14">
                  <c:v>3.46</c:v>
                </c:pt>
                <c:pt idx="15">
                  <c:v>2.44</c:v>
                </c:pt>
                <c:pt idx="16">
                  <c:v>2.11</c:v>
                </c:pt>
                <c:pt idx="17">
                  <c:v>2.11</c:v>
                </c:pt>
                <c:pt idx="18">
                  <c:v>1.54</c:v>
                </c:pt>
                <c:pt idx="19">
                  <c:v>1.3900000000000001</c:v>
                </c:pt>
                <c:pt idx="20">
                  <c:v>1.6800000000000062</c:v>
                </c:pt>
                <c:pt idx="21">
                  <c:v>2.06</c:v>
                </c:pt>
                <c:pt idx="22">
                  <c:v>2.6399999999999997</c:v>
                </c:pt>
                <c:pt idx="23">
                  <c:v>2.1800000000000002</c:v>
                </c:pt>
                <c:pt idx="24">
                  <c:v>1.9299999999999937</c:v>
                </c:pt>
                <c:pt idx="25">
                  <c:v>2.0099999999999998</c:v>
                </c:pt>
                <c:pt idx="26">
                  <c:v>2.11</c:v>
                </c:pt>
                <c:pt idx="27">
                  <c:v>2.0299999999999998</c:v>
                </c:pt>
                <c:pt idx="28">
                  <c:v>1.81</c:v>
                </c:pt>
                <c:pt idx="29">
                  <c:v>1.6600000000000001</c:v>
                </c:pt>
                <c:pt idx="30">
                  <c:v>1.9200000000000021</c:v>
                </c:pt>
                <c:pt idx="31">
                  <c:v>1.81</c:v>
                </c:pt>
                <c:pt idx="32">
                  <c:v>1.9100000000000001</c:v>
                </c:pt>
                <c:pt idx="33">
                  <c:v>1.79</c:v>
                </c:pt>
                <c:pt idx="34">
                  <c:v>2.0393999999999997</c:v>
                </c:pt>
                <c:pt idx="35">
                  <c:v>2.3153999999999977</c:v>
                </c:pt>
                <c:pt idx="36">
                  <c:v>2.5063999999999997</c:v>
                </c:pt>
                <c:pt idx="37">
                  <c:v>2.3532999999999977</c:v>
                </c:pt>
                <c:pt idx="38">
                  <c:v>1.75617</c:v>
                </c:pt>
                <c:pt idx="39">
                  <c:v>2.2351000000000001</c:v>
                </c:pt>
                <c:pt idx="40">
                  <c:v>1.9462900000000001</c:v>
                </c:pt>
                <c:pt idx="41">
                  <c:v>2.4371200000000002</c:v>
                </c:pt>
                <c:pt idx="42">
                  <c:v>2.2075200000000166</c:v>
                </c:pt>
                <c:pt idx="43">
                  <c:v>3.1079500000000002</c:v>
                </c:pt>
                <c:pt idx="44">
                  <c:v>2.5721699999999967</c:v>
                </c:pt>
              </c:numCache>
            </c:numRef>
          </c:xVal>
          <c:yVal>
            <c:numRef>
              <c:f>ART3!$B$21:$AT$21</c:f>
              <c:numCache>
                <c:formatCode>0.00</c:formatCode>
                <c:ptCount val="45"/>
                <c:pt idx="0">
                  <c:v>0.24778761061946941</c:v>
                </c:pt>
                <c:pt idx="1">
                  <c:v>0.29910714285714285</c:v>
                </c:pt>
                <c:pt idx="2">
                  <c:v>0.46774193548387094</c:v>
                </c:pt>
                <c:pt idx="3">
                  <c:v>0.21397379912663791</c:v>
                </c:pt>
                <c:pt idx="4">
                  <c:v>0.20183486238532189</c:v>
                </c:pt>
                <c:pt idx="5">
                  <c:v>0.430379746835446</c:v>
                </c:pt>
                <c:pt idx="6">
                  <c:v>0.28417266187050638</c:v>
                </c:pt>
                <c:pt idx="7">
                  <c:v>0.34231805929919307</c:v>
                </c:pt>
                <c:pt idx="8">
                  <c:v>0.22140221402214041</c:v>
                </c:pt>
                <c:pt idx="9">
                  <c:v>0.14498141263940606</c:v>
                </c:pt>
                <c:pt idx="10">
                  <c:v>0.13414634146341545</c:v>
                </c:pt>
                <c:pt idx="11">
                  <c:v>0.10408921933085501</c:v>
                </c:pt>
                <c:pt idx="12">
                  <c:v>0.14869888475836537</c:v>
                </c:pt>
                <c:pt idx="13">
                  <c:v>0.22641509433962353</c:v>
                </c:pt>
                <c:pt idx="14">
                  <c:v>0.1423220973782772</c:v>
                </c:pt>
                <c:pt idx="15">
                  <c:v>0.32835820895522655</c:v>
                </c:pt>
                <c:pt idx="16">
                  <c:v>0.312252964426879</c:v>
                </c:pt>
                <c:pt idx="17">
                  <c:v>0.24561403508772045</c:v>
                </c:pt>
                <c:pt idx="18">
                  <c:v>0.2388888888888889</c:v>
                </c:pt>
                <c:pt idx="19">
                  <c:v>0.18131868131868131</c:v>
                </c:pt>
                <c:pt idx="20">
                  <c:v>0.34693877551020608</c:v>
                </c:pt>
                <c:pt idx="21">
                  <c:v>0.15808823529411845</c:v>
                </c:pt>
                <c:pt idx="22">
                  <c:v>0.45454545454545453</c:v>
                </c:pt>
                <c:pt idx="23">
                  <c:v>0.38888888888889334</c:v>
                </c:pt>
                <c:pt idx="24">
                  <c:v>0.25974025974025972</c:v>
                </c:pt>
                <c:pt idx="25">
                  <c:v>0.2142857142857143</c:v>
                </c:pt>
                <c:pt idx="26">
                  <c:v>0.26978417266187082</c:v>
                </c:pt>
                <c:pt idx="27">
                  <c:v>0.23660714285714401</c:v>
                </c:pt>
                <c:pt idx="28">
                  <c:v>0.2478260869565225</c:v>
                </c:pt>
                <c:pt idx="29">
                  <c:v>0.1</c:v>
                </c:pt>
                <c:pt idx="30">
                  <c:v>0.21072796934865887</c:v>
                </c:pt>
                <c:pt idx="31">
                  <c:v>0.15040650406504091</c:v>
                </c:pt>
                <c:pt idx="32">
                  <c:v>0.13970588235294223</c:v>
                </c:pt>
                <c:pt idx="33">
                  <c:v>0.14248021108179523</c:v>
                </c:pt>
                <c:pt idx="34">
                  <c:v>0.38666666666666943</c:v>
                </c:pt>
                <c:pt idx="35">
                  <c:v>0.48623853211009177</c:v>
                </c:pt>
                <c:pt idx="36">
                  <c:v>0.65841584158416178</c:v>
                </c:pt>
                <c:pt idx="37">
                  <c:v>0.48497854077253238</c:v>
                </c:pt>
                <c:pt idx="38">
                  <c:v>0.34574468085106386</c:v>
                </c:pt>
                <c:pt idx="39">
                  <c:v>0.52073732718894006</c:v>
                </c:pt>
                <c:pt idx="40">
                  <c:v>0.40869565217391279</c:v>
                </c:pt>
                <c:pt idx="41">
                  <c:v>0.13777777777777775</c:v>
                </c:pt>
                <c:pt idx="42">
                  <c:v>0.46226415094339579</c:v>
                </c:pt>
                <c:pt idx="43">
                  <c:v>0.79148936170212325</c:v>
                </c:pt>
                <c:pt idx="44">
                  <c:v>0.58685446009389675</c:v>
                </c:pt>
              </c:numCache>
            </c:numRef>
          </c:yVal>
        </c:ser>
        <c:axId val="55074816"/>
        <c:axId val="55077504"/>
      </c:scatterChart>
      <c:valAx>
        <c:axId val="55074816"/>
        <c:scaling>
          <c:orientation val="minMax"/>
        </c:scaling>
        <c:axPos val="b"/>
        <c:numFmt formatCode="0.0" sourceLinked="0"/>
        <c:tickLblPos val="nextTo"/>
        <c:spPr>
          <a:ln w="3175">
            <a:solidFill>
              <a:srgbClr val="000000"/>
            </a:solidFill>
            <a:prstDash val="solid"/>
          </a:ln>
        </c:spPr>
        <c:txPr>
          <a:bodyPr rot="0" vert="horz"/>
          <a:lstStyle/>
          <a:p>
            <a:pPr>
              <a:defRPr sz="1025" b="0" i="0" u="none" strike="noStrike" baseline="0">
                <a:solidFill>
                  <a:srgbClr val="000000"/>
                </a:solidFill>
                <a:latin typeface="Arial"/>
                <a:ea typeface="Arial"/>
                <a:cs typeface="Arial"/>
              </a:defRPr>
            </a:pPr>
            <a:endParaRPr lang="en-US"/>
          </a:p>
        </c:txPr>
        <c:crossAx val="55077504"/>
        <c:crosses val="autoZero"/>
        <c:crossBetween val="midCat"/>
      </c:valAx>
      <c:valAx>
        <c:axId val="55077504"/>
        <c:scaling>
          <c:orientation val="minMax"/>
        </c:scaling>
        <c:axPos val="l"/>
        <c:numFmt formatCode="0_)" sourceLinked="0"/>
        <c:tickLblPos val="nextTo"/>
        <c:spPr>
          <a:ln w="3175">
            <a:solidFill>
              <a:srgbClr val="000000"/>
            </a:solidFill>
            <a:prstDash val="solid"/>
          </a:ln>
        </c:spPr>
        <c:txPr>
          <a:bodyPr rot="0" vert="horz"/>
          <a:lstStyle/>
          <a:p>
            <a:pPr>
              <a:defRPr sz="1025" b="0" i="0" u="none" strike="noStrike" baseline="0">
                <a:solidFill>
                  <a:srgbClr val="000000"/>
                </a:solidFill>
                <a:latin typeface="Arial"/>
                <a:ea typeface="Arial"/>
                <a:cs typeface="Arial"/>
              </a:defRPr>
            </a:pPr>
            <a:endParaRPr lang="en-US"/>
          </a:p>
        </c:txPr>
        <c:crossAx val="55074816"/>
        <c:crosses val="autoZero"/>
        <c:crossBetween val="midCat"/>
      </c:valAx>
      <c:spPr>
        <a:solidFill>
          <a:srgbClr val="C0C0C0"/>
        </a:solidFill>
        <a:ln w="12700">
          <a:solidFill>
            <a:srgbClr val="808080"/>
          </a:solidFill>
          <a:prstDash val="solid"/>
        </a:ln>
      </c:spPr>
    </c:plotArea>
    <c:plotVisOnly val="1"/>
    <c:dispBlanksAs val="gap"/>
  </c:chart>
  <c:spPr>
    <a:solidFill>
      <a:srgbClr val="FFFFFF"/>
    </a:solidFill>
    <a:ln w="3175">
      <a:solidFill>
        <a:srgbClr val="000000"/>
      </a:solidFill>
      <a:prstDash val="solid"/>
    </a:ln>
  </c:spPr>
  <c:txPr>
    <a:bodyPr/>
    <a:lstStyle/>
    <a:p>
      <a:pPr>
        <a:defRPr sz="1025" b="0" i="0" u="none" strike="noStrike" baseline="0">
          <a:solidFill>
            <a:srgbClr val="000000"/>
          </a:solidFill>
          <a:latin typeface="Arial"/>
          <a:ea typeface="Arial"/>
          <a:cs typeface="Arial"/>
        </a:defRPr>
      </a:pPr>
      <a:endParaRPr lang="en-US"/>
    </a:p>
  </c:txPr>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drawing1.xml><?xml version="1.0" encoding="utf-8"?>
<c:userShapes xmlns:c="http://schemas.openxmlformats.org/drawingml/2006/chart">
  <cdr:relSizeAnchor xmlns:cdr="http://schemas.openxmlformats.org/drawingml/2006/chartDrawing">
    <cdr:from>
      <cdr:x>0.34848</cdr:x>
      <cdr:y>0.44681</cdr:y>
    </cdr:from>
    <cdr:to>
      <cdr:x>0.80303</cdr:x>
      <cdr:y>0.89485</cdr:y>
    </cdr:to>
    <cdr:sp macro="" textlink="">
      <cdr:nvSpPr>
        <cdr:cNvPr id="3" name="Connettore 1 2"/>
        <cdr:cNvSpPr/>
      </cdr:nvSpPr>
      <cdr:spPr>
        <a:xfrm xmlns:a="http://schemas.openxmlformats.org/drawingml/2006/main" flipV="1">
          <a:off x="1656184" y="1512167"/>
          <a:ext cx="2160240" cy="1516325"/>
        </a:xfrm>
        <a:prstGeom xmlns:a="http://schemas.openxmlformats.org/drawingml/2006/main" prst="line">
          <a:avLst/>
        </a:prstGeom>
        <a:ln xmlns:a="http://schemas.openxmlformats.org/drawingml/2006/main" w="28575">
          <a:solidFill>
            <a:sysClr val="windowText" lastClr="0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it-IT"/>
        </a:p>
      </cdr:txBody>
    </cdr:sp>
  </cdr:relSizeAnchor>
  <cdr:relSizeAnchor xmlns:cdr="http://schemas.openxmlformats.org/drawingml/2006/chartDrawing">
    <cdr:from>
      <cdr:x>0.70238</cdr:x>
      <cdr:y>0.667</cdr:y>
    </cdr:from>
    <cdr:to>
      <cdr:x>0.90238</cdr:x>
      <cdr:y>1</cdr:y>
    </cdr:to>
    <cdr:sp macro="" textlink="">
      <cdr:nvSpPr>
        <cdr:cNvPr id="4" name="CasellaDiTesto 3"/>
        <cdr:cNvSpPr txBox="1"/>
      </cdr:nvSpPr>
      <cdr:spPr>
        <a:xfrm xmlns:a="http://schemas.openxmlformats.org/drawingml/2006/main">
          <a:off x="3211286" y="197303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it-IT" sz="2000"/>
            <a:t>Na</a:t>
          </a:r>
          <a:r>
            <a:rPr lang="it-IT" sz="2000" baseline="-25000"/>
            <a:t>2</a:t>
          </a:r>
          <a:r>
            <a:rPr lang="it-IT" sz="2000"/>
            <a:t>O</a:t>
          </a:r>
        </a:p>
      </cdr:txBody>
    </cdr:sp>
  </cdr:relSizeAnchor>
  <cdr:relSizeAnchor xmlns:cdr="http://schemas.openxmlformats.org/drawingml/2006/chartDrawing">
    <cdr:from>
      <cdr:x>0.11012</cdr:x>
      <cdr:y>0.01982</cdr:y>
    </cdr:from>
    <cdr:to>
      <cdr:x>0.31012</cdr:x>
      <cdr:y>0.35282</cdr:y>
    </cdr:to>
    <cdr:sp macro="" textlink="">
      <cdr:nvSpPr>
        <cdr:cNvPr id="5" name="CasellaDiTesto 1"/>
        <cdr:cNvSpPr txBox="1"/>
      </cdr:nvSpPr>
      <cdr:spPr>
        <a:xfrm xmlns:a="http://schemas.openxmlformats.org/drawingml/2006/main">
          <a:off x="503464" y="54429"/>
          <a:ext cx="914400"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it-IT" sz="2000"/>
            <a:t>K</a:t>
          </a:r>
          <a:r>
            <a:rPr lang="it-IT" sz="2000" baseline="-25000"/>
            <a:t>2</a:t>
          </a:r>
          <a:r>
            <a:rPr lang="it-IT" sz="2000"/>
            <a:t>O</a:t>
          </a:r>
        </a:p>
      </cdr:txBody>
    </cdr:sp>
  </cdr:relSizeAnchor>
</c:userShapes>
</file>

<file path=ppt/drawings/drawing2.xml><?xml version="1.0" encoding="utf-8"?>
<c:userShapes xmlns:c="http://schemas.openxmlformats.org/drawingml/2006/chart">
  <cdr:relSizeAnchor xmlns:cdr="http://schemas.openxmlformats.org/drawingml/2006/chartDrawing">
    <cdr:from>
      <cdr:x>0.66964</cdr:x>
      <cdr:y>0.70297</cdr:y>
    </cdr:from>
    <cdr:to>
      <cdr:x>0.82143</cdr:x>
      <cdr:y>0.85644</cdr:y>
    </cdr:to>
    <cdr:sp macro="" textlink="">
      <cdr:nvSpPr>
        <cdr:cNvPr id="2" name="CasellaDiTesto 1"/>
        <cdr:cNvSpPr txBox="1"/>
      </cdr:nvSpPr>
      <cdr:spPr>
        <a:xfrm xmlns:a="http://schemas.openxmlformats.org/drawingml/2006/main">
          <a:off x="3061608" y="1932214"/>
          <a:ext cx="693964" cy="42182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it-IT" sz="2000">
              <a:latin typeface="Arial" pitchFamily="34" charset="0"/>
              <a:cs typeface="Arial" pitchFamily="34" charset="0"/>
            </a:rPr>
            <a:t>La</a:t>
          </a:r>
        </a:p>
      </cdr:txBody>
    </cdr:sp>
  </cdr:relSizeAnchor>
  <cdr:relSizeAnchor xmlns:cdr="http://schemas.openxmlformats.org/drawingml/2006/chartDrawing">
    <cdr:from>
      <cdr:x>0.10417</cdr:x>
      <cdr:y>0.06931</cdr:y>
    </cdr:from>
    <cdr:to>
      <cdr:x>0.25595</cdr:x>
      <cdr:y>0.22277</cdr:y>
    </cdr:to>
    <cdr:sp macro="" textlink="">
      <cdr:nvSpPr>
        <cdr:cNvPr id="3" name="CasellaDiTesto 1"/>
        <cdr:cNvSpPr txBox="1"/>
      </cdr:nvSpPr>
      <cdr:spPr>
        <a:xfrm xmlns:a="http://schemas.openxmlformats.org/drawingml/2006/main">
          <a:off x="476250" y="190500"/>
          <a:ext cx="693964" cy="42182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it-IT" sz="2000">
              <a:latin typeface="Arial" pitchFamily="34" charset="0"/>
              <a:cs typeface="Arial" pitchFamily="34" charset="0"/>
            </a:rPr>
            <a:t>Zr</a:t>
          </a:r>
        </a:p>
      </cdr:txBody>
    </cdr:sp>
  </cdr:relSizeAnchor>
</c:userShapes>
</file>

<file path=ppt/drawings/drawing3.xml><?xml version="1.0" encoding="utf-8"?>
<c:userShapes xmlns:c="http://schemas.openxmlformats.org/drawingml/2006/chart">
  <cdr:relSizeAnchor xmlns:cdr="http://schemas.openxmlformats.org/drawingml/2006/chartDrawing">
    <cdr:from>
      <cdr:x>0.15625</cdr:x>
      <cdr:y>0.11222</cdr:y>
    </cdr:from>
    <cdr:to>
      <cdr:x>0.25622</cdr:x>
      <cdr:y>0.19403</cdr:y>
    </cdr:to>
    <cdr:sp macro="" textlink="">
      <cdr:nvSpPr>
        <cdr:cNvPr id="23553" name="Text Box 1"/>
        <cdr:cNvSpPr txBox="1">
          <a:spLocks xmlns:a="http://schemas.openxmlformats.org/drawingml/2006/main" noChangeArrowheads="1"/>
        </cdr:cNvSpPr>
      </cdr:nvSpPr>
      <cdr:spPr bwMode="auto">
        <a:xfrm xmlns:a="http://schemas.openxmlformats.org/drawingml/2006/main">
          <a:off x="598289" y="286465"/>
          <a:ext cx="382786" cy="208836"/>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it-IT" sz="1000" b="0" i="0" u="none" strike="noStrike" baseline="0">
              <a:solidFill>
                <a:srgbClr val="000000"/>
              </a:solidFill>
              <a:latin typeface="Arial"/>
              <a:cs typeface="Arial"/>
            </a:rPr>
            <a:t>K/NaSr</a:t>
          </a:r>
        </a:p>
      </cdr:txBody>
    </cdr:sp>
  </cdr:relSizeAnchor>
  <cdr:relSizeAnchor xmlns:cdr="http://schemas.openxmlformats.org/drawingml/2006/chartDrawing">
    <cdr:from>
      <cdr:x>0.76119</cdr:x>
      <cdr:y>0.75373</cdr:y>
    </cdr:from>
    <cdr:to>
      <cdr:x>0.95297</cdr:x>
      <cdr:y>0.85841</cdr:y>
    </cdr:to>
    <cdr:sp macro="" textlink="">
      <cdr:nvSpPr>
        <cdr:cNvPr id="23554" name="Text Box 2"/>
        <cdr:cNvSpPr txBox="1">
          <a:spLocks xmlns:a="http://schemas.openxmlformats.org/drawingml/2006/main" noChangeArrowheads="1"/>
        </cdr:cNvSpPr>
      </cdr:nvSpPr>
      <cdr:spPr bwMode="auto">
        <a:xfrm xmlns:a="http://schemas.openxmlformats.org/drawingml/2006/main">
          <a:off x="2914651" y="1924050"/>
          <a:ext cx="734320" cy="267213"/>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it-IT" sz="1025" b="0" i="0" u="none" strike="noStrike" baseline="0">
              <a:solidFill>
                <a:srgbClr val="000000"/>
              </a:solidFill>
              <a:latin typeface="Arial"/>
              <a:cs typeface="Arial"/>
            </a:rPr>
            <a:t>K+Ti+P</a:t>
          </a:r>
        </a:p>
      </cdr:txBody>
    </cdr:sp>
  </cdr:relSizeAnchor>
  <cdr:relSizeAnchor xmlns:cdr="http://schemas.openxmlformats.org/drawingml/2006/chartDrawing">
    <cdr:from>
      <cdr:x>0.5098</cdr:x>
      <cdr:y>0.1</cdr:y>
    </cdr:from>
    <cdr:to>
      <cdr:x>0.62745</cdr:x>
      <cdr:y>0.2</cdr:y>
    </cdr:to>
    <cdr:sp macro="" textlink="">
      <cdr:nvSpPr>
        <cdr:cNvPr id="4" name="CasellaDiTesto 3"/>
        <cdr:cNvSpPr txBox="1"/>
      </cdr:nvSpPr>
      <cdr:spPr>
        <a:xfrm xmlns:a="http://schemas.openxmlformats.org/drawingml/2006/main">
          <a:off x="1872208" y="288032"/>
          <a:ext cx="432048"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it-IT" sz="1100" dirty="0" smtClean="0"/>
            <a:t>LTI</a:t>
          </a:r>
          <a:endParaRPr lang="it-IT" sz="1100" dirty="0"/>
        </a:p>
      </cdr:txBody>
    </cdr:sp>
  </cdr:relSizeAnchor>
  <cdr:relSizeAnchor xmlns:cdr="http://schemas.openxmlformats.org/drawingml/2006/chartDrawing">
    <cdr:from>
      <cdr:x>0.7451</cdr:x>
      <cdr:y>0.525</cdr:y>
    </cdr:from>
    <cdr:to>
      <cdr:x>0.86275</cdr:x>
      <cdr:y>0.625</cdr:y>
    </cdr:to>
    <cdr:sp macro="" textlink="">
      <cdr:nvSpPr>
        <cdr:cNvPr id="5" name="CasellaDiTesto 4"/>
        <cdr:cNvSpPr txBox="1"/>
      </cdr:nvSpPr>
      <cdr:spPr>
        <a:xfrm xmlns:a="http://schemas.openxmlformats.org/drawingml/2006/main">
          <a:off x="2736304" y="1512168"/>
          <a:ext cx="432048"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it-IT" sz="1100" dirty="0" err="1" smtClean="0"/>
            <a:t>HTi</a:t>
          </a:r>
          <a:endParaRPr lang="it-IT"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0.15625</cdr:x>
      <cdr:y>0.11222</cdr:y>
    </cdr:from>
    <cdr:to>
      <cdr:x>0.20818</cdr:x>
      <cdr:y>0.18323</cdr:y>
    </cdr:to>
    <cdr:sp macro="" textlink="">
      <cdr:nvSpPr>
        <cdr:cNvPr id="23553" name="Text Box 1"/>
        <cdr:cNvSpPr txBox="1">
          <a:spLocks xmlns:a="http://schemas.openxmlformats.org/drawingml/2006/main" noChangeArrowheads="1"/>
        </cdr:cNvSpPr>
      </cdr:nvSpPr>
      <cdr:spPr bwMode="auto">
        <a:xfrm xmlns:a="http://schemas.openxmlformats.org/drawingml/2006/main">
          <a:off x="602940" y="290713"/>
          <a:ext cx="199332" cy="181940"/>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it-IT" sz="1000" b="0" i="0" u="none" strike="noStrike" baseline="0">
              <a:solidFill>
                <a:srgbClr val="000000"/>
              </a:solidFill>
              <a:latin typeface="Arial"/>
              <a:cs typeface="Arial"/>
            </a:rPr>
            <a:t>Y</a:t>
          </a:r>
        </a:p>
      </cdr:txBody>
    </cdr:sp>
  </cdr:relSizeAnchor>
  <cdr:relSizeAnchor xmlns:cdr="http://schemas.openxmlformats.org/drawingml/2006/chartDrawing">
    <cdr:from>
      <cdr:x>0.83425</cdr:x>
      <cdr:y>0.78427</cdr:y>
    </cdr:from>
    <cdr:to>
      <cdr:x>0.95297</cdr:x>
      <cdr:y>0.85841</cdr:y>
    </cdr:to>
    <cdr:sp macro="" textlink="">
      <cdr:nvSpPr>
        <cdr:cNvPr id="23554" name="Text Box 2"/>
        <cdr:cNvSpPr txBox="1">
          <a:spLocks xmlns:a="http://schemas.openxmlformats.org/drawingml/2006/main" noChangeArrowheads="1"/>
        </cdr:cNvSpPr>
      </cdr:nvSpPr>
      <cdr:spPr bwMode="auto">
        <a:xfrm xmlns:a="http://schemas.openxmlformats.org/drawingml/2006/main">
          <a:off x="3205487" y="2012662"/>
          <a:ext cx="455750" cy="189957"/>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it-IT" sz="1025" b="0" i="0" u="none" strike="noStrike" baseline="0">
              <a:solidFill>
                <a:srgbClr val="000000"/>
              </a:solidFill>
              <a:latin typeface="Arial"/>
              <a:cs typeface="Arial"/>
            </a:rPr>
            <a:t>La</a:t>
          </a:r>
        </a:p>
      </cdr:txBody>
    </cdr:sp>
  </cdr:relSizeAnchor>
</c:userShapes>
</file>

<file path=ppt/drawings/drawing5.xml><?xml version="1.0" encoding="utf-8"?>
<c:userShapes xmlns:c="http://schemas.openxmlformats.org/drawingml/2006/chart">
  <cdr:relSizeAnchor xmlns:cdr="http://schemas.openxmlformats.org/drawingml/2006/chartDrawing">
    <cdr:from>
      <cdr:x>0.15625</cdr:x>
      <cdr:y>0.11222</cdr:y>
    </cdr:from>
    <cdr:to>
      <cdr:x>0.20818</cdr:x>
      <cdr:y>0.18323</cdr:y>
    </cdr:to>
    <cdr:sp macro="" textlink="">
      <cdr:nvSpPr>
        <cdr:cNvPr id="23553" name="Text Box 1"/>
        <cdr:cNvSpPr txBox="1">
          <a:spLocks xmlns:a="http://schemas.openxmlformats.org/drawingml/2006/main" noChangeArrowheads="1"/>
        </cdr:cNvSpPr>
      </cdr:nvSpPr>
      <cdr:spPr bwMode="auto">
        <a:xfrm xmlns:a="http://schemas.openxmlformats.org/drawingml/2006/main">
          <a:off x="602940" y="290713"/>
          <a:ext cx="199332" cy="181940"/>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it-IT" sz="1000" b="0" i="0" u="none" strike="noStrike" baseline="0">
              <a:solidFill>
                <a:srgbClr val="000000"/>
              </a:solidFill>
              <a:latin typeface="Arial"/>
              <a:cs typeface="Arial"/>
            </a:rPr>
            <a:t>Y</a:t>
          </a:r>
        </a:p>
      </cdr:txBody>
    </cdr:sp>
  </cdr:relSizeAnchor>
  <cdr:relSizeAnchor xmlns:cdr="http://schemas.openxmlformats.org/drawingml/2006/chartDrawing">
    <cdr:from>
      <cdr:x>0.83425</cdr:x>
      <cdr:y>0.78427</cdr:y>
    </cdr:from>
    <cdr:to>
      <cdr:x>0.95297</cdr:x>
      <cdr:y>0.85841</cdr:y>
    </cdr:to>
    <cdr:sp macro="" textlink="">
      <cdr:nvSpPr>
        <cdr:cNvPr id="23554" name="Text Box 2"/>
        <cdr:cNvSpPr txBox="1">
          <a:spLocks xmlns:a="http://schemas.openxmlformats.org/drawingml/2006/main" noChangeArrowheads="1"/>
        </cdr:cNvSpPr>
      </cdr:nvSpPr>
      <cdr:spPr bwMode="auto">
        <a:xfrm xmlns:a="http://schemas.openxmlformats.org/drawingml/2006/main">
          <a:off x="3205487" y="2012662"/>
          <a:ext cx="455750" cy="189957"/>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it-IT" sz="1025" b="0" i="0" u="none" strike="noStrike" baseline="0">
              <a:solidFill>
                <a:srgbClr val="000000"/>
              </a:solidFill>
              <a:latin typeface="Arial"/>
              <a:cs typeface="Arial"/>
            </a:rPr>
            <a:t>La</a:t>
          </a:r>
        </a:p>
      </cdr:txBody>
    </cdr:sp>
  </cdr:relSizeAnchor>
</c:userShapes>
</file>

<file path=ppt/drawings/drawing6.xml><?xml version="1.0" encoding="utf-8"?>
<c:userShapes xmlns:c="http://schemas.openxmlformats.org/drawingml/2006/chart">
  <cdr:relSizeAnchor xmlns:cdr="http://schemas.openxmlformats.org/drawingml/2006/chartDrawing">
    <cdr:from>
      <cdr:x>0.15625</cdr:x>
      <cdr:y>0.11222</cdr:y>
    </cdr:from>
    <cdr:to>
      <cdr:x>0.25622</cdr:x>
      <cdr:y>0.19403</cdr:y>
    </cdr:to>
    <cdr:sp macro="" textlink="">
      <cdr:nvSpPr>
        <cdr:cNvPr id="23553" name="Text Box 1"/>
        <cdr:cNvSpPr txBox="1">
          <a:spLocks xmlns:a="http://schemas.openxmlformats.org/drawingml/2006/main" noChangeArrowheads="1"/>
        </cdr:cNvSpPr>
      </cdr:nvSpPr>
      <cdr:spPr bwMode="auto">
        <a:xfrm xmlns:a="http://schemas.openxmlformats.org/drawingml/2006/main">
          <a:off x="598289" y="286465"/>
          <a:ext cx="382786" cy="208836"/>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it-IT" sz="1000" b="0" i="0" u="none" strike="noStrike" baseline="0">
              <a:solidFill>
                <a:srgbClr val="000000"/>
              </a:solidFill>
              <a:latin typeface="Arial"/>
              <a:cs typeface="Arial"/>
            </a:rPr>
            <a:t>K/NaSr</a:t>
          </a:r>
        </a:p>
      </cdr:txBody>
    </cdr:sp>
  </cdr:relSizeAnchor>
  <cdr:relSizeAnchor xmlns:cdr="http://schemas.openxmlformats.org/drawingml/2006/chartDrawing">
    <cdr:from>
      <cdr:x>0.76119</cdr:x>
      <cdr:y>0.75373</cdr:y>
    </cdr:from>
    <cdr:to>
      <cdr:x>0.95297</cdr:x>
      <cdr:y>0.85841</cdr:y>
    </cdr:to>
    <cdr:sp macro="" textlink="">
      <cdr:nvSpPr>
        <cdr:cNvPr id="23554" name="Text Box 2"/>
        <cdr:cNvSpPr txBox="1">
          <a:spLocks xmlns:a="http://schemas.openxmlformats.org/drawingml/2006/main" noChangeArrowheads="1"/>
        </cdr:cNvSpPr>
      </cdr:nvSpPr>
      <cdr:spPr bwMode="auto">
        <a:xfrm xmlns:a="http://schemas.openxmlformats.org/drawingml/2006/main">
          <a:off x="2914651" y="1924050"/>
          <a:ext cx="734320" cy="267213"/>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it-IT" sz="1025" b="0" i="0" u="none" strike="noStrike" baseline="0">
              <a:solidFill>
                <a:srgbClr val="000000"/>
              </a:solidFill>
              <a:latin typeface="Arial"/>
              <a:cs typeface="Arial"/>
            </a:rPr>
            <a:t>K+Ti+P</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1294C3B5-D999-49C4-A4EA-49874D87A39F}" type="datetimeFigureOut">
              <a:rPr lang="it-IT"/>
              <a:pPr>
                <a:defRPr/>
              </a:pPr>
              <a:t>19/04/2016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IT" noProof="0"/>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F2726937-6955-43BD-B1CD-96C77878963E}"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lstStyle/>
          <a:p>
            <a:endParaRPr lang="it-IT">
              <a:latin typeface="Calibri" pitchFamily="34" charset="0"/>
            </a:endParaRPr>
          </a:p>
        </p:txBody>
      </p:sp>
      <p:sp>
        <p:nvSpPr>
          <p:cNvPr id="48131" name="Text Box 2"/>
          <p:cNvSpPr>
            <a:spLocks noGrp="1" noChangeArrowheads="1"/>
          </p:cNvSpPr>
          <p:nvPr>
            <p:ph type="body"/>
          </p:nvPr>
        </p:nvSpPr>
        <p:spPr bwMode="auto">
          <a:xfrm>
            <a:off x="1046163" y="4352925"/>
            <a:ext cx="4770437" cy="3478213"/>
          </a:xfrm>
          <a:noFill/>
        </p:spPr>
        <p:txBody>
          <a:bodyPr wrap="square" lIns="0" tIns="0" rIns="0" bIns="0" numCol="1" anchor="t" anchorCtr="0" compatLnSpc="1">
            <a:prstTxWarp prst="textNoShape">
              <a:avLst/>
            </a:prstTxWarp>
          </a:bodyPr>
          <a:lstStyle/>
          <a:p>
            <a:pPr marL="76200" indent="-76200" eaLnBrk="1" hangingPunct="1">
              <a:lnSpc>
                <a:spcPct val="93000"/>
              </a:lnSpc>
              <a:spcBef>
                <a:spcPct val="0"/>
              </a:spcBef>
              <a:buSzPct val="45000"/>
              <a:tabLst>
                <a:tab pos="649288" algn="l"/>
                <a:tab pos="1298575" algn="l"/>
                <a:tab pos="1947863" algn="l"/>
                <a:tab pos="2597150" algn="l"/>
                <a:tab pos="3248025" algn="l"/>
                <a:tab pos="3897313" algn="l"/>
                <a:tab pos="4546600" algn="l"/>
              </a:tabLst>
            </a:pPr>
            <a:r>
              <a:rPr lang="en-GB" smtClean="0">
                <a:latin typeface="Arial" charset="0"/>
                <a:ea typeface="msgothic"/>
                <a:cs typeface="msgothic"/>
              </a:rPr>
              <a:t>Initial (132 Ma) Nd–Sr isotopic compositions of the Etendeka and equivalent Paraná basalts, Walvis Ridge and Tristan, the fields of the Namibian and Paraná ultra-alkaline suites, and the fields of the high-Ti (extending from the Khumib compositions) and low-Ti (in part) silicic series. The postulated EM1 composition is after Zindler &amp; Hart (1986). Symbols, model compositions and data sources as in Fig. 10 key and caption.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164BD7F4-BB4E-4487-8678-A0DDD443E584}" type="datetimeFigureOut">
              <a:rPr lang="it-IT"/>
              <a:pPr>
                <a:defRPr/>
              </a:pPr>
              <a:t>19/04/2016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1D865AF-AB2E-44CE-9404-B21BE93F3638}"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B9B6DBA-0C57-4A5D-B9B1-2ED55A8B9850}" type="datetimeFigureOut">
              <a:rPr lang="it-IT"/>
              <a:pPr>
                <a:defRPr/>
              </a:pPr>
              <a:t>19/04/2016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ECB9292-6DF7-441F-BA56-5C390C9CB263}"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70C4FCE-6B5B-44F0-9CCB-AB06FC32BDB6}" type="datetimeFigureOut">
              <a:rPr lang="it-IT"/>
              <a:pPr>
                <a:defRPr/>
              </a:pPr>
              <a:t>19/04/2016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E160147-F35D-447D-B50C-3EEEB3994BC2}"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D94EA99-9B1B-402E-9434-D52659580880}" type="datetimeFigureOut">
              <a:rPr lang="it-IT"/>
              <a:pPr>
                <a:defRPr/>
              </a:pPr>
              <a:t>19/04/2016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B7843F2-3990-4D8E-B1A0-1B8E882038B6}"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0667F210-69C0-46C5-B0E7-FB326BEDA07B}" type="datetimeFigureOut">
              <a:rPr lang="it-IT"/>
              <a:pPr>
                <a:defRPr/>
              </a:pPr>
              <a:t>19/04/2016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C387864-36AC-4FC3-92ED-3C3D6309CE2C}"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8A3D5714-F890-4D15-92E3-D2AD07B6BFD2}" type="datetimeFigureOut">
              <a:rPr lang="it-IT"/>
              <a:pPr>
                <a:defRPr/>
              </a:pPr>
              <a:t>19/04/2016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13A874B-66E1-49DF-ABE6-24C4A4900D61}"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5F49BD47-DA54-4505-845B-59F0EE8E52DA}" type="datetimeFigureOut">
              <a:rPr lang="it-IT"/>
              <a:pPr>
                <a:defRPr/>
              </a:pPr>
              <a:t>19/04/2016</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E7DF95B3-0F2D-4C1A-855A-892E74D3A588}"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519A7B40-69B3-4369-AA39-F3A2A0ACA80E}" type="datetimeFigureOut">
              <a:rPr lang="it-IT"/>
              <a:pPr>
                <a:defRPr/>
              </a:pPr>
              <a:t>19/04/2016</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D0C564FB-5D15-4CB8-974C-BA2EB3055084}"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98EFDE84-CECA-4FC7-831D-F97A026DF852}" type="datetimeFigureOut">
              <a:rPr lang="it-IT"/>
              <a:pPr>
                <a:defRPr/>
              </a:pPr>
              <a:t>19/04/2016</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84A85075-3739-44DE-AC4E-2163429C2992}"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ABA1916-C57C-432E-95AA-156A96086658}" type="datetimeFigureOut">
              <a:rPr lang="it-IT"/>
              <a:pPr>
                <a:defRPr/>
              </a:pPr>
              <a:t>19/04/2016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21A344B-3A6C-4BB3-8B27-395619E0638E}"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9AE1D940-70E0-4ACB-A312-53E25D7A0A11}" type="datetimeFigureOut">
              <a:rPr lang="it-IT"/>
              <a:pPr>
                <a:defRPr/>
              </a:pPr>
              <a:t>19/04/2016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51C408F-2E20-4DE8-B472-B71EAE827951}"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65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2765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9C50A70-9E11-4C87-B090-029451C8FAA4}" type="datetimeFigureOut">
              <a:rPr lang="it-IT"/>
              <a:pPr>
                <a:defRPr/>
              </a:pPr>
              <a:t>19/04/2016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E17F4AEC-0F73-4F4E-B746-927FA38087DA}"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sciencedirect.com/science?_ob=PublicationURL&amp;_tockey=" TargetMode="External"/><Relationship Id="rId2" Type="http://schemas.openxmlformats.org/officeDocument/2006/relationships/hyperlink" Target="http://www.sciencedirect.com/science/journal/02643707"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www.oxfordjournals.org/our_journals/petroj/online/Volume_38/Issue_04/html/ega025_gml.html" TargetMode="External"/><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sciencedirect.com/science?_ob=ArticleURL&amp;_udi=B6VCS-45Y6HC3-1&amp;_user=9685797&amp;_coverDate=11/15/2002&amp;_rdoc=1&amp;_fmt=high&amp;_orig=gateway&amp;_origin=gateway&amp;_sort=d&amp;_docanchor=&amp;view=c&amp;_searchStrId=1709807099&amp;_rerunOrigin=google&amp;_acct=C000021583&amp;_version=1&amp;_urlVersion=0&amp;_userid=9685797&amp;md5=3b4a8eca1d6f6a5cb0453ad7b51ee245&amp;searchtype=a" TargetMode="External"/><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4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p:cNvPicPr>
            <a:picLocks noChangeAspect="1" noChangeArrowheads="1"/>
          </p:cNvPicPr>
          <p:nvPr/>
        </p:nvPicPr>
        <p:blipFill>
          <a:blip r:embed="rId2" cstate="print"/>
          <a:srcRect/>
          <a:stretch>
            <a:fillRect/>
          </a:stretch>
        </p:blipFill>
        <p:spPr bwMode="auto">
          <a:xfrm>
            <a:off x="1331913" y="765175"/>
            <a:ext cx="6138862" cy="4665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4"/>
          <p:cNvSpPr>
            <a:spLocks noChangeArrowheads="1"/>
          </p:cNvSpPr>
          <p:nvPr/>
        </p:nvSpPr>
        <p:spPr bwMode="auto">
          <a:xfrm>
            <a:off x="468313" y="404813"/>
            <a:ext cx="8207375" cy="3937000"/>
          </a:xfrm>
          <a:prstGeom prst="rect">
            <a:avLst/>
          </a:prstGeom>
          <a:noFill/>
          <a:ln w="9525">
            <a:noFill/>
            <a:miter lim="800000"/>
            <a:headEnd/>
            <a:tailEnd/>
          </a:ln>
          <a:effectLst/>
        </p:spPr>
        <p:txBody>
          <a:bodyPr>
            <a:spAutoFit/>
          </a:bodyPr>
          <a:lstStyle/>
          <a:p>
            <a:r>
              <a:rPr lang="it-IT"/>
              <a:t>Dyke swarms associated with the P-E province indicate that the lavas originally covered a greater</a:t>
            </a:r>
          </a:p>
          <a:p>
            <a:r>
              <a:rPr lang="it-IT"/>
              <a:t>area than is preserved today and have two orientations: NW-SE (present orientation) and coastparallel.</a:t>
            </a:r>
          </a:p>
          <a:p>
            <a:r>
              <a:rPr lang="it-IT"/>
              <a:t>NW-SE-oriented dolerite dykes from Brazil, Angola, Eastern Paraguay and Namibia suggest failed rifts or inversions (Jackson </a:t>
            </a:r>
            <a:r>
              <a:rPr lang="it-IT" i="1"/>
              <a:t>et al. </a:t>
            </a:r>
            <a:r>
              <a:rPr lang="it-IT"/>
              <a:t>2000). </a:t>
            </a:r>
          </a:p>
          <a:p>
            <a:endParaRPr lang="it-IT"/>
          </a:p>
          <a:p>
            <a:r>
              <a:rPr lang="it-IT"/>
              <a:t>Offshore, a large package of basalts flows and sills have been interpreted from seismic data and/or drilled on the South American margin in 3the Jacuipe, Espírito Santo, Campos, Santos and Pelotas Basins (Fig. 3b), and they continue southward to the Falkland escarpment and offshore South Africa and Namibia…..Early Cretaceous (130-123 Ma) basalts from the onshore Espírito Santo Basin are intercalated with</a:t>
            </a:r>
          </a:p>
          <a:p>
            <a:r>
              <a:rPr lang="it-IT"/>
              <a:t>terrigenous sedimentary rocks.</a:t>
            </a:r>
          </a:p>
        </p:txBody>
      </p:sp>
      <p:sp>
        <p:nvSpPr>
          <p:cNvPr id="65541" name="Rectangle 5"/>
          <p:cNvSpPr>
            <a:spLocks noChangeArrowheads="1"/>
          </p:cNvSpPr>
          <p:nvPr/>
        </p:nvSpPr>
        <p:spPr bwMode="auto">
          <a:xfrm>
            <a:off x="468313" y="4581525"/>
            <a:ext cx="8135937" cy="1190625"/>
          </a:xfrm>
          <a:prstGeom prst="rect">
            <a:avLst/>
          </a:prstGeom>
          <a:noFill/>
          <a:ln w="9525">
            <a:noFill/>
            <a:miter lim="800000"/>
            <a:headEnd/>
            <a:tailEnd/>
          </a:ln>
          <a:effectLst/>
        </p:spPr>
        <p:txBody>
          <a:bodyPr>
            <a:spAutoFit/>
          </a:bodyPr>
          <a:lstStyle/>
          <a:p>
            <a:r>
              <a:rPr lang="it-IT"/>
              <a:t>Isolated</a:t>
            </a:r>
          </a:p>
          <a:p>
            <a:r>
              <a:rPr lang="it-IT"/>
              <a:t>reflectors in offshore Angola and Cameroon have also been interpreted as volcanic rocks or seaward dipping reflectors (Jackson </a:t>
            </a:r>
            <a:r>
              <a:rPr lang="it-IT" i="1"/>
              <a:t>et al. </a:t>
            </a:r>
            <a:r>
              <a:rPr lang="it-IT"/>
              <a:t>2000; Mohriak </a:t>
            </a:r>
            <a:r>
              <a:rPr lang="it-IT" i="1"/>
              <a:t>et al. </a:t>
            </a:r>
            <a:r>
              <a:rPr lang="it-IT"/>
              <a:t>2000), but this latter assessment has not been confirmed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Immagine 7" descr="FFF1.BMP"/>
          <p:cNvPicPr>
            <a:picLocks noChangeAspect="1"/>
          </p:cNvPicPr>
          <p:nvPr/>
        </p:nvPicPr>
        <p:blipFill>
          <a:blip r:embed="rId2" cstate="print"/>
          <a:srcRect/>
          <a:stretch>
            <a:fillRect/>
          </a:stretch>
        </p:blipFill>
        <p:spPr bwMode="auto">
          <a:xfrm>
            <a:off x="1258888" y="106363"/>
            <a:ext cx="7205662" cy="6346825"/>
          </a:xfrm>
          <a:prstGeom prst="rect">
            <a:avLst/>
          </a:prstGeom>
          <a:solidFill>
            <a:srgbClr val="FF0000"/>
          </a:solidFill>
          <a:ln w="9525">
            <a:noFill/>
            <a:miter lim="800000"/>
            <a:headEnd/>
            <a:tailEnd/>
          </a:ln>
        </p:spPr>
      </p:pic>
      <p:sp>
        <p:nvSpPr>
          <p:cNvPr id="9" name="Ovale 8"/>
          <p:cNvSpPr/>
          <p:nvPr/>
        </p:nvSpPr>
        <p:spPr>
          <a:xfrm>
            <a:off x="3635375" y="1989138"/>
            <a:ext cx="288925" cy="14446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solidFill>
                <a:srgbClr val="FF0000"/>
              </a:solidFill>
            </a:endParaRPr>
          </a:p>
        </p:txBody>
      </p:sp>
      <p:sp>
        <p:nvSpPr>
          <p:cNvPr id="10" name="Ovale 9"/>
          <p:cNvSpPr/>
          <p:nvPr/>
        </p:nvSpPr>
        <p:spPr>
          <a:xfrm>
            <a:off x="3707904" y="2492896"/>
            <a:ext cx="215900" cy="2159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4" name="Ovale 13"/>
          <p:cNvSpPr/>
          <p:nvPr/>
        </p:nvSpPr>
        <p:spPr>
          <a:xfrm>
            <a:off x="3924300" y="2781300"/>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solidFill>
                <a:srgbClr val="FF0000"/>
              </a:solidFill>
            </a:endParaRPr>
          </a:p>
        </p:txBody>
      </p:sp>
      <p:sp>
        <p:nvSpPr>
          <p:cNvPr id="21509" name="CasellaDiTesto 11"/>
          <p:cNvSpPr txBox="1">
            <a:spLocks noChangeArrowheads="1"/>
          </p:cNvSpPr>
          <p:nvPr/>
        </p:nvSpPr>
        <p:spPr bwMode="auto">
          <a:xfrm>
            <a:off x="5940425" y="476250"/>
            <a:ext cx="2833688" cy="2862263"/>
          </a:xfrm>
          <a:prstGeom prst="rect">
            <a:avLst/>
          </a:prstGeom>
          <a:noFill/>
          <a:ln w="9525">
            <a:noFill/>
            <a:miter lim="800000"/>
            <a:headEnd/>
            <a:tailEnd/>
          </a:ln>
        </p:spPr>
        <p:txBody>
          <a:bodyPr>
            <a:spAutoFit/>
          </a:bodyPr>
          <a:lstStyle/>
          <a:p>
            <a:r>
              <a:rPr lang="it-IT">
                <a:latin typeface="Calibri" pitchFamily="34" charset="0"/>
              </a:rPr>
              <a:t>Evento  “PARANA’’  Thol.</a:t>
            </a:r>
          </a:p>
          <a:p>
            <a:r>
              <a:rPr lang="it-IT">
                <a:latin typeface="Calibri" pitchFamily="34" charset="0"/>
              </a:rPr>
              <a:t>Formazione Serra Geral</a:t>
            </a:r>
          </a:p>
          <a:p>
            <a:r>
              <a:rPr lang="it-IT">
                <a:latin typeface="Calibri" pitchFamily="34" charset="0"/>
              </a:rPr>
              <a:t>Espinacho dykes</a:t>
            </a:r>
          </a:p>
          <a:p>
            <a:r>
              <a:rPr lang="it-IT">
                <a:latin typeface="Calibri" pitchFamily="34" charset="0"/>
              </a:rPr>
              <a:t>Sardinha volcanics</a:t>
            </a:r>
          </a:p>
          <a:p>
            <a:r>
              <a:rPr lang="it-IT">
                <a:latin typeface="Calibri" pitchFamily="34" charset="0"/>
              </a:rPr>
              <a:t>Etendeka effusivo</a:t>
            </a:r>
          </a:p>
          <a:p>
            <a:r>
              <a:rPr lang="it-IT">
                <a:latin typeface="Calibri" pitchFamily="34" charset="0"/>
              </a:rPr>
              <a:t>Kwanza basin (Angola) </a:t>
            </a:r>
          </a:p>
          <a:p>
            <a:r>
              <a:rPr lang="it-IT">
                <a:latin typeface="Calibri" pitchFamily="34" charset="0"/>
              </a:rPr>
              <a:t>Cearà Mirim</a:t>
            </a:r>
          </a:p>
          <a:p>
            <a:r>
              <a:rPr lang="it-IT">
                <a:latin typeface="Calibri" pitchFamily="34" charset="0"/>
              </a:rPr>
              <a:t>Messum –Erongo</a:t>
            </a:r>
          </a:p>
          <a:p>
            <a:endParaRPr lang="it-IT">
              <a:latin typeface="Calibri" pitchFamily="34" charset="0"/>
            </a:endParaRPr>
          </a:p>
          <a:p>
            <a:endParaRPr lang="it-IT">
              <a:latin typeface="Calibri" pitchFamily="34" charset="0"/>
            </a:endParaRPr>
          </a:p>
        </p:txBody>
      </p:sp>
      <p:sp>
        <p:nvSpPr>
          <p:cNvPr id="15" name="Ovale 14"/>
          <p:cNvSpPr>
            <a:spLocks noChangeArrowheads="1"/>
          </p:cNvSpPr>
          <p:nvPr/>
        </p:nvSpPr>
        <p:spPr bwMode="auto">
          <a:xfrm flipV="1">
            <a:off x="3708400" y="1773238"/>
            <a:ext cx="350838" cy="142875"/>
          </a:xfrm>
          <a:prstGeom prst="ellipse">
            <a:avLst/>
          </a:prstGeom>
          <a:solidFill>
            <a:srgbClr val="FF0000"/>
          </a:solidFill>
          <a:ln w="25400" algn="ctr">
            <a:solidFill>
              <a:schemeClr val="tx1"/>
            </a:solidFill>
            <a:round/>
            <a:headEnd/>
            <a:tailEnd/>
          </a:ln>
        </p:spPr>
        <p:txBody>
          <a:bodyPr rot="10800000" anchor="ctr"/>
          <a:lstStyle/>
          <a:p>
            <a:pPr algn="ctr" fontAlgn="auto">
              <a:spcBef>
                <a:spcPts val="0"/>
              </a:spcBef>
              <a:spcAft>
                <a:spcPts val="0"/>
              </a:spcAft>
              <a:defRPr/>
            </a:pPr>
            <a:endParaRPr lang="it-IT" dirty="0">
              <a:solidFill>
                <a:srgbClr val="FF0000"/>
              </a:solidFill>
              <a:latin typeface="+mn-lt"/>
            </a:endParaRPr>
          </a:p>
        </p:txBody>
      </p:sp>
      <p:sp>
        <p:nvSpPr>
          <p:cNvPr id="16" name="Rettangolo 15"/>
          <p:cNvSpPr/>
          <p:nvPr/>
        </p:nvSpPr>
        <p:spPr>
          <a:xfrm>
            <a:off x="2843213" y="2924175"/>
            <a:ext cx="504825" cy="1444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8" name="Rettangolo 17"/>
          <p:cNvSpPr/>
          <p:nvPr/>
        </p:nvSpPr>
        <p:spPr>
          <a:xfrm>
            <a:off x="2555875" y="2636838"/>
            <a:ext cx="144463" cy="2159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1" name="Ovale 20"/>
          <p:cNvSpPr/>
          <p:nvPr/>
        </p:nvSpPr>
        <p:spPr>
          <a:xfrm>
            <a:off x="3708400" y="3357563"/>
            <a:ext cx="142875" cy="2159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2" name="Ovale 21"/>
          <p:cNvSpPr/>
          <p:nvPr/>
        </p:nvSpPr>
        <p:spPr>
          <a:xfrm>
            <a:off x="3779838" y="3429000"/>
            <a:ext cx="71437" cy="71438"/>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3" name="Figura a mano libera 22"/>
          <p:cNvSpPr/>
          <p:nvPr/>
        </p:nvSpPr>
        <p:spPr>
          <a:xfrm>
            <a:off x="3213100" y="2487613"/>
            <a:ext cx="495300" cy="935037"/>
          </a:xfrm>
          <a:custGeom>
            <a:avLst/>
            <a:gdLst>
              <a:gd name="connsiteX0" fmla="*/ 94034 w 494489"/>
              <a:gd name="connsiteY0" fmla="*/ 3243 h 935477"/>
              <a:gd name="connsiteX1" fmla="*/ 171856 w 494489"/>
              <a:gd name="connsiteY1" fmla="*/ 90792 h 935477"/>
              <a:gd name="connsiteX2" fmla="*/ 298315 w 494489"/>
              <a:gd name="connsiteY2" fmla="*/ 178341 h 935477"/>
              <a:gd name="connsiteX3" fmla="*/ 424775 w 494489"/>
              <a:gd name="connsiteY3" fmla="*/ 207524 h 935477"/>
              <a:gd name="connsiteX4" fmla="*/ 473413 w 494489"/>
              <a:gd name="connsiteY4" fmla="*/ 343711 h 935477"/>
              <a:gd name="connsiteX5" fmla="*/ 492868 w 494489"/>
              <a:gd name="connsiteY5" fmla="*/ 470171 h 935477"/>
              <a:gd name="connsiteX6" fmla="*/ 463685 w 494489"/>
              <a:gd name="connsiteY6" fmla="*/ 616085 h 935477"/>
              <a:gd name="connsiteX7" fmla="*/ 356681 w 494489"/>
              <a:gd name="connsiteY7" fmla="*/ 635541 h 935477"/>
              <a:gd name="connsiteX8" fmla="*/ 239949 w 494489"/>
              <a:gd name="connsiteY8" fmla="*/ 664724 h 935477"/>
              <a:gd name="connsiteX9" fmla="*/ 210766 w 494489"/>
              <a:gd name="connsiteY9" fmla="*/ 869005 h 935477"/>
              <a:gd name="connsiteX10" fmla="*/ 201039 w 494489"/>
              <a:gd name="connsiteY10" fmla="*/ 927371 h 935477"/>
              <a:gd name="connsiteX11" fmla="*/ 94034 w 494489"/>
              <a:gd name="connsiteY11" fmla="*/ 917643 h 935477"/>
              <a:gd name="connsiteX12" fmla="*/ 35668 w 494489"/>
              <a:gd name="connsiteY12" fmla="*/ 859277 h 935477"/>
              <a:gd name="connsiteX13" fmla="*/ 25941 w 494489"/>
              <a:gd name="connsiteY13" fmla="*/ 742545 h 935477"/>
              <a:gd name="connsiteX14" fmla="*/ 25941 w 494489"/>
              <a:gd name="connsiteY14" fmla="*/ 499353 h 935477"/>
              <a:gd name="connsiteX15" fmla="*/ 64851 w 494489"/>
              <a:gd name="connsiteY15" fmla="*/ 363166 h 935477"/>
              <a:gd name="connsiteX16" fmla="*/ 25941 w 494489"/>
              <a:gd name="connsiteY16" fmla="*/ 246434 h 935477"/>
              <a:gd name="connsiteX17" fmla="*/ 6485 w 494489"/>
              <a:gd name="connsiteY17" fmla="*/ 158885 h 935477"/>
              <a:gd name="connsiteX18" fmla="*/ 64851 w 494489"/>
              <a:gd name="connsiteY18" fmla="*/ 110247 h 935477"/>
              <a:gd name="connsiteX19" fmla="*/ 94034 w 494489"/>
              <a:gd name="connsiteY19" fmla="*/ 3243 h 9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4489" h="935477">
                <a:moveTo>
                  <a:pt x="94034" y="3243"/>
                </a:moveTo>
                <a:cubicBezTo>
                  <a:pt x="111868" y="0"/>
                  <a:pt x="137809" y="61609"/>
                  <a:pt x="171856" y="90792"/>
                </a:cubicBezTo>
                <a:cubicBezTo>
                  <a:pt x="205903" y="119975"/>
                  <a:pt x="256162" y="158886"/>
                  <a:pt x="298315" y="178341"/>
                </a:cubicBezTo>
                <a:cubicBezTo>
                  <a:pt x="340468" y="197796"/>
                  <a:pt x="395592" y="179962"/>
                  <a:pt x="424775" y="207524"/>
                </a:cubicBezTo>
                <a:cubicBezTo>
                  <a:pt x="453958" y="235086"/>
                  <a:pt x="462064" y="299936"/>
                  <a:pt x="473413" y="343711"/>
                </a:cubicBezTo>
                <a:cubicBezTo>
                  <a:pt x="484762" y="387486"/>
                  <a:pt x="494489" y="424775"/>
                  <a:pt x="492868" y="470171"/>
                </a:cubicBezTo>
                <a:cubicBezTo>
                  <a:pt x="491247" y="515567"/>
                  <a:pt x="486383" y="588524"/>
                  <a:pt x="463685" y="616085"/>
                </a:cubicBezTo>
                <a:cubicBezTo>
                  <a:pt x="440987" y="643646"/>
                  <a:pt x="393970" y="627435"/>
                  <a:pt x="356681" y="635541"/>
                </a:cubicBezTo>
                <a:cubicBezTo>
                  <a:pt x="319392" y="643647"/>
                  <a:pt x="264268" y="625813"/>
                  <a:pt x="239949" y="664724"/>
                </a:cubicBezTo>
                <a:cubicBezTo>
                  <a:pt x="215630" y="703635"/>
                  <a:pt x="217251" y="825231"/>
                  <a:pt x="210766" y="869005"/>
                </a:cubicBezTo>
                <a:cubicBezTo>
                  <a:pt x="204281" y="912779"/>
                  <a:pt x="220494" y="919265"/>
                  <a:pt x="201039" y="927371"/>
                </a:cubicBezTo>
                <a:cubicBezTo>
                  <a:pt x="181584" y="935477"/>
                  <a:pt x="121596" y="928992"/>
                  <a:pt x="94034" y="917643"/>
                </a:cubicBezTo>
                <a:cubicBezTo>
                  <a:pt x="66472" y="906294"/>
                  <a:pt x="47017" y="888460"/>
                  <a:pt x="35668" y="859277"/>
                </a:cubicBezTo>
                <a:cubicBezTo>
                  <a:pt x="24319" y="830094"/>
                  <a:pt x="27562" y="802532"/>
                  <a:pt x="25941" y="742545"/>
                </a:cubicBezTo>
                <a:cubicBezTo>
                  <a:pt x="24320" y="682558"/>
                  <a:pt x="19456" y="562583"/>
                  <a:pt x="25941" y="499353"/>
                </a:cubicBezTo>
                <a:cubicBezTo>
                  <a:pt x="32426" y="436123"/>
                  <a:pt x="64851" y="405319"/>
                  <a:pt x="64851" y="363166"/>
                </a:cubicBezTo>
                <a:cubicBezTo>
                  <a:pt x="64851" y="321013"/>
                  <a:pt x="35669" y="280481"/>
                  <a:pt x="25941" y="246434"/>
                </a:cubicBezTo>
                <a:cubicBezTo>
                  <a:pt x="16213" y="212387"/>
                  <a:pt x="0" y="181583"/>
                  <a:pt x="6485" y="158885"/>
                </a:cubicBezTo>
                <a:cubicBezTo>
                  <a:pt x="12970" y="136187"/>
                  <a:pt x="48638" y="129702"/>
                  <a:pt x="64851" y="110247"/>
                </a:cubicBezTo>
                <a:cubicBezTo>
                  <a:pt x="81064" y="90792"/>
                  <a:pt x="76200" y="6486"/>
                  <a:pt x="94034" y="3243"/>
                </a:cubicBez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4" name="Figura a mano libera 23"/>
          <p:cNvSpPr/>
          <p:nvPr/>
        </p:nvSpPr>
        <p:spPr>
          <a:xfrm>
            <a:off x="3763963" y="3090863"/>
            <a:ext cx="146050" cy="227012"/>
          </a:xfrm>
          <a:custGeom>
            <a:avLst/>
            <a:gdLst>
              <a:gd name="connsiteX0" fmla="*/ 0 w 145915"/>
              <a:gd name="connsiteY0" fmla="*/ 226979 h 226979"/>
              <a:gd name="connsiteX1" fmla="*/ 126460 w 145915"/>
              <a:gd name="connsiteY1" fmla="*/ 110247 h 226979"/>
              <a:gd name="connsiteX2" fmla="*/ 116732 w 145915"/>
              <a:gd name="connsiteY2" fmla="*/ 32426 h 226979"/>
              <a:gd name="connsiteX3" fmla="*/ 38911 w 145915"/>
              <a:gd name="connsiteY3" fmla="*/ 12970 h 226979"/>
              <a:gd name="connsiteX4" fmla="*/ 38911 w 145915"/>
              <a:gd name="connsiteY4" fmla="*/ 110247 h 226979"/>
              <a:gd name="connsiteX5" fmla="*/ 0 w 145915"/>
              <a:gd name="connsiteY5" fmla="*/ 226979 h 22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915" h="226979">
                <a:moveTo>
                  <a:pt x="0" y="226979"/>
                </a:moveTo>
                <a:cubicBezTo>
                  <a:pt x="53502" y="184826"/>
                  <a:pt x="107005" y="142673"/>
                  <a:pt x="126460" y="110247"/>
                </a:cubicBezTo>
                <a:cubicBezTo>
                  <a:pt x="145915" y="77822"/>
                  <a:pt x="131323" y="48639"/>
                  <a:pt x="116732" y="32426"/>
                </a:cubicBezTo>
                <a:cubicBezTo>
                  <a:pt x="102141" y="16213"/>
                  <a:pt x="51881" y="0"/>
                  <a:pt x="38911" y="12970"/>
                </a:cubicBezTo>
                <a:lnTo>
                  <a:pt x="38911" y="110247"/>
                </a:lnTo>
                <a:lnTo>
                  <a:pt x="0" y="226979"/>
                </a:ln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p:cNvPicPr>
            <a:picLocks noChangeAspect="1" noChangeArrowheads="1"/>
          </p:cNvPicPr>
          <p:nvPr/>
        </p:nvPicPr>
        <p:blipFill>
          <a:blip r:embed="rId2" cstate="print"/>
          <a:srcRect/>
          <a:stretch>
            <a:fillRect/>
          </a:stretch>
        </p:blipFill>
        <p:spPr bwMode="auto">
          <a:xfrm>
            <a:off x="539750" y="620713"/>
            <a:ext cx="7988300" cy="5599112"/>
          </a:xfrm>
          <a:prstGeom prst="rect">
            <a:avLst/>
          </a:prstGeom>
          <a:noFill/>
          <a:ln w="9525">
            <a:noFill/>
            <a:miter lim="800000"/>
            <a:headEnd/>
            <a:tailEnd/>
          </a:ln>
        </p:spPr>
      </p:pic>
      <p:sp>
        <p:nvSpPr>
          <p:cNvPr id="24578" name="Rettangolo 4"/>
          <p:cNvSpPr>
            <a:spLocks noChangeArrowheads="1"/>
          </p:cNvSpPr>
          <p:nvPr/>
        </p:nvSpPr>
        <p:spPr bwMode="auto">
          <a:xfrm>
            <a:off x="827088" y="6165850"/>
            <a:ext cx="7416800" cy="522288"/>
          </a:xfrm>
          <a:prstGeom prst="rect">
            <a:avLst/>
          </a:prstGeom>
          <a:noFill/>
          <a:ln w="9525">
            <a:noFill/>
            <a:miter lim="800000"/>
            <a:headEnd/>
            <a:tailEnd/>
          </a:ln>
        </p:spPr>
        <p:txBody>
          <a:bodyPr>
            <a:spAutoFit/>
          </a:bodyPr>
          <a:lstStyle/>
          <a:p>
            <a:r>
              <a:rPr lang="en-US" sz="1400">
                <a:latin typeface="Calibri" pitchFamily="34" charset="0"/>
              </a:rPr>
              <a:t>per </a:t>
            </a:r>
            <a:r>
              <a:rPr lang="it-IT" sz="1400">
                <a:latin typeface="Calibri" pitchFamily="34" charset="0"/>
              </a:rPr>
              <a:t>David S. Thiede* and Paulo M. Vasconcelos 134.9 –134.2 (geology aprile 2010); </a:t>
            </a:r>
            <a:r>
              <a:rPr lang="it-IT" sz="1400" b="1">
                <a:latin typeface="Calibri" pitchFamily="34" charset="0"/>
              </a:rPr>
              <a:t>4 inversioni polarità – 140ka</a:t>
            </a:r>
          </a:p>
        </p:txBody>
      </p:sp>
      <p:sp>
        <p:nvSpPr>
          <p:cNvPr id="24579" name="Rettangolo 5"/>
          <p:cNvSpPr>
            <a:spLocks noChangeArrowheads="1"/>
          </p:cNvSpPr>
          <p:nvPr/>
        </p:nvSpPr>
        <p:spPr bwMode="auto">
          <a:xfrm>
            <a:off x="971550" y="188913"/>
            <a:ext cx="6610350" cy="307975"/>
          </a:xfrm>
          <a:prstGeom prst="rect">
            <a:avLst/>
          </a:prstGeom>
          <a:noFill/>
          <a:ln w="9525">
            <a:noFill/>
            <a:miter lim="800000"/>
            <a:headEnd/>
            <a:tailEnd/>
          </a:ln>
        </p:spPr>
        <p:txBody>
          <a:bodyPr wrap="none">
            <a:spAutoFit/>
          </a:bodyPr>
          <a:lstStyle/>
          <a:p>
            <a:r>
              <a:rPr lang="en-US" sz="1400">
                <a:latin typeface="Calibri" pitchFamily="34" charset="0"/>
              </a:rPr>
              <a:t>S.A. Gibson, R.N. Thompson J.A. Day Earth and Planetary Science Letters 251 (2006) 1–17</a:t>
            </a:r>
            <a:endParaRPr lang="it-IT" sz="1400">
              <a:latin typeface="Calibri" pitchFamily="34" charset="0"/>
            </a:endParaRPr>
          </a:p>
        </p:txBody>
      </p:sp>
      <p:sp>
        <p:nvSpPr>
          <p:cNvPr id="7" name="Rettangolo 6"/>
          <p:cNvSpPr>
            <a:spLocks noChangeArrowheads="1"/>
          </p:cNvSpPr>
          <p:nvPr/>
        </p:nvSpPr>
        <p:spPr bwMode="auto">
          <a:xfrm>
            <a:off x="2916238" y="836613"/>
            <a:ext cx="142875" cy="2159000"/>
          </a:xfrm>
          <a:prstGeom prst="rect">
            <a:avLst/>
          </a:prstGeom>
          <a:solidFill>
            <a:srgbClr val="D99694">
              <a:alpha val="77000"/>
            </a:srgbClr>
          </a:solidFill>
          <a:ln w="25400" algn="ctr">
            <a:solidFill>
              <a:schemeClr val="tx1"/>
            </a:solidFill>
            <a:miter lim="800000"/>
            <a:headEnd/>
            <a:tailEnd/>
          </a:ln>
        </p:spPr>
        <p:txBody>
          <a:bodyPr anchor="ctr"/>
          <a:lstStyle/>
          <a:p>
            <a:pPr algn="ctr" fontAlgn="auto">
              <a:spcBef>
                <a:spcPts val="0"/>
              </a:spcBef>
              <a:spcAft>
                <a:spcPts val="0"/>
              </a:spcAft>
              <a:defRPr/>
            </a:pPr>
            <a:endParaRPr lang="it-IT">
              <a:solidFill>
                <a:schemeClr val="lt1"/>
              </a:solidFill>
              <a:latin typeface="+mn-l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ttangolo 3"/>
          <p:cNvSpPr>
            <a:spLocks noChangeArrowheads="1"/>
          </p:cNvSpPr>
          <p:nvPr/>
        </p:nvSpPr>
        <p:spPr bwMode="auto">
          <a:xfrm>
            <a:off x="1042988" y="1196975"/>
            <a:ext cx="6697662" cy="5354638"/>
          </a:xfrm>
          <a:prstGeom prst="rect">
            <a:avLst/>
          </a:prstGeom>
          <a:noFill/>
          <a:ln w="9525">
            <a:noFill/>
            <a:miter lim="800000"/>
            <a:headEnd/>
            <a:tailEnd/>
          </a:ln>
        </p:spPr>
        <p:txBody>
          <a:bodyPr>
            <a:spAutoFit/>
          </a:bodyPr>
          <a:lstStyle/>
          <a:p>
            <a:r>
              <a:rPr lang="en-US">
                <a:latin typeface="Calibri" pitchFamily="34" charset="0"/>
              </a:rPr>
              <a:t>A) Pre-tholeiitic, i.e. 139-137 Ma (Early Cretaceous) potassic alkaline complexes occur in  </a:t>
            </a:r>
            <a:r>
              <a:rPr lang="it-IT">
                <a:latin typeface="Calibri" pitchFamily="34" charset="0"/>
              </a:rPr>
              <a:t>Angola (Moçamedes Arch; Alberti </a:t>
            </a:r>
            <a:r>
              <a:rPr lang="it-IT" i="1">
                <a:latin typeface="Calibri" pitchFamily="34" charset="0"/>
              </a:rPr>
              <a:t>et al., 1999 and references therein), Namibia (Milner et al.,</a:t>
            </a:r>
          </a:p>
          <a:p>
            <a:endParaRPr lang="it-IT">
              <a:latin typeface="Calibri" pitchFamily="34" charset="0"/>
            </a:endParaRPr>
          </a:p>
          <a:p>
            <a:r>
              <a:rPr lang="it-IT">
                <a:latin typeface="Calibri" pitchFamily="34" charset="0"/>
              </a:rPr>
              <a:t>1995) and eastern Bolivia (Velasco complexes, Ar/Ar plateau age Comin-Chiaramonti </a:t>
            </a:r>
            <a:r>
              <a:rPr lang="it-IT" i="1">
                <a:latin typeface="Calibri" pitchFamily="34" charset="0"/>
              </a:rPr>
              <a:t>et al.,</a:t>
            </a:r>
          </a:p>
          <a:p>
            <a:r>
              <a:rPr lang="it-IT">
                <a:latin typeface="Calibri" pitchFamily="34" charset="0"/>
              </a:rPr>
              <a:t>2005b).</a:t>
            </a:r>
          </a:p>
          <a:p>
            <a:endParaRPr lang="it-IT">
              <a:latin typeface="Calibri" pitchFamily="34" charset="0"/>
            </a:endParaRPr>
          </a:p>
          <a:p>
            <a:r>
              <a:rPr lang="it-IT">
                <a:latin typeface="Calibri" pitchFamily="34" charset="0"/>
              </a:rPr>
              <a:t>B) Syntholeiitic, i.e. 129 ± 2 Ma (Early Cretaceous) potassic alkaline magmatism occurs in</a:t>
            </a:r>
          </a:p>
          <a:p>
            <a:r>
              <a:rPr lang="it-IT">
                <a:latin typeface="Calibri" pitchFamily="34" charset="0"/>
              </a:rPr>
              <a:t>Brazil (Santa Catarina State, Ponta Grossa Arch), Uruguay and Angola (Alberti </a:t>
            </a:r>
            <a:r>
              <a:rPr lang="it-IT" i="1">
                <a:latin typeface="Calibri" pitchFamily="34" charset="0"/>
              </a:rPr>
              <a:t>et al., 1999;</a:t>
            </a:r>
          </a:p>
          <a:p>
            <a:r>
              <a:rPr lang="en-US">
                <a:latin typeface="Calibri" pitchFamily="34" charset="0"/>
              </a:rPr>
              <a:t>Ruberti </a:t>
            </a:r>
            <a:r>
              <a:rPr lang="en-US" i="1">
                <a:latin typeface="Calibri" pitchFamily="34" charset="0"/>
              </a:rPr>
              <a:t>et al., 2005a,b). In Namibia the alkaline rock types slightly post-date (129-123 Ma) </a:t>
            </a:r>
            <a:r>
              <a:rPr lang="en-US">
                <a:latin typeface="Calibri" pitchFamily="34" charset="0"/>
              </a:rPr>
              <a:t>the main PAE eruptive phase (Stewart et al., 1996; Peate, 1997; Hawkesworth </a:t>
            </a:r>
            <a:r>
              <a:rPr lang="en-US" i="1">
                <a:latin typeface="Calibri" pitchFamily="34" charset="0"/>
              </a:rPr>
              <a:t>et al., 1999).</a:t>
            </a:r>
          </a:p>
          <a:p>
            <a:endParaRPr lang="en-US" i="1">
              <a:latin typeface="Calibri" pitchFamily="34" charset="0"/>
            </a:endParaRPr>
          </a:p>
          <a:p>
            <a:r>
              <a:rPr lang="en-US">
                <a:latin typeface="Calibri" pitchFamily="34" charset="0"/>
              </a:rPr>
              <a:t>These first two events are generally represented by “low-Ti” potassic rocks (cf. Gibson </a:t>
            </a:r>
            <a:r>
              <a:rPr lang="en-US" i="1">
                <a:latin typeface="Calibri" pitchFamily="34" charset="0"/>
              </a:rPr>
              <a:t>et al.,</a:t>
            </a:r>
          </a:p>
          <a:p>
            <a:r>
              <a:rPr lang="it-IT">
                <a:latin typeface="Calibri" pitchFamily="34" charset="0"/>
              </a:rPr>
              <a:t>1995a,b).</a:t>
            </a:r>
          </a:p>
        </p:txBody>
      </p:sp>
      <p:sp>
        <p:nvSpPr>
          <p:cNvPr id="22530" name="CasellaDiTesto 4"/>
          <p:cNvSpPr txBox="1">
            <a:spLocks noChangeArrowheads="1"/>
          </p:cNvSpPr>
          <p:nvPr/>
        </p:nvSpPr>
        <p:spPr bwMode="auto">
          <a:xfrm>
            <a:off x="1187450" y="549275"/>
            <a:ext cx="5032375" cy="460375"/>
          </a:xfrm>
          <a:prstGeom prst="rect">
            <a:avLst/>
          </a:prstGeom>
          <a:noFill/>
          <a:ln w="9525">
            <a:noFill/>
            <a:miter lim="800000"/>
            <a:headEnd/>
            <a:tailEnd/>
          </a:ln>
        </p:spPr>
        <p:txBody>
          <a:bodyPr wrap="none">
            <a:spAutoFit/>
          </a:bodyPr>
          <a:lstStyle/>
          <a:p>
            <a:r>
              <a:rPr lang="it-IT" sz="2400">
                <a:latin typeface="Calibri" pitchFamily="34" charset="0"/>
              </a:rPr>
              <a:t>Pre e syn tholeiitic alkaline magmatism</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ttangolo 1"/>
          <p:cNvSpPr>
            <a:spLocks noChangeArrowheads="1"/>
          </p:cNvSpPr>
          <p:nvPr/>
        </p:nvSpPr>
        <p:spPr bwMode="auto">
          <a:xfrm>
            <a:off x="900113" y="981075"/>
            <a:ext cx="7272337" cy="2676525"/>
          </a:xfrm>
          <a:prstGeom prst="rect">
            <a:avLst/>
          </a:prstGeom>
          <a:noFill/>
          <a:ln w="9525">
            <a:noFill/>
            <a:miter lim="800000"/>
            <a:headEnd/>
            <a:tailEnd/>
          </a:ln>
        </p:spPr>
        <p:txBody>
          <a:bodyPr>
            <a:spAutoFit/>
          </a:bodyPr>
          <a:lstStyle/>
          <a:p>
            <a:pPr algn="just"/>
            <a:r>
              <a:rPr lang="en-US" sz="2400">
                <a:latin typeface="Calibri" pitchFamily="34" charset="0"/>
              </a:rPr>
              <a:t>The new paleomagnetic data combined with existing data from the northern PMP allowed the calculation of a paleomagnetic pole at 71.4° E and 83.0° S (</a:t>
            </a:r>
            <a:r>
              <a:rPr lang="en-US" sz="2400" i="1">
                <a:latin typeface="Calibri" pitchFamily="34" charset="0"/>
              </a:rPr>
              <a:t>N</a:t>
            </a:r>
            <a:r>
              <a:rPr lang="en-US" sz="2400">
                <a:latin typeface="Calibri" pitchFamily="34" charset="0"/>
              </a:rPr>
              <a:t> = 92; α</a:t>
            </a:r>
            <a:r>
              <a:rPr lang="en-US" sz="2400" baseline="-25000">
                <a:latin typeface="Calibri" pitchFamily="34" charset="0"/>
              </a:rPr>
              <a:t>95</a:t>
            </a:r>
            <a:r>
              <a:rPr lang="en-US" sz="2400">
                <a:latin typeface="Calibri" pitchFamily="34" charset="0"/>
              </a:rPr>
              <a:t>=2.4°; </a:t>
            </a:r>
            <a:r>
              <a:rPr lang="en-US" sz="2400" i="1">
                <a:latin typeface="Calibri" pitchFamily="34" charset="0"/>
              </a:rPr>
              <a:t>k</a:t>
            </a:r>
            <a:r>
              <a:rPr lang="en-US" sz="2400">
                <a:latin typeface="Calibri" pitchFamily="34" charset="0"/>
              </a:rPr>
              <a:t> = 39). This pole is in good agreement with poles for central and southern PMP, which are slightly older than the northern PMP, as well as for the contemporaneous Central Alkaline Province (Paraguay) </a:t>
            </a:r>
            <a:endParaRPr lang="it-IT" sz="2400">
              <a:latin typeface="Calibri" pitchFamily="34" charset="0"/>
            </a:endParaRPr>
          </a:p>
        </p:txBody>
      </p:sp>
      <p:sp>
        <p:nvSpPr>
          <p:cNvPr id="23554" name="Rettangolo 2"/>
          <p:cNvSpPr>
            <a:spLocks noChangeArrowheads="1"/>
          </p:cNvSpPr>
          <p:nvPr/>
        </p:nvSpPr>
        <p:spPr bwMode="auto">
          <a:xfrm>
            <a:off x="971550" y="4797425"/>
            <a:ext cx="4572000" cy="922338"/>
          </a:xfrm>
          <a:prstGeom prst="rect">
            <a:avLst/>
          </a:prstGeom>
          <a:noFill/>
          <a:ln w="9525">
            <a:noFill/>
            <a:miter lim="800000"/>
            <a:headEnd/>
            <a:tailEnd/>
          </a:ln>
        </p:spPr>
        <p:txBody>
          <a:bodyPr>
            <a:spAutoFit/>
          </a:bodyPr>
          <a:lstStyle/>
          <a:p>
            <a:r>
              <a:rPr lang="en-US" b="1">
                <a:latin typeface="Calibri" pitchFamily="34" charset="0"/>
                <a:hlinkClick r:id="rId2"/>
              </a:rPr>
              <a:t>Ernesto et al., Journal of Geodynamics</a:t>
            </a:r>
            <a:r>
              <a:rPr lang="en-US">
                <a:latin typeface="Calibri" pitchFamily="34" charset="0"/>
              </a:rPr>
              <a:t/>
            </a:r>
            <a:br>
              <a:rPr lang="en-US">
                <a:latin typeface="Calibri" pitchFamily="34" charset="0"/>
              </a:rPr>
            </a:br>
            <a:r>
              <a:rPr lang="en-US">
                <a:latin typeface="Calibri" pitchFamily="34" charset="0"/>
                <a:hlinkClick r:id="rId3"/>
              </a:rPr>
              <a:t>Volume 28, Issues 4-5</a:t>
            </a:r>
            <a:r>
              <a:rPr lang="en-US">
                <a:latin typeface="Calibri" pitchFamily="34" charset="0"/>
              </a:rPr>
              <a:t>, 12 November 1999, Pages 321-340 </a:t>
            </a:r>
            <a:endParaRPr lang="it-IT">
              <a:latin typeface="Calibri"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noChangeArrowheads="1"/>
          </p:cNvPicPr>
          <p:nvPr/>
        </p:nvPicPr>
        <p:blipFill>
          <a:blip r:embed="rId2" cstate="print"/>
          <a:srcRect/>
          <a:stretch>
            <a:fillRect/>
          </a:stretch>
        </p:blipFill>
        <p:spPr bwMode="auto">
          <a:xfrm>
            <a:off x="323850" y="476250"/>
            <a:ext cx="4459288" cy="5765800"/>
          </a:xfrm>
          <a:prstGeom prst="rect">
            <a:avLst/>
          </a:prstGeom>
          <a:noFill/>
          <a:ln w="9525">
            <a:noFill/>
            <a:miter lim="800000"/>
            <a:headEnd/>
            <a:tailEnd/>
          </a:ln>
        </p:spPr>
      </p:pic>
      <p:pic>
        <p:nvPicPr>
          <p:cNvPr id="25602" name="Picture 3"/>
          <p:cNvPicPr>
            <a:picLocks noChangeAspect="1" noChangeArrowheads="1"/>
          </p:cNvPicPr>
          <p:nvPr/>
        </p:nvPicPr>
        <p:blipFill>
          <a:blip r:embed="rId3" cstate="print"/>
          <a:srcRect/>
          <a:stretch>
            <a:fillRect/>
          </a:stretch>
        </p:blipFill>
        <p:spPr bwMode="auto">
          <a:xfrm>
            <a:off x="4787900" y="476250"/>
            <a:ext cx="4119563" cy="5833070"/>
          </a:xfrm>
          <a:prstGeom prst="rect">
            <a:avLst/>
          </a:prstGeom>
          <a:noFill/>
          <a:ln w="9525">
            <a:noFill/>
            <a:miter lim="800000"/>
            <a:headEnd/>
            <a:tailEnd/>
          </a:ln>
        </p:spPr>
      </p:pic>
      <p:sp>
        <p:nvSpPr>
          <p:cNvPr id="25603" name="Line 4"/>
          <p:cNvSpPr>
            <a:spLocks noChangeShapeType="1"/>
          </p:cNvSpPr>
          <p:nvPr/>
        </p:nvSpPr>
        <p:spPr bwMode="auto">
          <a:xfrm flipV="1">
            <a:off x="1258888" y="3357563"/>
            <a:ext cx="2736850" cy="1800225"/>
          </a:xfrm>
          <a:prstGeom prst="line">
            <a:avLst/>
          </a:prstGeom>
          <a:noFill/>
          <a:ln w="50800">
            <a:solidFill>
              <a:schemeClr val="tx1"/>
            </a:solidFill>
            <a:round/>
            <a:headEnd/>
            <a:tailEnd/>
          </a:ln>
        </p:spPr>
        <p:txBody>
          <a:bodyPr/>
          <a:lstStyle/>
          <a:p>
            <a:endParaRPr lang="it-IT"/>
          </a:p>
        </p:txBody>
      </p:sp>
      <p:sp>
        <p:nvSpPr>
          <p:cNvPr id="25604" name="Text Box 5"/>
          <p:cNvSpPr txBox="1">
            <a:spLocks noChangeArrowheads="1"/>
          </p:cNvSpPr>
          <p:nvPr/>
        </p:nvSpPr>
        <p:spPr bwMode="auto">
          <a:xfrm>
            <a:off x="3132138" y="5084763"/>
            <a:ext cx="527050" cy="366712"/>
          </a:xfrm>
          <a:prstGeom prst="rect">
            <a:avLst/>
          </a:prstGeom>
          <a:noFill/>
          <a:ln w="9525">
            <a:noFill/>
            <a:miter lim="800000"/>
            <a:headEnd/>
            <a:tailEnd/>
          </a:ln>
        </p:spPr>
        <p:txBody>
          <a:bodyPr wrap="none">
            <a:spAutoFit/>
          </a:bodyPr>
          <a:lstStyle/>
          <a:p>
            <a:r>
              <a:rPr lang="it-IT" b="1"/>
              <a:t>LTi</a:t>
            </a:r>
          </a:p>
        </p:txBody>
      </p:sp>
      <p:sp>
        <p:nvSpPr>
          <p:cNvPr id="25605" name="Text Box 6"/>
          <p:cNvSpPr txBox="1">
            <a:spLocks noChangeArrowheads="1"/>
          </p:cNvSpPr>
          <p:nvPr/>
        </p:nvSpPr>
        <p:spPr bwMode="auto">
          <a:xfrm>
            <a:off x="2124075" y="3068638"/>
            <a:ext cx="552450" cy="366712"/>
          </a:xfrm>
          <a:prstGeom prst="rect">
            <a:avLst/>
          </a:prstGeom>
          <a:noFill/>
          <a:ln w="9525">
            <a:noFill/>
            <a:miter lim="800000"/>
            <a:headEnd/>
            <a:tailEnd/>
          </a:ln>
        </p:spPr>
        <p:txBody>
          <a:bodyPr wrap="none">
            <a:spAutoFit/>
          </a:bodyPr>
          <a:lstStyle/>
          <a:p>
            <a:r>
              <a:rPr lang="it-IT" b="1"/>
              <a:t>HTi</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4"/>
          <p:cNvPicPr>
            <a:picLocks noChangeAspect="1" noChangeArrowheads="1"/>
          </p:cNvPicPr>
          <p:nvPr/>
        </p:nvPicPr>
        <p:blipFill>
          <a:blip r:embed="rId3" cstate="print"/>
          <a:srcRect/>
          <a:stretch>
            <a:fillRect/>
          </a:stretch>
        </p:blipFill>
        <p:spPr bwMode="auto">
          <a:xfrm>
            <a:off x="684213" y="404813"/>
            <a:ext cx="2592387" cy="2535237"/>
          </a:xfrm>
          <a:prstGeom prst="rect">
            <a:avLst/>
          </a:prstGeom>
          <a:noFill/>
          <a:ln w="9525">
            <a:noFill/>
            <a:miter lim="800000"/>
            <a:headEnd/>
            <a:tailEnd/>
          </a:ln>
        </p:spPr>
      </p:pic>
      <p:sp>
        <p:nvSpPr>
          <p:cNvPr id="1028" name="Line 6"/>
          <p:cNvSpPr>
            <a:spLocks noChangeShapeType="1"/>
          </p:cNvSpPr>
          <p:nvPr/>
        </p:nvSpPr>
        <p:spPr bwMode="auto">
          <a:xfrm>
            <a:off x="2555875" y="2205038"/>
            <a:ext cx="2303463" cy="1223962"/>
          </a:xfrm>
          <a:prstGeom prst="line">
            <a:avLst/>
          </a:prstGeom>
          <a:noFill/>
          <a:ln w="9525">
            <a:solidFill>
              <a:schemeClr val="tx1"/>
            </a:solidFill>
            <a:round/>
            <a:headEnd/>
            <a:tailEnd type="triangle" w="med" len="med"/>
          </a:ln>
        </p:spPr>
        <p:txBody>
          <a:bodyPr/>
          <a:lstStyle/>
          <a:p>
            <a:endParaRPr lang="it-IT"/>
          </a:p>
        </p:txBody>
      </p:sp>
      <p:sp>
        <p:nvSpPr>
          <p:cNvPr id="1029" name="Rectangle 9"/>
          <p:cNvSpPr>
            <a:spLocks noChangeArrowheads="1"/>
          </p:cNvSpPr>
          <p:nvPr/>
        </p:nvSpPr>
        <p:spPr bwMode="auto">
          <a:xfrm>
            <a:off x="4716463" y="1700213"/>
            <a:ext cx="4248150" cy="1477962"/>
          </a:xfrm>
          <a:prstGeom prst="rect">
            <a:avLst/>
          </a:prstGeom>
          <a:noFill/>
          <a:ln w="9525">
            <a:noFill/>
            <a:miter lim="800000"/>
            <a:headEnd/>
            <a:tailEnd/>
          </a:ln>
        </p:spPr>
        <p:txBody>
          <a:bodyPr anchor="ctr">
            <a:spAutoFit/>
          </a:bodyPr>
          <a:lstStyle/>
          <a:p>
            <a:pPr algn="just"/>
            <a:r>
              <a:rPr lang="it-IT"/>
              <a:t>Generalized geological map of central western Namibia showing the location of Cretaceous granitic complexes. Frindt et al. / Chemical Geology 206 (2004) 43–71</a:t>
            </a:r>
          </a:p>
        </p:txBody>
      </p:sp>
      <p:graphicFrame>
        <p:nvGraphicFramePr>
          <p:cNvPr id="1026" name="Object 2"/>
          <p:cNvGraphicFramePr>
            <a:graphicFrameLocks noChangeAspect="1"/>
          </p:cNvGraphicFramePr>
          <p:nvPr/>
        </p:nvGraphicFramePr>
        <p:xfrm>
          <a:off x="1908175" y="4222750"/>
          <a:ext cx="2087563" cy="811213"/>
        </p:xfrm>
        <a:graphic>
          <a:graphicData uri="http://schemas.openxmlformats.org/presentationml/2006/ole">
            <p:oleObj spid="_x0000_s1026" name="Grafico" r:id="rId4" imgW="3581400" imgH="1390740" progId="MSGraph.Chart.8">
              <p:embed followColorScheme="full"/>
            </p:oleObj>
          </a:graphicData>
        </a:graphic>
      </p:graphicFrame>
      <p:sp>
        <p:nvSpPr>
          <p:cNvPr id="1030" name="Freeform 11"/>
          <p:cNvSpPr>
            <a:spLocks/>
          </p:cNvSpPr>
          <p:nvPr/>
        </p:nvSpPr>
        <p:spPr bwMode="auto">
          <a:xfrm>
            <a:off x="1547813" y="1268413"/>
            <a:ext cx="503237" cy="792162"/>
          </a:xfrm>
          <a:custGeom>
            <a:avLst/>
            <a:gdLst>
              <a:gd name="T0" fmla="*/ 0 w 318"/>
              <a:gd name="T1" fmla="*/ 2147483647 h 499"/>
              <a:gd name="T2" fmla="*/ 2147483647 w 318"/>
              <a:gd name="T3" fmla="*/ 2147483647 h 499"/>
              <a:gd name="T4" fmla="*/ 2147483647 w 318"/>
              <a:gd name="T5" fmla="*/ 2147483647 h 499"/>
              <a:gd name="T6" fmla="*/ 2147483647 w 318"/>
              <a:gd name="T7" fmla="*/ 2147483647 h 499"/>
              <a:gd name="T8" fmla="*/ 2147483647 w 318"/>
              <a:gd name="T9" fmla="*/ 2147483647 h 499"/>
              <a:gd name="T10" fmla="*/ 2147483647 w 318"/>
              <a:gd name="T11" fmla="*/ 2147483647 h 499"/>
              <a:gd name="T12" fmla="*/ 2147483647 w 318"/>
              <a:gd name="T13" fmla="*/ 2147483647 h 499"/>
              <a:gd name="T14" fmla="*/ 2147483647 w 318"/>
              <a:gd name="T15" fmla="*/ 0 h 499"/>
              <a:gd name="T16" fmla="*/ 2147483647 w 318"/>
              <a:gd name="T17" fmla="*/ 2147483647 h 499"/>
              <a:gd name="T18" fmla="*/ 2147483647 w 318"/>
              <a:gd name="T19" fmla="*/ 2147483647 h 499"/>
              <a:gd name="T20" fmla="*/ 0 w 318"/>
              <a:gd name="T21" fmla="*/ 2147483647 h 4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8"/>
              <a:gd name="T34" fmla="*/ 0 h 499"/>
              <a:gd name="T35" fmla="*/ 318 w 318"/>
              <a:gd name="T36" fmla="*/ 499 h 4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8" h="499">
                <a:moveTo>
                  <a:pt x="0" y="453"/>
                </a:moveTo>
                <a:lnTo>
                  <a:pt x="182" y="499"/>
                </a:lnTo>
                <a:lnTo>
                  <a:pt x="318" y="499"/>
                </a:lnTo>
                <a:lnTo>
                  <a:pt x="318" y="363"/>
                </a:lnTo>
                <a:lnTo>
                  <a:pt x="182" y="272"/>
                </a:lnTo>
                <a:lnTo>
                  <a:pt x="182" y="181"/>
                </a:lnTo>
                <a:lnTo>
                  <a:pt x="227" y="45"/>
                </a:lnTo>
                <a:lnTo>
                  <a:pt x="182" y="0"/>
                </a:lnTo>
                <a:lnTo>
                  <a:pt x="91" y="136"/>
                </a:lnTo>
                <a:lnTo>
                  <a:pt x="46" y="317"/>
                </a:lnTo>
                <a:lnTo>
                  <a:pt x="0" y="453"/>
                </a:lnTo>
                <a:close/>
              </a:path>
            </a:pathLst>
          </a:custGeom>
          <a:solidFill>
            <a:srgbClr val="F7FEA0"/>
          </a:solidFill>
          <a:ln w="9525">
            <a:solidFill>
              <a:schemeClr val="tx1"/>
            </a:solidFill>
            <a:round/>
            <a:headEnd/>
            <a:tailEnd/>
          </a:ln>
        </p:spPr>
        <p:txBody>
          <a:bodyPr/>
          <a:lstStyle/>
          <a:p>
            <a:endParaRPr lang="it-IT"/>
          </a:p>
        </p:txBody>
      </p:sp>
      <p:pic>
        <p:nvPicPr>
          <p:cNvPr id="1031" name="Picture 13"/>
          <p:cNvPicPr>
            <a:picLocks noChangeAspect="1" noChangeArrowheads="1"/>
          </p:cNvPicPr>
          <p:nvPr/>
        </p:nvPicPr>
        <p:blipFill>
          <a:blip r:embed="rId5" cstate="print"/>
          <a:srcRect/>
          <a:stretch>
            <a:fillRect/>
          </a:stretch>
        </p:blipFill>
        <p:spPr bwMode="auto">
          <a:xfrm>
            <a:off x="179388" y="3833813"/>
            <a:ext cx="3652837" cy="3024187"/>
          </a:xfrm>
          <a:prstGeom prst="rect">
            <a:avLst/>
          </a:prstGeom>
          <a:noFill/>
          <a:ln w="9525">
            <a:noFill/>
            <a:miter lim="800000"/>
            <a:headEnd/>
            <a:tailEnd/>
          </a:ln>
        </p:spPr>
      </p:pic>
      <p:sp>
        <p:nvSpPr>
          <p:cNvPr id="1032" name="Line 14"/>
          <p:cNvSpPr>
            <a:spLocks noChangeShapeType="1"/>
          </p:cNvSpPr>
          <p:nvPr/>
        </p:nvSpPr>
        <p:spPr bwMode="auto">
          <a:xfrm flipH="1">
            <a:off x="1692275" y="2924175"/>
            <a:ext cx="0" cy="1368425"/>
          </a:xfrm>
          <a:prstGeom prst="line">
            <a:avLst/>
          </a:prstGeom>
          <a:noFill/>
          <a:ln w="9525">
            <a:solidFill>
              <a:schemeClr val="tx1"/>
            </a:solidFill>
            <a:round/>
            <a:headEnd/>
            <a:tailEnd type="triangle" w="med" len="med"/>
          </a:ln>
        </p:spPr>
        <p:txBody>
          <a:bodyPr/>
          <a:lstStyle/>
          <a:p>
            <a:endParaRPr lang="it-IT"/>
          </a:p>
        </p:txBody>
      </p:sp>
      <p:sp>
        <p:nvSpPr>
          <p:cNvPr id="1033" name="Text Box 15"/>
          <p:cNvSpPr txBox="1">
            <a:spLocks noChangeArrowheads="1"/>
          </p:cNvSpPr>
          <p:nvPr/>
        </p:nvSpPr>
        <p:spPr bwMode="auto">
          <a:xfrm>
            <a:off x="1979613" y="3284538"/>
            <a:ext cx="2663825" cy="923925"/>
          </a:xfrm>
          <a:prstGeom prst="rect">
            <a:avLst/>
          </a:prstGeom>
          <a:noFill/>
          <a:ln w="9525">
            <a:noFill/>
            <a:miter lim="800000"/>
            <a:headEnd/>
            <a:tailEnd/>
          </a:ln>
        </p:spPr>
        <p:txBody>
          <a:bodyPr>
            <a:spAutoFit/>
          </a:bodyPr>
          <a:lstStyle/>
          <a:p>
            <a:pPr algn="just">
              <a:spcBef>
                <a:spcPct val="50000"/>
              </a:spcBef>
            </a:pPr>
            <a:r>
              <a:rPr lang="it-IT">
                <a:latin typeface="Calibri" pitchFamily="34" charset="0"/>
              </a:rPr>
              <a:t>Bimodal composition of Paranà lava flows. D.Peat (1997)</a:t>
            </a:r>
          </a:p>
        </p:txBody>
      </p:sp>
      <p:sp>
        <p:nvSpPr>
          <p:cNvPr id="1034" name="Text Box 16"/>
          <p:cNvSpPr txBox="1">
            <a:spLocks noChangeArrowheads="1"/>
          </p:cNvSpPr>
          <p:nvPr/>
        </p:nvSpPr>
        <p:spPr bwMode="auto">
          <a:xfrm>
            <a:off x="3203575" y="188913"/>
            <a:ext cx="3816350" cy="646112"/>
          </a:xfrm>
          <a:prstGeom prst="rect">
            <a:avLst/>
          </a:prstGeom>
          <a:noFill/>
          <a:ln w="9525">
            <a:noFill/>
            <a:miter lim="800000"/>
            <a:headEnd/>
            <a:tailEnd/>
          </a:ln>
        </p:spPr>
        <p:txBody>
          <a:bodyPr>
            <a:spAutoFit/>
          </a:bodyPr>
          <a:lstStyle/>
          <a:p>
            <a:r>
              <a:rPr lang="it-IT">
                <a:latin typeface="Calibri" pitchFamily="34" charset="0"/>
              </a:rPr>
              <a:t>Paranà-Etendeka L.I.P.</a:t>
            </a:r>
          </a:p>
          <a:p>
            <a:r>
              <a:rPr lang="it-IT">
                <a:latin typeface="Calibri" pitchFamily="34" charset="0"/>
              </a:rPr>
              <a:t>Modified by a D.Peat file (1997)</a:t>
            </a:r>
          </a:p>
        </p:txBody>
      </p:sp>
      <p:pic>
        <p:nvPicPr>
          <p:cNvPr id="1035" name="Picture 3"/>
          <p:cNvPicPr>
            <a:picLocks noChangeAspect="1" noChangeArrowheads="1"/>
          </p:cNvPicPr>
          <p:nvPr/>
        </p:nvPicPr>
        <p:blipFill>
          <a:blip r:embed="rId6" cstate="print"/>
          <a:srcRect/>
          <a:stretch>
            <a:fillRect/>
          </a:stretch>
        </p:blipFill>
        <p:spPr bwMode="auto">
          <a:xfrm>
            <a:off x="6397625" y="0"/>
            <a:ext cx="1919288" cy="1700213"/>
          </a:xfrm>
          <a:prstGeom prst="rect">
            <a:avLst/>
          </a:prstGeom>
          <a:noFill/>
          <a:ln w="9525">
            <a:noFill/>
            <a:miter lim="800000"/>
            <a:headEnd/>
            <a:tailEnd/>
          </a:ln>
        </p:spPr>
      </p:pic>
      <p:pic>
        <p:nvPicPr>
          <p:cNvPr id="1036" name="Picture 3"/>
          <p:cNvPicPr>
            <a:picLocks noChangeAspect="1" noChangeArrowheads="1"/>
          </p:cNvPicPr>
          <p:nvPr/>
        </p:nvPicPr>
        <p:blipFill>
          <a:blip r:embed="rId7" cstate="print"/>
          <a:srcRect/>
          <a:stretch>
            <a:fillRect/>
          </a:stretch>
        </p:blipFill>
        <p:spPr bwMode="auto">
          <a:xfrm>
            <a:off x="4787900" y="3357563"/>
            <a:ext cx="4191000" cy="3009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3"/>
          <p:cNvPicPr>
            <a:picLocks noChangeAspect="1" noChangeArrowheads="1"/>
          </p:cNvPicPr>
          <p:nvPr/>
        </p:nvPicPr>
        <p:blipFill>
          <a:blip r:embed="rId2" cstate="print"/>
          <a:srcRect/>
          <a:stretch>
            <a:fillRect/>
          </a:stretch>
        </p:blipFill>
        <p:spPr bwMode="auto">
          <a:xfrm>
            <a:off x="4787900" y="1196975"/>
            <a:ext cx="3654425" cy="2736850"/>
          </a:xfrm>
          <a:prstGeom prst="rect">
            <a:avLst/>
          </a:prstGeom>
          <a:noFill/>
          <a:ln w="9525">
            <a:noFill/>
            <a:miter lim="800000"/>
            <a:headEnd/>
            <a:tailEnd/>
          </a:ln>
        </p:spPr>
      </p:pic>
      <p:pic>
        <p:nvPicPr>
          <p:cNvPr id="28674" name="Picture 4"/>
          <p:cNvPicPr>
            <a:picLocks noChangeAspect="1" noChangeArrowheads="1"/>
          </p:cNvPicPr>
          <p:nvPr/>
        </p:nvPicPr>
        <p:blipFill>
          <a:blip r:embed="rId3" cstate="print"/>
          <a:srcRect/>
          <a:stretch>
            <a:fillRect/>
          </a:stretch>
        </p:blipFill>
        <p:spPr bwMode="auto">
          <a:xfrm>
            <a:off x="684213" y="1125538"/>
            <a:ext cx="4038600" cy="3024187"/>
          </a:xfrm>
          <a:prstGeom prst="rect">
            <a:avLst/>
          </a:prstGeom>
          <a:noFill/>
          <a:ln w="9525">
            <a:noFill/>
            <a:miter lim="800000"/>
            <a:headEnd/>
            <a:tailEnd/>
          </a:ln>
        </p:spPr>
      </p:pic>
      <p:sp>
        <p:nvSpPr>
          <p:cNvPr id="28675" name="CasellaDiTesto 3"/>
          <p:cNvSpPr txBox="1">
            <a:spLocks noChangeArrowheads="1"/>
          </p:cNvSpPr>
          <p:nvPr/>
        </p:nvSpPr>
        <p:spPr bwMode="auto">
          <a:xfrm>
            <a:off x="1187450" y="4941888"/>
            <a:ext cx="1843088" cy="522287"/>
          </a:xfrm>
          <a:prstGeom prst="rect">
            <a:avLst/>
          </a:prstGeom>
          <a:noFill/>
          <a:ln w="9525">
            <a:noFill/>
            <a:miter lim="800000"/>
            <a:headEnd/>
            <a:tailEnd/>
          </a:ln>
        </p:spPr>
        <p:txBody>
          <a:bodyPr wrap="none">
            <a:spAutoFit/>
          </a:bodyPr>
          <a:lstStyle/>
          <a:p>
            <a:r>
              <a:rPr lang="it-IT" sz="2800">
                <a:cs typeface="Arial" charset="0"/>
              </a:rPr>
              <a:t>Lti Basalts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p:cNvPicPr>
            <a:picLocks noChangeAspect="1" noChangeArrowheads="1"/>
          </p:cNvPicPr>
          <p:nvPr/>
        </p:nvPicPr>
        <p:blipFill>
          <a:blip r:embed="rId2" cstate="print"/>
          <a:srcRect/>
          <a:stretch>
            <a:fillRect/>
          </a:stretch>
        </p:blipFill>
        <p:spPr bwMode="auto">
          <a:xfrm>
            <a:off x="611188" y="549275"/>
            <a:ext cx="3463925" cy="2592388"/>
          </a:xfrm>
          <a:prstGeom prst="rect">
            <a:avLst/>
          </a:prstGeom>
          <a:noFill/>
          <a:ln w="9525">
            <a:noFill/>
            <a:miter lim="800000"/>
            <a:headEnd/>
            <a:tailEnd/>
          </a:ln>
        </p:spPr>
      </p:pic>
      <p:pic>
        <p:nvPicPr>
          <p:cNvPr id="29698" name="Picture 3"/>
          <p:cNvPicPr>
            <a:picLocks noChangeAspect="1" noChangeArrowheads="1"/>
          </p:cNvPicPr>
          <p:nvPr/>
        </p:nvPicPr>
        <p:blipFill>
          <a:blip r:embed="rId3" cstate="print"/>
          <a:srcRect/>
          <a:stretch>
            <a:fillRect/>
          </a:stretch>
        </p:blipFill>
        <p:spPr bwMode="auto">
          <a:xfrm>
            <a:off x="4140200" y="536575"/>
            <a:ext cx="3455988" cy="2587625"/>
          </a:xfrm>
          <a:prstGeom prst="rect">
            <a:avLst/>
          </a:prstGeom>
          <a:noFill/>
          <a:ln w="9525">
            <a:noFill/>
            <a:miter lim="800000"/>
            <a:headEnd/>
            <a:tailEnd/>
          </a:ln>
        </p:spPr>
      </p:pic>
      <p:pic>
        <p:nvPicPr>
          <p:cNvPr id="29699" name="Picture 4"/>
          <p:cNvPicPr>
            <a:picLocks noChangeAspect="1" noChangeArrowheads="1"/>
          </p:cNvPicPr>
          <p:nvPr/>
        </p:nvPicPr>
        <p:blipFill>
          <a:blip r:embed="rId4" cstate="print"/>
          <a:srcRect/>
          <a:stretch>
            <a:fillRect/>
          </a:stretch>
        </p:blipFill>
        <p:spPr bwMode="auto">
          <a:xfrm>
            <a:off x="2700338" y="3500438"/>
            <a:ext cx="3384550" cy="2533650"/>
          </a:xfrm>
          <a:prstGeom prst="rect">
            <a:avLst/>
          </a:prstGeom>
          <a:noFill/>
          <a:ln w="9525">
            <a:noFill/>
            <a:miter lim="800000"/>
            <a:headEnd/>
            <a:tailEnd/>
          </a:ln>
        </p:spPr>
      </p:pic>
      <p:sp>
        <p:nvSpPr>
          <p:cNvPr id="29700" name="CasellaDiTesto 4"/>
          <p:cNvSpPr txBox="1">
            <a:spLocks noChangeArrowheads="1"/>
          </p:cNvSpPr>
          <p:nvPr/>
        </p:nvSpPr>
        <p:spPr bwMode="auto">
          <a:xfrm>
            <a:off x="611188" y="4508500"/>
            <a:ext cx="1657350" cy="461963"/>
          </a:xfrm>
          <a:prstGeom prst="rect">
            <a:avLst/>
          </a:prstGeom>
          <a:noFill/>
          <a:ln w="9525">
            <a:noFill/>
            <a:miter lim="800000"/>
            <a:headEnd/>
            <a:tailEnd/>
          </a:ln>
        </p:spPr>
        <p:txBody>
          <a:bodyPr wrap="none">
            <a:spAutoFit/>
          </a:bodyPr>
          <a:lstStyle/>
          <a:p>
            <a:r>
              <a:rPr lang="it-IT" sz="2400">
                <a:cs typeface="Arial" charset="0"/>
              </a:rPr>
              <a:t>Hti Basalts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2" cstate="print"/>
          <a:srcRect/>
          <a:stretch>
            <a:fillRect/>
          </a:stretch>
        </p:blipFill>
        <p:spPr bwMode="auto">
          <a:xfrm>
            <a:off x="4716016" y="908720"/>
            <a:ext cx="4103687" cy="3878262"/>
          </a:xfrm>
          <a:prstGeom prst="rect">
            <a:avLst/>
          </a:prstGeom>
          <a:noFill/>
          <a:ln w="9525">
            <a:noFill/>
            <a:miter lim="800000"/>
            <a:headEnd/>
            <a:tailEnd/>
          </a:ln>
        </p:spPr>
      </p:pic>
      <p:graphicFrame>
        <p:nvGraphicFramePr>
          <p:cNvPr id="3" name="Grafico 2"/>
          <p:cNvGraphicFramePr>
            <a:graphicFrameLocks/>
          </p:cNvGraphicFramePr>
          <p:nvPr/>
        </p:nvGraphicFramePr>
        <p:xfrm>
          <a:off x="539552" y="2564904"/>
          <a:ext cx="4752528" cy="3384376"/>
        </p:xfrm>
        <a:graphic>
          <a:graphicData uri="http://schemas.openxmlformats.org/drawingml/2006/chart">
            <c:chart xmlns:c="http://schemas.openxmlformats.org/drawingml/2006/chart" xmlns:r="http://schemas.openxmlformats.org/officeDocument/2006/relationships" r:id="rId3"/>
          </a:graphicData>
        </a:graphic>
      </p:graphicFrame>
      <p:sp>
        <p:nvSpPr>
          <p:cNvPr id="30723" name="CasellaDiTesto 3"/>
          <p:cNvSpPr txBox="1">
            <a:spLocks noChangeArrowheads="1"/>
          </p:cNvSpPr>
          <p:nvPr/>
        </p:nvSpPr>
        <p:spPr bwMode="auto">
          <a:xfrm>
            <a:off x="1258888" y="2924175"/>
            <a:ext cx="2547937" cy="369888"/>
          </a:xfrm>
          <a:prstGeom prst="rect">
            <a:avLst/>
          </a:prstGeom>
          <a:noFill/>
          <a:ln w="9525">
            <a:noFill/>
            <a:miter lim="800000"/>
            <a:headEnd/>
            <a:tailEnd/>
          </a:ln>
        </p:spPr>
        <p:txBody>
          <a:bodyPr wrap="none">
            <a:spAutoFit/>
          </a:bodyPr>
          <a:lstStyle/>
          <a:p>
            <a:r>
              <a:rPr lang="it-IT">
                <a:latin typeface="Calibri" pitchFamily="34" charset="0"/>
              </a:rPr>
              <a:t>HTi basalts:Paranà-CAMP</a:t>
            </a:r>
          </a:p>
        </p:txBody>
      </p:sp>
      <p:sp>
        <p:nvSpPr>
          <p:cNvPr id="6" name="Striscia diagonale 5"/>
          <p:cNvSpPr/>
          <p:nvPr/>
        </p:nvSpPr>
        <p:spPr>
          <a:xfrm>
            <a:off x="2627313" y="4437063"/>
            <a:ext cx="2016125" cy="1152525"/>
          </a:xfrm>
          <a:prstGeom prst="diagStripe">
            <a:avLst/>
          </a:prstGeom>
          <a:solidFill>
            <a:schemeClr val="accent1">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solidFill>
                <a:schemeClr val="tx1"/>
              </a:solidFill>
            </a:endParaRPr>
          </a:p>
        </p:txBody>
      </p:sp>
      <p:sp>
        <p:nvSpPr>
          <p:cNvPr id="30725" name="CasellaDiTesto 6"/>
          <p:cNvSpPr txBox="1">
            <a:spLocks noChangeArrowheads="1"/>
          </p:cNvSpPr>
          <p:nvPr/>
        </p:nvSpPr>
        <p:spPr bwMode="auto">
          <a:xfrm>
            <a:off x="5148263" y="4941888"/>
            <a:ext cx="1835150" cy="368300"/>
          </a:xfrm>
          <a:prstGeom prst="rect">
            <a:avLst/>
          </a:prstGeom>
          <a:noFill/>
          <a:ln w="9525">
            <a:noFill/>
            <a:miter lim="800000"/>
            <a:headEnd/>
            <a:tailEnd/>
          </a:ln>
        </p:spPr>
        <p:txBody>
          <a:bodyPr wrap="none">
            <a:spAutoFit/>
          </a:bodyPr>
          <a:lstStyle/>
          <a:p>
            <a:r>
              <a:rPr lang="it-IT">
                <a:latin typeface="Calibri" pitchFamily="34" charset="0"/>
              </a:rPr>
              <a:t>LTi Parana Basalts</a:t>
            </a:r>
          </a:p>
        </p:txBody>
      </p:sp>
      <p:cxnSp>
        <p:nvCxnSpPr>
          <p:cNvPr id="9" name="Connettore 2 8"/>
          <p:cNvCxnSpPr>
            <a:stCxn id="30725" idx="1"/>
          </p:cNvCxnSpPr>
          <p:nvPr/>
        </p:nvCxnSpPr>
        <p:spPr>
          <a:xfrm rot="10800000">
            <a:off x="4500563" y="4581525"/>
            <a:ext cx="647700" cy="5445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ttangolo 10"/>
          <p:cNvSpPr/>
          <p:nvPr/>
        </p:nvSpPr>
        <p:spPr>
          <a:xfrm>
            <a:off x="5436096" y="476672"/>
            <a:ext cx="216024" cy="620713"/>
          </a:xfrm>
          <a:prstGeom prst="rect">
            <a:avLst/>
          </a:pr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0728" name="CasellaDiTesto 11"/>
          <p:cNvSpPr txBox="1">
            <a:spLocks noChangeArrowheads="1"/>
          </p:cNvSpPr>
          <p:nvPr/>
        </p:nvSpPr>
        <p:spPr bwMode="auto">
          <a:xfrm>
            <a:off x="1042988" y="260350"/>
            <a:ext cx="3656012" cy="369888"/>
          </a:xfrm>
          <a:prstGeom prst="rect">
            <a:avLst/>
          </a:prstGeom>
          <a:noFill/>
          <a:ln w="9525">
            <a:noFill/>
            <a:miter lim="800000"/>
            <a:headEnd/>
            <a:tailEnd/>
          </a:ln>
        </p:spPr>
        <p:txBody>
          <a:bodyPr wrap="none">
            <a:spAutoFit/>
          </a:bodyPr>
          <a:lstStyle/>
          <a:p>
            <a:r>
              <a:rPr lang="it-IT">
                <a:latin typeface="Calibri" pitchFamily="34" charset="0"/>
              </a:rPr>
              <a:t>Fino a 1200ppm per espinhaco dykes</a:t>
            </a:r>
          </a:p>
        </p:txBody>
      </p:sp>
      <p:sp>
        <p:nvSpPr>
          <p:cNvPr id="30729" name="Line 11"/>
          <p:cNvSpPr>
            <a:spLocks noChangeShapeType="1"/>
          </p:cNvSpPr>
          <p:nvPr/>
        </p:nvSpPr>
        <p:spPr bwMode="auto">
          <a:xfrm>
            <a:off x="4643438" y="549275"/>
            <a:ext cx="792162" cy="0"/>
          </a:xfrm>
          <a:prstGeom prst="line">
            <a:avLst/>
          </a:prstGeom>
          <a:noFill/>
          <a:ln w="9525">
            <a:solidFill>
              <a:schemeClr val="tx1"/>
            </a:solidFill>
            <a:round/>
            <a:headEnd/>
            <a:tailEnd type="triangle" w="med" len="med"/>
          </a:ln>
        </p:spPr>
        <p:txBody>
          <a:bodyPr/>
          <a:lstStyle/>
          <a:p>
            <a:endParaRPr lang="it-IT"/>
          </a:p>
        </p:txBody>
      </p:sp>
      <p:sp>
        <p:nvSpPr>
          <p:cNvPr id="30730" name="Line 12"/>
          <p:cNvSpPr>
            <a:spLocks noChangeShapeType="1"/>
          </p:cNvSpPr>
          <p:nvPr/>
        </p:nvSpPr>
        <p:spPr bwMode="auto">
          <a:xfrm>
            <a:off x="4643438" y="549275"/>
            <a:ext cx="720725" cy="503238"/>
          </a:xfrm>
          <a:prstGeom prst="line">
            <a:avLst/>
          </a:prstGeom>
          <a:noFill/>
          <a:ln w="9525">
            <a:solidFill>
              <a:schemeClr val="tx1"/>
            </a:solidFill>
            <a:round/>
            <a:headEnd/>
            <a:tailEnd type="triangle" w="med" len="med"/>
          </a:ln>
        </p:spPr>
        <p:txBody>
          <a:bodyPr/>
          <a:lstStyle/>
          <a:p>
            <a:endParaRPr lang="it-IT"/>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p:cNvPicPr>
            <a:picLocks noChangeAspect="1" noChangeArrowheads="1"/>
          </p:cNvPicPr>
          <p:nvPr/>
        </p:nvPicPr>
        <p:blipFill>
          <a:blip r:embed="rId2" cstate="print"/>
          <a:srcRect/>
          <a:stretch>
            <a:fillRect/>
          </a:stretch>
        </p:blipFill>
        <p:spPr bwMode="auto">
          <a:xfrm>
            <a:off x="827584" y="1484784"/>
            <a:ext cx="3672607" cy="4645443"/>
          </a:xfrm>
          <a:prstGeom prst="rect">
            <a:avLst/>
          </a:prstGeom>
          <a:noFill/>
          <a:ln w="9525">
            <a:noFill/>
            <a:miter lim="800000"/>
            <a:headEnd/>
            <a:tailEnd/>
          </a:ln>
        </p:spPr>
      </p:pic>
      <p:pic>
        <p:nvPicPr>
          <p:cNvPr id="16386" name="Picture 2"/>
          <p:cNvPicPr>
            <a:picLocks noChangeAspect="1" noChangeArrowheads="1"/>
          </p:cNvPicPr>
          <p:nvPr/>
        </p:nvPicPr>
        <p:blipFill>
          <a:blip r:embed="rId3" cstate="print"/>
          <a:srcRect/>
          <a:stretch>
            <a:fillRect/>
          </a:stretch>
        </p:blipFill>
        <p:spPr bwMode="auto">
          <a:xfrm>
            <a:off x="5508625" y="404813"/>
            <a:ext cx="3502025" cy="5400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ttangolo 3"/>
          <p:cNvSpPr>
            <a:spLocks noChangeArrowheads="1"/>
          </p:cNvSpPr>
          <p:nvPr/>
        </p:nvSpPr>
        <p:spPr bwMode="auto">
          <a:xfrm>
            <a:off x="1331913" y="404813"/>
            <a:ext cx="6408737" cy="646112"/>
          </a:xfrm>
          <a:prstGeom prst="rect">
            <a:avLst/>
          </a:prstGeom>
          <a:noFill/>
          <a:ln w="9525">
            <a:noFill/>
            <a:miter lim="800000"/>
            <a:headEnd/>
            <a:tailEnd/>
          </a:ln>
        </p:spPr>
        <p:txBody>
          <a:bodyPr>
            <a:spAutoFit/>
          </a:bodyPr>
          <a:lstStyle/>
          <a:p>
            <a:r>
              <a:rPr lang="en-US">
                <a:latin typeface="Calibri" pitchFamily="34" charset="0"/>
              </a:rPr>
              <a:t>The phlogopite was shown to be stable in lherzolite up to about 6 GPa or 180 km depth</a:t>
            </a:r>
            <a:endParaRPr lang="it-IT">
              <a:latin typeface="Calibri" pitchFamily="34" charset="0"/>
            </a:endParaRPr>
          </a:p>
        </p:txBody>
      </p:sp>
      <p:sp>
        <p:nvSpPr>
          <p:cNvPr id="31746" name="Rettangolo 4"/>
          <p:cNvSpPr>
            <a:spLocks noChangeArrowheads="1"/>
          </p:cNvSpPr>
          <p:nvPr/>
        </p:nvSpPr>
        <p:spPr bwMode="auto">
          <a:xfrm>
            <a:off x="827088" y="1196975"/>
            <a:ext cx="8137525" cy="1200150"/>
          </a:xfrm>
          <a:prstGeom prst="rect">
            <a:avLst/>
          </a:prstGeom>
          <a:noFill/>
          <a:ln w="9525">
            <a:noFill/>
            <a:miter lim="800000"/>
            <a:headEnd/>
            <a:tailEnd/>
          </a:ln>
        </p:spPr>
        <p:txBody>
          <a:bodyPr>
            <a:spAutoFit/>
          </a:bodyPr>
          <a:lstStyle/>
          <a:p>
            <a:r>
              <a:rPr lang="it-IT">
                <a:latin typeface="Calibri" pitchFamily="34" charset="0"/>
              </a:rPr>
              <a:t>phlogopite would </a:t>
            </a:r>
            <a:r>
              <a:rPr lang="en-US">
                <a:latin typeface="Calibri" pitchFamily="34" charset="0"/>
              </a:rPr>
              <a:t>begin to break down gradually and to produce garnet and fluid at about 5 GPa or 150 km depth.</a:t>
            </a:r>
          </a:p>
          <a:p>
            <a:r>
              <a:rPr lang="en-US">
                <a:latin typeface="Calibri" pitchFamily="34" charset="0"/>
              </a:rPr>
              <a:t>However, phlogopite could survive to at least 240 km depth…..H2O and K2O could be transported to 240 km depth by phlogopite</a:t>
            </a:r>
            <a:endParaRPr lang="it-IT">
              <a:latin typeface="Calibri" pitchFamily="34" charset="0"/>
            </a:endParaRPr>
          </a:p>
        </p:txBody>
      </p:sp>
      <p:sp>
        <p:nvSpPr>
          <p:cNvPr id="31747" name="Rettangolo 6"/>
          <p:cNvSpPr>
            <a:spLocks noChangeArrowheads="1"/>
          </p:cNvSpPr>
          <p:nvPr/>
        </p:nvSpPr>
        <p:spPr bwMode="auto">
          <a:xfrm>
            <a:off x="827088" y="2420938"/>
            <a:ext cx="7993062" cy="1200150"/>
          </a:xfrm>
          <a:prstGeom prst="rect">
            <a:avLst/>
          </a:prstGeom>
          <a:noFill/>
          <a:ln w="9525">
            <a:noFill/>
            <a:miter lim="800000"/>
            <a:headEnd/>
            <a:tailEnd/>
          </a:ln>
        </p:spPr>
        <p:txBody>
          <a:bodyPr>
            <a:spAutoFit/>
          </a:bodyPr>
          <a:lstStyle/>
          <a:p>
            <a:pPr algn="just"/>
            <a:r>
              <a:rPr lang="en-US">
                <a:latin typeface="Calibri" pitchFamily="34" charset="0"/>
              </a:rPr>
              <a:t>Stability of phlogopite is sensitive to change of the thermal state of continental lithosphere. For example, if a thermal gradient increases from the surface heat flow of 40 mWm</a:t>
            </a:r>
            <a:r>
              <a:rPr lang="en-US" baseline="30000">
                <a:latin typeface="Calibri" pitchFamily="34" charset="0"/>
              </a:rPr>
              <a:t>-2</a:t>
            </a:r>
            <a:r>
              <a:rPr lang="en-US">
                <a:latin typeface="Calibri" pitchFamily="34" charset="0"/>
              </a:rPr>
              <a:t> to 44 mWm</a:t>
            </a:r>
            <a:r>
              <a:rPr lang="en-US" baseline="30000">
                <a:latin typeface="Calibri" pitchFamily="34" charset="0"/>
              </a:rPr>
              <a:t>-2</a:t>
            </a:r>
            <a:r>
              <a:rPr lang="en-US">
                <a:latin typeface="Calibri" pitchFamily="34" charset="0"/>
              </a:rPr>
              <a:t>, then phlogopite in the region of 170 - 200 km depths are melted out</a:t>
            </a:r>
            <a:endParaRPr lang="it-IT">
              <a:latin typeface="Calibri" pitchFamily="34" charset="0"/>
            </a:endParaRPr>
          </a:p>
        </p:txBody>
      </p:sp>
      <p:sp>
        <p:nvSpPr>
          <p:cNvPr id="31748" name="Rettangolo 7"/>
          <p:cNvSpPr>
            <a:spLocks noChangeArrowheads="1"/>
          </p:cNvSpPr>
          <p:nvPr/>
        </p:nvSpPr>
        <p:spPr bwMode="auto">
          <a:xfrm>
            <a:off x="900113" y="3716338"/>
            <a:ext cx="7848600" cy="1755775"/>
          </a:xfrm>
          <a:prstGeom prst="rect">
            <a:avLst/>
          </a:prstGeom>
          <a:noFill/>
          <a:ln w="9525">
            <a:noFill/>
            <a:miter lim="800000"/>
            <a:headEnd/>
            <a:tailEnd/>
          </a:ln>
        </p:spPr>
        <p:txBody>
          <a:bodyPr>
            <a:spAutoFit/>
          </a:bodyPr>
          <a:lstStyle/>
          <a:p>
            <a:pPr algn="just"/>
            <a:r>
              <a:rPr lang="en-US">
                <a:latin typeface="Calibri" pitchFamily="34" charset="0"/>
              </a:rPr>
              <a:t>If once phlogopite has been formed in the lower part of the subcontinental lithosphere, a metasomatic agent of fluid or hydrous silicate melt could be produced by decomposition of phlogopite on athermal event which raises temperature. These metasomatic agents would induce volcanism or metasomatized peridotites in the shallower parts of the </a:t>
            </a:r>
            <a:r>
              <a:rPr lang="it-IT">
                <a:latin typeface="Calibri" pitchFamily="34" charset="0"/>
              </a:rPr>
              <a:t>subcontinental lithosphere.</a:t>
            </a:r>
          </a:p>
        </p:txBody>
      </p:sp>
      <p:sp>
        <p:nvSpPr>
          <p:cNvPr id="31749" name="Rettangolo 8"/>
          <p:cNvSpPr>
            <a:spLocks noChangeArrowheads="1"/>
          </p:cNvSpPr>
          <p:nvPr/>
        </p:nvSpPr>
        <p:spPr bwMode="auto">
          <a:xfrm>
            <a:off x="611188" y="6092825"/>
            <a:ext cx="8023225" cy="369888"/>
          </a:xfrm>
          <a:prstGeom prst="rect">
            <a:avLst/>
          </a:prstGeom>
          <a:noFill/>
          <a:ln w="9525">
            <a:noFill/>
            <a:miter lim="800000"/>
            <a:headEnd/>
            <a:tailEnd/>
          </a:ln>
        </p:spPr>
        <p:txBody>
          <a:bodyPr wrap="none">
            <a:spAutoFit/>
          </a:bodyPr>
          <a:lstStyle/>
          <a:p>
            <a:r>
              <a:rPr lang="en-US">
                <a:latin typeface="Calibri" pitchFamily="34" charset="0"/>
              </a:rPr>
              <a:t>Earth and Planetary Science Letters, 1996: </a:t>
            </a:r>
            <a:r>
              <a:rPr lang="it-IT">
                <a:latin typeface="Calibri" pitchFamily="34" charset="0"/>
              </a:rPr>
              <a:t> Kiminori Sato, Tomoo Katsura and Eiji Ito</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noChangeArrowheads="1"/>
          </p:cNvPicPr>
          <p:nvPr/>
        </p:nvPicPr>
        <p:blipFill>
          <a:blip r:embed="rId2" cstate="print"/>
          <a:srcRect/>
          <a:stretch>
            <a:fillRect/>
          </a:stretch>
        </p:blipFill>
        <p:spPr bwMode="auto">
          <a:xfrm>
            <a:off x="755650" y="908050"/>
            <a:ext cx="7877175" cy="4478338"/>
          </a:xfrm>
          <a:prstGeom prst="rect">
            <a:avLst/>
          </a:prstGeom>
          <a:noFill/>
          <a:ln w="9525">
            <a:noFill/>
            <a:miter lim="800000"/>
            <a:headEnd/>
            <a:tailEnd/>
          </a:ln>
        </p:spPr>
      </p:pic>
      <p:sp>
        <p:nvSpPr>
          <p:cNvPr id="32770" name="Rettangolo 4"/>
          <p:cNvSpPr>
            <a:spLocks noChangeArrowheads="1"/>
          </p:cNvSpPr>
          <p:nvPr/>
        </p:nvSpPr>
        <p:spPr bwMode="auto">
          <a:xfrm>
            <a:off x="755650" y="5661025"/>
            <a:ext cx="2344738" cy="369888"/>
          </a:xfrm>
          <a:prstGeom prst="rect">
            <a:avLst/>
          </a:prstGeom>
          <a:noFill/>
          <a:ln w="9525">
            <a:noFill/>
            <a:miter lim="800000"/>
            <a:headEnd/>
            <a:tailEnd/>
          </a:ln>
        </p:spPr>
        <p:txBody>
          <a:bodyPr wrap="none">
            <a:spAutoFit/>
          </a:bodyPr>
          <a:lstStyle/>
          <a:p>
            <a:r>
              <a:rPr lang="it-IT">
                <a:latin typeface="Calibri" pitchFamily="34" charset="0"/>
              </a:rPr>
              <a:t>S.A. Gibson et al., 2006</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p:cNvPicPr>
            <a:picLocks noChangeAspect="1" noChangeArrowheads="1"/>
          </p:cNvPicPr>
          <p:nvPr/>
        </p:nvPicPr>
        <p:blipFill>
          <a:blip r:embed="rId2" cstate="print"/>
          <a:srcRect/>
          <a:stretch>
            <a:fillRect/>
          </a:stretch>
        </p:blipFill>
        <p:spPr bwMode="auto">
          <a:xfrm>
            <a:off x="2700338" y="981075"/>
            <a:ext cx="5948362" cy="4687888"/>
          </a:xfrm>
          <a:prstGeom prst="rect">
            <a:avLst/>
          </a:prstGeom>
          <a:noFill/>
          <a:ln w="9525">
            <a:noFill/>
            <a:miter lim="800000"/>
            <a:headEnd/>
            <a:tailEnd/>
          </a:ln>
        </p:spPr>
      </p:pic>
      <p:sp>
        <p:nvSpPr>
          <p:cNvPr id="34818" name="Rettangolo 4"/>
          <p:cNvSpPr>
            <a:spLocks noChangeArrowheads="1"/>
          </p:cNvSpPr>
          <p:nvPr/>
        </p:nvSpPr>
        <p:spPr bwMode="auto">
          <a:xfrm>
            <a:off x="1187450" y="333375"/>
            <a:ext cx="4032250" cy="306388"/>
          </a:xfrm>
          <a:prstGeom prst="rect">
            <a:avLst/>
          </a:prstGeom>
          <a:noFill/>
          <a:ln w="9525">
            <a:noFill/>
            <a:miter lim="800000"/>
            <a:headEnd/>
            <a:tailEnd/>
          </a:ln>
        </p:spPr>
        <p:txBody>
          <a:bodyPr>
            <a:spAutoFit/>
          </a:bodyPr>
          <a:lstStyle/>
          <a:p>
            <a:r>
              <a:rPr lang="en-US" sz="1400">
                <a:latin typeface="Calibri" pitchFamily="34" charset="0"/>
              </a:rPr>
              <a:t>Earth and Planetary Science Letters 251 (2006) 1–17</a:t>
            </a:r>
            <a:endParaRPr lang="it-IT" sz="1400">
              <a:latin typeface="Calibri" pitchFamily="34" charset="0"/>
            </a:endParaRPr>
          </a:p>
        </p:txBody>
      </p:sp>
      <p:sp>
        <p:nvSpPr>
          <p:cNvPr id="34819" name="Rettangolo 5"/>
          <p:cNvSpPr>
            <a:spLocks noChangeArrowheads="1"/>
          </p:cNvSpPr>
          <p:nvPr/>
        </p:nvSpPr>
        <p:spPr bwMode="auto">
          <a:xfrm>
            <a:off x="1187450" y="549275"/>
            <a:ext cx="2867025" cy="307975"/>
          </a:xfrm>
          <a:prstGeom prst="rect">
            <a:avLst/>
          </a:prstGeom>
          <a:noFill/>
          <a:ln w="9525">
            <a:noFill/>
            <a:miter lim="800000"/>
            <a:headEnd/>
            <a:tailEnd/>
          </a:ln>
        </p:spPr>
        <p:txBody>
          <a:bodyPr wrap="none">
            <a:spAutoFit/>
          </a:bodyPr>
          <a:lstStyle/>
          <a:p>
            <a:r>
              <a:rPr lang="en-US" sz="1400">
                <a:latin typeface="Calibri" pitchFamily="34" charset="0"/>
              </a:rPr>
              <a:t>S.A. Gibson, R.N. Thompson, J.A. Day</a:t>
            </a:r>
            <a:endParaRPr lang="it-IT" sz="1400">
              <a:latin typeface="Calibri" pitchFamily="34" charset="0"/>
            </a:endParaRPr>
          </a:p>
        </p:txBody>
      </p:sp>
      <p:sp>
        <p:nvSpPr>
          <p:cNvPr id="34820" name="Rettangolo 6"/>
          <p:cNvSpPr>
            <a:spLocks noChangeArrowheads="1"/>
          </p:cNvSpPr>
          <p:nvPr/>
        </p:nvSpPr>
        <p:spPr bwMode="auto">
          <a:xfrm>
            <a:off x="468313" y="981075"/>
            <a:ext cx="2016125" cy="1754188"/>
          </a:xfrm>
          <a:prstGeom prst="rect">
            <a:avLst/>
          </a:prstGeom>
          <a:noFill/>
          <a:ln w="9525">
            <a:noFill/>
            <a:miter lim="800000"/>
            <a:headEnd/>
            <a:tailEnd/>
          </a:ln>
        </p:spPr>
        <p:txBody>
          <a:bodyPr>
            <a:spAutoFit/>
          </a:bodyPr>
          <a:lstStyle/>
          <a:p>
            <a:r>
              <a:rPr lang="en-US" sz="1200">
                <a:cs typeface="Arial" charset="0"/>
              </a:rPr>
              <a:t>1) Localised melting of metasomatised lithosphere</a:t>
            </a:r>
          </a:p>
          <a:p>
            <a:r>
              <a:rPr lang="en-US" sz="1200">
                <a:cs typeface="Arial" charset="0"/>
              </a:rPr>
              <a:t>by conductive heating associated with the impact</a:t>
            </a:r>
          </a:p>
          <a:p>
            <a:r>
              <a:rPr lang="en-US" sz="1200">
                <a:cs typeface="Arial" charset="0"/>
              </a:rPr>
              <a:t>of the Tristan plume on the base of the subcratonic</a:t>
            </a:r>
          </a:p>
          <a:p>
            <a:r>
              <a:rPr lang="it-IT" sz="1200">
                <a:cs typeface="Arial" charset="0"/>
              </a:rPr>
              <a:t>lithosphere. 1° Alkaline magmatism – (No more Phlogopite).</a:t>
            </a:r>
          </a:p>
        </p:txBody>
      </p:sp>
      <p:sp>
        <p:nvSpPr>
          <p:cNvPr id="34821" name="Rettangolo 8"/>
          <p:cNvSpPr>
            <a:spLocks noChangeArrowheads="1"/>
          </p:cNvSpPr>
          <p:nvPr/>
        </p:nvSpPr>
        <p:spPr bwMode="auto">
          <a:xfrm>
            <a:off x="468313" y="2708275"/>
            <a:ext cx="2016125" cy="1016000"/>
          </a:xfrm>
          <a:prstGeom prst="rect">
            <a:avLst/>
          </a:prstGeom>
          <a:noFill/>
          <a:ln w="9525">
            <a:noFill/>
            <a:miter lim="800000"/>
            <a:headEnd/>
            <a:tailEnd/>
          </a:ln>
        </p:spPr>
        <p:txBody>
          <a:bodyPr>
            <a:spAutoFit/>
          </a:bodyPr>
          <a:lstStyle/>
          <a:p>
            <a:r>
              <a:rPr lang="en-US" sz="1200">
                <a:cs typeface="Arial" charset="0"/>
              </a:rPr>
              <a:t>2) Lithospheric extension focused on a pre-existing</a:t>
            </a:r>
          </a:p>
          <a:p>
            <a:r>
              <a:rPr lang="en-US" sz="1200">
                <a:cs typeface="Arial" charset="0"/>
              </a:rPr>
              <a:t>region of thin lithosphere,  6Myr after plume </a:t>
            </a:r>
            <a:r>
              <a:rPr lang="it-IT" sz="1200">
                <a:cs typeface="Arial" charset="0"/>
              </a:rPr>
              <a:t>impact</a:t>
            </a:r>
          </a:p>
          <a:p>
            <a:r>
              <a:rPr lang="it-IT" sz="1200">
                <a:cs typeface="Arial" charset="0"/>
              </a:rPr>
              <a:t>(tholeiites)</a:t>
            </a:r>
          </a:p>
        </p:txBody>
      </p:sp>
      <p:sp>
        <p:nvSpPr>
          <p:cNvPr id="34822" name="Rettangolo 10"/>
          <p:cNvSpPr>
            <a:spLocks noChangeArrowheads="1"/>
          </p:cNvSpPr>
          <p:nvPr/>
        </p:nvSpPr>
        <p:spPr bwMode="auto">
          <a:xfrm>
            <a:off x="468313" y="3860800"/>
            <a:ext cx="2286000" cy="822325"/>
          </a:xfrm>
          <a:prstGeom prst="rect">
            <a:avLst/>
          </a:prstGeom>
          <a:noFill/>
          <a:ln w="9525">
            <a:noFill/>
            <a:miter lim="800000"/>
            <a:headEnd/>
            <a:tailEnd/>
          </a:ln>
        </p:spPr>
        <p:txBody>
          <a:bodyPr>
            <a:spAutoFit/>
          </a:bodyPr>
          <a:lstStyle/>
          <a:p>
            <a:r>
              <a:rPr lang="en-US" sz="1200">
                <a:solidFill>
                  <a:srgbClr val="000000"/>
                </a:solidFill>
                <a:cs typeface="Arial" charset="0"/>
              </a:rPr>
              <a:t>3) Major lithospheric extension and rapid melt production</a:t>
            </a:r>
          </a:p>
          <a:p>
            <a:r>
              <a:rPr lang="en-US" sz="1200">
                <a:solidFill>
                  <a:srgbClr val="000000"/>
                </a:solidFill>
                <a:cs typeface="Arial" charset="0"/>
              </a:rPr>
              <a:t>10 Myr after plume impact</a:t>
            </a:r>
          </a:p>
          <a:p>
            <a:r>
              <a:rPr lang="en-US" sz="1200">
                <a:solidFill>
                  <a:srgbClr val="000000"/>
                </a:solidFill>
                <a:cs typeface="Arial" charset="0"/>
              </a:rPr>
              <a:t>(thol. + alakaline)</a:t>
            </a:r>
            <a:endParaRPr lang="it-IT" sz="1200">
              <a:solidFill>
                <a:srgbClr val="000000"/>
              </a:solidFill>
              <a:cs typeface="Arial" charset="0"/>
            </a:endParaRPr>
          </a:p>
        </p:txBody>
      </p:sp>
      <p:sp>
        <p:nvSpPr>
          <p:cNvPr id="34823" name="Rettangolo 11"/>
          <p:cNvSpPr>
            <a:spLocks noChangeArrowheads="1"/>
          </p:cNvSpPr>
          <p:nvPr/>
        </p:nvSpPr>
        <p:spPr bwMode="auto">
          <a:xfrm>
            <a:off x="250825" y="5876925"/>
            <a:ext cx="7345363" cy="461963"/>
          </a:xfrm>
          <a:prstGeom prst="rect">
            <a:avLst/>
          </a:prstGeom>
          <a:noFill/>
          <a:ln w="9525">
            <a:noFill/>
            <a:miter lim="800000"/>
            <a:headEnd/>
            <a:tailEnd/>
          </a:ln>
        </p:spPr>
        <p:txBody>
          <a:bodyPr>
            <a:spAutoFit/>
          </a:bodyPr>
          <a:lstStyle/>
          <a:p>
            <a:r>
              <a:rPr lang="it-IT" sz="1200">
                <a:cs typeface="Arial" charset="0"/>
              </a:rPr>
              <a:t>reconstructions of plate </a:t>
            </a:r>
            <a:r>
              <a:rPr lang="en-US" sz="1200">
                <a:cs typeface="Arial" charset="0"/>
              </a:rPr>
              <a:t>motions suggest that the centre of the present-day Tristan plume was located beneath the eastern margin of the Paraná sedimentary basin, near the </a:t>
            </a:r>
            <a:r>
              <a:rPr lang="it-IT" sz="1200">
                <a:cs typeface="Arial" charset="0"/>
              </a:rPr>
              <a:t>Ponta Grossa ‘Arch’, at 130 Ma</a:t>
            </a:r>
          </a:p>
        </p:txBody>
      </p:sp>
      <p:sp>
        <p:nvSpPr>
          <p:cNvPr id="13" name="Rettangolo 12"/>
          <p:cNvSpPr/>
          <p:nvPr/>
        </p:nvSpPr>
        <p:spPr>
          <a:xfrm>
            <a:off x="6444208" y="4725144"/>
            <a:ext cx="215900" cy="2159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4825" name="CasellaDiTesto 13"/>
          <p:cNvSpPr txBox="1">
            <a:spLocks noChangeArrowheads="1"/>
          </p:cNvSpPr>
          <p:nvPr/>
        </p:nvSpPr>
        <p:spPr bwMode="auto">
          <a:xfrm>
            <a:off x="6804248" y="4365104"/>
            <a:ext cx="1711325" cy="523875"/>
          </a:xfrm>
          <a:prstGeom prst="rect">
            <a:avLst/>
          </a:prstGeom>
          <a:noFill/>
          <a:ln w="9525">
            <a:noFill/>
            <a:miter lim="800000"/>
            <a:headEnd/>
            <a:tailEnd/>
          </a:ln>
        </p:spPr>
        <p:txBody>
          <a:bodyPr wrap="none">
            <a:spAutoFit/>
          </a:bodyPr>
          <a:lstStyle/>
          <a:p>
            <a:r>
              <a:rPr lang="it-IT" sz="1400" dirty="0" err="1">
                <a:latin typeface="Calibri" pitchFamily="34" charset="0"/>
              </a:rPr>
              <a:t>Espinhaco</a:t>
            </a:r>
            <a:r>
              <a:rPr lang="it-IT" sz="1400" dirty="0">
                <a:latin typeface="Calibri" pitchFamily="34" charset="0"/>
              </a:rPr>
              <a:t> </a:t>
            </a:r>
            <a:r>
              <a:rPr lang="it-IT" sz="1400" dirty="0" err="1">
                <a:latin typeface="Calibri" pitchFamily="34" charset="0"/>
              </a:rPr>
              <a:t>HTi</a:t>
            </a:r>
            <a:r>
              <a:rPr lang="it-IT" sz="1400" dirty="0">
                <a:latin typeface="Calibri" pitchFamily="34" charset="0"/>
              </a:rPr>
              <a:t> </a:t>
            </a:r>
            <a:r>
              <a:rPr lang="it-IT" sz="1400" dirty="0" err="1">
                <a:latin typeface="Calibri" pitchFamily="34" charset="0"/>
              </a:rPr>
              <a:t>Thol</a:t>
            </a:r>
            <a:r>
              <a:rPr lang="it-IT" sz="1400" dirty="0">
                <a:latin typeface="Calibri" pitchFamily="34" charset="0"/>
              </a:rPr>
              <a:t>. </a:t>
            </a:r>
          </a:p>
          <a:p>
            <a:r>
              <a:rPr lang="it-IT" sz="1400" dirty="0">
                <a:latin typeface="Calibri" pitchFamily="34" charset="0"/>
              </a:rPr>
              <a:t>132Ma</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p:cNvPicPr>
            <a:picLocks noChangeAspect="1" noChangeArrowheads="1"/>
          </p:cNvPicPr>
          <p:nvPr/>
        </p:nvPicPr>
        <p:blipFill>
          <a:blip r:embed="rId2" cstate="print"/>
          <a:srcRect/>
          <a:stretch>
            <a:fillRect/>
          </a:stretch>
        </p:blipFill>
        <p:spPr bwMode="auto">
          <a:xfrm>
            <a:off x="684213" y="620713"/>
            <a:ext cx="4176712" cy="2714625"/>
          </a:xfrm>
          <a:prstGeom prst="rect">
            <a:avLst/>
          </a:prstGeom>
          <a:noFill/>
          <a:ln w="9525">
            <a:noFill/>
            <a:miter lim="800000"/>
            <a:headEnd/>
            <a:tailEnd/>
          </a:ln>
        </p:spPr>
      </p:pic>
      <p:pic>
        <p:nvPicPr>
          <p:cNvPr id="33794" name="Picture 5"/>
          <p:cNvPicPr>
            <a:picLocks noChangeAspect="1" noChangeArrowheads="1"/>
          </p:cNvPicPr>
          <p:nvPr/>
        </p:nvPicPr>
        <p:blipFill>
          <a:blip r:embed="rId3" cstate="print"/>
          <a:srcRect/>
          <a:stretch>
            <a:fillRect/>
          </a:stretch>
        </p:blipFill>
        <p:spPr bwMode="auto">
          <a:xfrm>
            <a:off x="4859338" y="765175"/>
            <a:ext cx="3671887" cy="2092325"/>
          </a:xfrm>
          <a:prstGeom prst="rect">
            <a:avLst/>
          </a:prstGeom>
          <a:noFill/>
          <a:ln w="9525">
            <a:noFill/>
            <a:miter lim="800000"/>
            <a:headEnd/>
            <a:tailEnd/>
          </a:ln>
        </p:spPr>
      </p:pic>
      <p:pic>
        <p:nvPicPr>
          <p:cNvPr id="33795" name="Picture 6"/>
          <p:cNvPicPr>
            <a:picLocks noChangeAspect="1" noChangeArrowheads="1"/>
          </p:cNvPicPr>
          <p:nvPr/>
        </p:nvPicPr>
        <p:blipFill>
          <a:blip r:embed="rId4" cstate="print"/>
          <a:srcRect/>
          <a:stretch>
            <a:fillRect/>
          </a:stretch>
        </p:blipFill>
        <p:spPr bwMode="auto">
          <a:xfrm>
            <a:off x="468313" y="3357563"/>
            <a:ext cx="3889375" cy="2840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p:cNvPicPr>
            <a:picLocks noChangeAspect="1" noChangeArrowheads="1"/>
          </p:cNvPicPr>
          <p:nvPr/>
        </p:nvPicPr>
        <p:blipFill>
          <a:blip r:embed="rId2" cstate="print"/>
          <a:srcRect/>
          <a:stretch>
            <a:fillRect/>
          </a:stretch>
        </p:blipFill>
        <p:spPr bwMode="auto">
          <a:xfrm>
            <a:off x="250825" y="2060575"/>
            <a:ext cx="3527425" cy="2587625"/>
          </a:xfrm>
          <a:prstGeom prst="rect">
            <a:avLst/>
          </a:prstGeom>
          <a:noFill/>
          <a:ln w="9525">
            <a:noFill/>
            <a:miter lim="800000"/>
            <a:headEnd/>
            <a:tailEnd/>
          </a:ln>
        </p:spPr>
      </p:pic>
      <p:pic>
        <p:nvPicPr>
          <p:cNvPr id="35842" name="Picture 3"/>
          <p:cNvPicPr>
            <a:picLocks noChangeAspect="1" noChangeArrowheads="1"/>
          </p:cNvPicPr>
          <p:nvPr/>
        </p:nvPicPr>
        <p:blipFill>
          <a:blip r:embed="rId3" cstate="print"/>
          <a:srcRect/>
          <a:stretch>
            <a:fillRect/>
          </a:stretch>
        </p:blipFill>
        <p:spPr bwMode="auto">
          <a:xfrm>
            <a:off x="3924300" y="1844675"/>
            <a:ext cx="4979988" cy="3240088"/>
          </a:xfrm>
          <a:prstGeom prst="rect">
            <a:avLst/>
          </a:prstGeom>
          <a:noFill/>
          <a:ln w="9525">
            <a:noFill/>
            <a:miter lim="800000"/>
            <a:headEnd/>
            <a:tailEnd/>
          </a:ln>
        </p:spPr>
      </p:pic>
      <p:sp>
        <p:nvSpPr>
          <p:cNvPr id="11" name="Rettangolo 10"/>
          <p:cNvSpPr/>
          <p:nvPr/>
        </p:nvSpPr>
        <p:spPr>
          <a:xfrm>
            <a:off x="8604250" y="2997200"/>
            <a:ext cx="360363" cy="295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2" name="Rettangolo 11"/>
          <p:cNvSpPr/>
          <p:nvPr/>
        </p:nvSpPr>
        <p:spPr>
          <a:xfrm>
            <a:off x="3924300" y="5805488"/>
            <a:ext cx="4968875"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5845" name="CasellaDiTesto 9"/>
          <p:cNvSpPr txBox="1">
            <a:spLocks noChangeArrowheads="1"/>
          </p:cNvSpPr>
          <p:nvPr/>
        </p:nvSpPr>
        <p:spPr bwMode="auto">
          <a:xfrm>
            <a:off x="827088" y="5805488"/>
            <a:ext cx="3038475" cy="461962"/>
          </a:xfrm>
          <a:prstGeom prst="rect">
            <a:avLst/>
          </a:prstGeom>
          <a:noFill/>
          <a:ln w="9525">
            <a:noFill/>
            <a:miter lim="800000"/>
            <a:headEnd/>
            <a:tailEnd/>
          </a:ln>
        </p:spPr>
        <p:txBody>
          <a:bodyPr wrap="none">
            <a:spAutoFit/>
          </a:bodyPr>
          <a:lstStyle/>
          <a:p>
            <a:r>
              <a:rPr lang="it-IT" sz="2400">
                <a:latin typeface="Calibri" pitchFamily="34" charset="0"/>
              </a:rPr>
              <a:t>Superplume – hot spot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p:cNvPicPr>
            <a:picLocks noChangeAspect="1" noChangeArrowheads="1"/>
          </p:cNvPicPr>
          <p:nvPr/>
        </p:nvPicPr>
        <p:blipFill>
          <a:blip r:embed="rId2" cstate="print"/>
          <a:srcRect/>
          <a:stretch>
            <a:fillRect/>
          </a:stretch>
        </p:blipFill>
        <p:spPr bwMode="auto">
          <a:xfrm>
            <a:off x="611188" y="836613"/>
            <a:ext cx="7972425" cy="4181475"/>
          </a:xfrm>
          <a:prstGeom prst="rect">
            <a:avLst/>
          </a:prstGeom>
          <a:noFill/>
          <a:ln w="9525">
            <a:noFill/>
            <a:miter lim="800000"/>
            <a:headEnd/>
            <a:tailEnd/>
          </a:ln>
        </p:spPr>
      </p:pic>
      <p:sp>
        <p:nvSpPr>
          <p:cNvPr id="36866" name="CasellaDiTesto 4"/>
          <p:cNvSpPr txBox="1">
            <a:spLocks noChangeArrowheads="1"/>
          </p:cNvSpPr>
          <p:nvPr/>
        </p:nvSpPr>
        <p:spPr bwMode="auto">
          <a:xfrm>
            <a:off x="971550" y="5589588"/>
            <a:ext cx="1919288" cy="368300"/>
          </a:xfrm>
          <a:prstGeom prst="rect">
            <a:avLst/>
          </a:prstGeom>
          <a:noFill/>
          <a:ln w="9525">
            <a:noFill/>
            <a:miter lim="800000"/>
            <a:headEnd/>
            <a:tailEnd/>
          </a:ln>
        </p:spPr>
        <p:txBody>
          <a:bodyPr wrap="none">
            <a:spAutoFit/>
          </a:bodyPr>
          <a:lstStyle/>
          <a:p>
            <a:r>
              <a:rPr lang="it-IT">
                <a:latin typeface="Calibri" pitchFamily="34" charset="0"/>
              </a:rPr>
              <a:t>Young Lithosphere</a:t>
            </a:r>
          </a:p>
        </p:txBody>
      </p:sp>
      <p:sp>
        <p:nvSpPr>
          <p:cNvPr id="36867" name="Rettangolo 5"/>
          <p:cNvSpPr>
            <a:spLocks noChangeArrowheads="1"/>
          </p:cNvSpPr>
          <p:nvPr/>
        </p:nvSpPr>
        <p:spPr bwMode="auto">
          <a:xfrm>
            <a:off x="684213" y="260350"/>
            <a:ext cx="2611437" cy="277813"/>
          </a:xfrm>
          <a:prstGeom prst="rect">
            <a:avLst/>
          </a:prstGeom>
          <a:noFill/>
          <a:ln w="9525">
            <a:noFill/>
            <a:miter lim="800000"/>
            <a:headEnd/>
            <a:tailEnd/>
          </a:ln>
        </p:spPr>
        <p:txBody>
          <a:bodyPr wrap="none">
            <a:spAutoFit/>
          </a:bodyPr>
          <a:lstStyle/>
          <a:p>
            <a:r>
              <a:rPr lang="en-US" sz="1200" i="1">
                <a:latin typeface="Calibri" pitchFamily="34" charset="0"/>
              </a:rPr>
              <a:t>Geophys. J. Int. (2009) </a:t>
            </a:r>
            <a:r>
              <a:rPr lang="en-US" sz="1200" b="1" i="1">
                <a:latin typeface="Calibri" pitchFamily="34" charset="0"/>
              </a:rPr>
              <a:t>178, 1691–1722</a:t>
            </a:r>
            <a:endParaRPr lang="it-IT" sz="1200">
              <a:latin typeface="Calibri" pitchFamily="34" charset="0"/>
            </a:endParaRPr>
          </a:p>
        </p:txBody>
      </p:sp>
      <p:sp>
        <p:nvSpPr>
          <p:cNvPr id="36868" name="Rettangolo 6"/>
          <p:cNvSpPr>
            <a:spLocks noChangeArrowheads="1"/>
          </p:cNvSpPr>
          <p:nvPr/>
        </p:nvSpPr>
        <p:spPr bwMode="auto">
          <a:xfrm>
            <a:off x="3276600" y="260350"/>
            <a:ext cx="2312988" cy="277813"/>
          </a:xfrm>
          <a:prstGeom prst="rect">
            <a:avLst/>
          </a:prstGeom>
          <a:noFill/>
          <a:ln w="9525">
            <a:noFill/>
            <a:miter lim="800000"/>
            <a:headEnd/>
            <a:tailEnd/>
          </a:ln>
        </p:spPr>
        <p:txBody>
          <a:bodyPr wrap="none">
            <a:spAutoFit/>
          </a:bodyPr>
          <a:lstStyle/>
          <a:p>
            <a:r>
              <a:rPr lang="en-US" sz="1200">
                <a:latin typeface="Calibri" pitchFamily="34" charset="0"/>
              </a:rPr>
              <a:t>Evgueni Burov and Sierd Cloetingh</a:t>
            </a:r>
            <a:endParaRPr lang="it-IT" sz="1200">
              <a:latin typeface="Calibri"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539750" y="5373688"/>
            <a:ext cx="8208963" cy="922337"/>
          </a:xfrm>
          <a:prstGeom prst="rect">
            <a:avLst/>
          </a:prstGeom>
        </p:spPr>
        <p:txBody>
          <a:bodyPr>
            <a:spAutoFit/>
          </a:bodyPr>
          <a:lstStyle/>
          <a:p>
            <a:pPr marL="342900" indent="-342900" fontAlgn="auto">
              <a:spcBef>
                <a:spcPts val="0"/>
              </a:spcBef>
              <a:spcAft>
                <a:spcPts val="0"/>
              </a:spcAft>
              <a:defRPr/>
            </a:pPr>
            <a:r>
              <a:rPr lang="en-US" dirty="0">
                <a:latin typeface="+mn-lt"/>
              </a:rPr>
              <a:t>Plume and very </a:t>
            </a:r>
            <a:r>
              <a:rPr lang="en-US" dirty="0" err="1">
                <a:latin typeface="+mn-lt"/>
              </a:rPr>
              <a:t>oldy</a:t>
            </a:r>
            <a:r>
              <a:rPr lang="en-US" dirty="0">
                <a:latin typeface="+mn-lt"/>
              </a:rPr>
              <a:t> lithosphere (more than 300 Ma).  Whole mantle convection concept, 1700 ◦C at 650 km</a:t>
            </a:r>
          </a:p>
          <a:p>
            <a:pPr fontAlgn="auto">
              <a:spcBef>
                <a:spcPts val="0"/>
              </a:spcBef>
              <a:spcAft>
                <a:spcPts val="0"/>
              </a:spcAft>
              <a:defRPr/>
            </a:pPr>
            <a:endParaRPr lang="it-IT" dirty="0">
              <a:latin typeface="+mn-lt"/>
            </a:endParaRPr>
          </a:p>
        </p:txBody>
      </p:sp>
      <p:sp>
        <p:nvSpPr>
          <p:cNvPr id="37890" name="Rettangolo 8"/>
          <p:cNvSpPr>
            <a:spLocks noChangeArrowheads="1"/>
          </p:cNvSpPr>
          <p:nvPr/>
        </p:nvSpPr>
        <p:spPr bwMode="auto">
          <a:xfrm>
            <a:off x="684213" y="260350"/>
            <a:ext cx="2611437" cy="277813"/>
          </a:xfrm>
          <a:prstGeom prst="rect">
            <a:avLst/>
          </a:prstGeom>
          <a:noFill/>
          <a:ln w="9525">
            <a:noFill/>
            <a:miter lim="800000"/>
            <a:headEnd/>
            <a:tailEnd/>
          </a:ln>
        </p:spPr>
        <p:txBody>
          <a:bodyPr wrap="none">
            <a:spAutoFit/>
          </a:bodyPr>
          <a:lstStyle/>
          <a:p>
            <a:r>
              <a:rPr lang="en-US" sz="1200" i="1">
                <a:latin typeface="Calibri" pitchFamily="34" charset="0"/>
              </a:rPr>
              <a:t>Geophys. J. Int. (2009) </a:t>
            </a:r>
            <a:r>
              <a:rPr lang="en-US" sz="1200" b="1" i="1">
                <a:latin typeface="Calibri" pitchFamily="34" charset="0"/>
              </a:rPr>
              <a:t>178, 1691–1722</a:t>
            </a:r>
            <a:endParaRPr lang="it-IT" sz="1200">
              <a:latin typeface="Calibri" pitchFamily="34" charset="0"/>
            </a:endParaRPr>
          </a:p>
        </p:txBody>
      </p:sp>
      <p:sp>
        <p:nvSpPr>
          <p:cNvPr id="37891" name="Rettangolo 9"/>
          <p:cNvSpPr>
            <a:spLocks noChangeArrowheads="1"/>
          </p:cNvSpPr>
          <p:nvPr/>
        </p:nvSpPr>
        <p:spPr bwMode="auto">
          <a:xfrm>
            <a:off x="3276600" y="260350"/>
            <a:ext cx="2312988" cy="277813"/>
          </a:xfrm>
          <a:prstGeom prst="rect">
            <a:avLst/>
          </a:prstGeom>
          <a:noFill/>
          <a:ln w="9525">
            <a:noFill/>
            <a:miter lim="800000"/>
            <a:headEnd/>
            <a:tailEnd/>
          </a:ln>
        </p:spPr>
        <p:txBody>
          <a:bodyPr wrap="none">
            <a:spAutoFit/>
          </a:bodyPr>
          <a:lstStyle/>
          <a:p>
            <a:r>
              <a:rPr lang="en-US" sz="1200">
                <a:latin typeface="Calibri" pitchFamily="34" charset="0"/>
              </a:rPr>
              <a:t>Evgueni Burov and Sierd Cloetingh</a:t>
            </a:r>
            <a:endParaRPr lang="it-IT" sz="1200">
              <a:latin typeface="Calibri" pitchFamily="34" charset="0"/>
            </a:endParaRPr>
          </a:p>
        </p:txBody>
      </p:sp>
      <p:pic>
        <p:nvPicPr>
          <p:cNvPr id="37892" name="Picture 4"/>
          <p:cNvPicPr>
            <a:picLocks noChangeAspect="1" noChangeArrowheads="1"/>
          </p:cNvPicPr>
          <p:nvPr/>
        </p:nvPicPr>
        <p:blipFill>
          <a:blip r:embed="rId2" cstate="print"/>
          <a:srcRect/>
          <a:stretch>
            <a:fillRect/>
          </a:stretch>
        </p:blipFill>
        <p:spPr bwMode="auto">
          <a:xfrm>
            <a:off x="755650" y="836613"/>
            <a:ext cx="6305550"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ttangolo 4"/>
          <p:cNvSpPr>
            <a:spLocks noChangeArrowheads="1"/>
          </p:cNvSpPr>
          <p:nvPr/>
        </p:nvSpPr>
        <p:spPr bwMode="auto">
          <a:xfrm>
            <a:off x="1476375" y="2708275"/>
            <a:ext cx="6191250" cy="647700"/>
          </a:xfrm>
          <a:prstGeom prst="rect">
            <a:avLst/>
          </a:prstGeom>
          <a:noFill/>
          <a:ln w="9525">
            <a:noFill/>
            <a:miter lim="800000"/>
            <a:headEnd/>
            <a:tailEnd/>
          </a:ln>
        </p:spPr>
        <p:txBody>
          <a:bodyPr>
            <a:spAutoFit/>
          </a:bodyPr>
          <a:lstStyle/>
          <a:p>
            <a:r>
              <a:rPr lang="en-US">
                <a:latin typeface="Calibri" pitchFamily="34" charset="0"/>
              </a:rPr>
              <a:t>A plume tail is likely to cause rapid local thinning, reducing the lithosphere thickness substantially within a few million years.</a:t>
            </a:r>
            <a:endParaRPr lang="it-IT">
              <a:latin typeface="Calibri" pitchFamily="34" charset="0"/>
            </a:endParaRPr>
          </a:p>
        </p:txBody>
      </p:sp>
      <p:sp>
        <p:nvSpPr>
          <p:cNvPr id="38914" name="Rettangolo 5"/>
          <p:cNvSpPr>
            <a:spLocks noChangeArrowheads="1"/>
          </p:cNvSpPr>
          <p:nvPr/>
        </p:nvSpPr>
        <p:spPr bwMode="auto">
          <a:xfrm>
            <a:off x="1547813" y="1773238"/>
            <a:ext cx="6480175" cy="368300"/>
          </a:xfrm>
          <a:prstGeom prst="rect">
            <a:avLst/>
          </a:prstGeom>
          <a:noFill/>
          <a:ln w="9525">
            <a:noFill/>
            <a:miter lim="800000"/>
            <a:headEnd/>
            <a:tailEnd/>
          </a:ln>
        </p:spPr>
        <p:txBody>
          <a:bodyPr>
            <a:spAutoFit/>
          </a:bodyPr>
          <a:lstStyle/>
          <a:p>
            <a:r>
              <a:rPr lang="en-US">
                <a:latin typeface="Calibri" pitchFamily="34" charset="0"/>
              </a:rPr>
              <a:t>Thermomechanical erosion of the lithosphere by mantle plumes</a:t>
            </a:r>
            <a:endParaRPr lang="it-IT">
              <a:latin typeface="Calibri" pitchFamily="34" charset="0"/>
            </a:endParaRPr>
          </a:p>
        </p:txBody>
      </p:sp>
      <p:sp>
        <p:nvSpPr>
          <p:cNvPr id="38915" name="Rettangolo 6"/>
          <p:cNvSpPr>
            <a:spLocks noChangeArrowheads="1"/>
          </p:cNvSpPr>
          <p:nvPr/>
        </p:nvSpPr>
        <p:spPr bwMode="auto">
          <a:xfrm>
            <a:off x="539750" y="188913"/>
            <a:ext cx="1860550" cy="368300"/>
          </a:xfrm>
          <a:prstGeom prst="rect">
            <a:avLst/>
          </a:prstGeom>
          <a:noFill/>
          <a:ln w="9525">
            <a:noFill/>
            <a:miter lim="800000"/>
            <a:headEnd/>
            <a:tailEnd/>
          </a:ln>
        </p:spPr>
        <p:txBody>
          <a:bodyPr wrap="none">
            <a:spAutoFit/>
          </a:bodyPr>
          <a:lstStyle/>
          <a:p>
            <a:r>
              <a:rPr lang="it-IT">
                <a:latin typeface="Calibri" pitchFamily="34" charset="0"/>
              </a:rPr>
              <a:t>Geoffrey F. Davies</a:t>
            </a:r>
          </a:p>
        </p:txBody>
      </p:sp>
      <p:sp>
        <p:nvSpPr>
          <p:cNvPr id="38916" name="Rettangolo 8"/>
          <p:cNvSpPr>
            <a:spLocks noChangeArrowheads="1"/>
          </p:cNvSpPr>
          <p:nvPr/>
        </p:nvSpPr>
        <p:spPr bwMode="auto">
          <a:xfrm>
            <a:off x="539750" y="549275"/>
            <a:ext cx="5545138" cy="276225"/>
          </a:xfrm>
          <a:prstGeom prst="rect">
            <a:avLst/>
          </a:prstGeom>
          <a:noFill/>
          <a:ln w="9525">
            <a:noFill/>
            <a:miter lim="800000"/>
            <a:headEnd/>
            <a:tailEnd/>
          </a:ln>
        </p:spPr>
        <p:txBody>
          <a:bodyPr>
            <a:spAutoFit/>
          </a:bodyPr>
          <a:lstStyle/>
          <a:p>
            <a:r>
              <a:rPr lang="en-US" sz="1200">
                <a:latin typeface="Calibri" pitchFamily="34" charset="0"/>
              </a:rPr>
              <a:t>JOURNAL OF GEOPHYSICAL RESEARCH, VOL. 99, NO. B8, PP. 15,709-15,722, 1994</a:t>
            </a:r>
            <a:endParaRPr lang="it-IT" sz="1200">
              <a:latin typeface="Calibri" pitchFamily="34" charset="0"/>
            </a:endParaRPr>
          </a:p>
        </p:txBody>
      </p:sp>
      <p:sp>
        <p:nvSpPr>
          <p:cNvPr id="38917" name="Rettangolo 9"/>
          <p:cNvSpPr>
            <a:spLocks noChangeArrowheads="1"/>
          </p:cNvSpPr>
          <p:nvPr/>
        </p:nvSpPr>
        <p:spPr bwMode="auto">
          <a:xfrm>
            <a:off x="1116013" y="3716338"/>
            <a:ext cx="7056437" cy="923925"/>
          </a:xfrm>
          <a:prstGeom prst="rect">
            <a:avLst/>
          </a:prstGeom>
          <a:noFill/>
          <a:ln w="9525">
            <a:noFill/>
            <a:miter lim="800000"/>
            <a:headEnd/>
            <a:tailEnd/>
          </a:ln>
        </p:spPr>
        <p:txBody>
          <a:bodyPr>
            <a:spAutoFit/>
          </a:bodyPr>
          <a:lstStyle/>
          <a:p>
            <a:r>
              <a:rPr lang="en-US">
                <a:latin typeface="Calibri" pitchFamily="34" charset="0"/>
              </a:rPr>
              <a:t>The theory predicts that thin continental lithosphere may be further thinned sufficiently by a plume tail to cause crustal melting within about 20 m.y</a:t>
            </a:r>
            <a:endParaRPr lang="it-IT">
              <a:latin typeface="Calibri"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Immagine 7" descr="FFF1.BMP"/>
          <p:cNvPicPr>
            <a:picLocks noChangeAspect="1"/>
          </p:cNvPicPr>
          <p:nvPr/>
        </p:nvPicPr>
        <p:blipFill>
          <a:blip r:embed="rId2" cstate="print"/>
          <a:srcRect/>
          <a:stretch>
            <a:fillRect/>
          </a:stretch>
        </p:blipFill>
        <p:spPr bwMode="auto">
          <a:xfrm>
            <a:off x="1258888" y="106363"/>
            <a:ext cx="7205662" cy="6346825"/>
          </a:xfrm>
          <a:prstGeom prst="rect">
            <a:avLst/>
          </a:prstGeom>
          <a:solidFill>
            <a:srgbClr val="FF0000"/>
          </a:solidFill>
          <a:ln w="9525">
            <a:noFill/>
            <a:miter lim="800000"/>
            <a:headEnd/>
            <a:tailEnd/>
          </a:ln>
        </p:spPr>
      </p:pic>
      <p:sp>
        <p:nvSpPr>
          <p:cNvPr id="9" name="Ovale 8"/>
          <p:cNvSpPr/>
          <p:nvPr/>
        </p:nvSpPr>
        <p:spPr>
          <a:xfrm>
            <a:off x="3563938" y="1916113"/>
            <a:ext cx="360362" cy="21748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solidFill>
                <a:srgbClr val="FF0000"/>
              </a:solidFill>
            </a:endParaRPr>
          </a:p>
        </p:txBody>
      </p:sp>
      <p:sp>
        <p:nvSpPr>
          <p:cNvPr id="10" name="Ovale 9"/>
          <p:cNvSpPr/>
          <p:nvPr/>
        </p:nvSpPr>
        <p:spPr>
          <a:xfrm>
            <a:off x="3635375" y="2420938"/>
            <a:ext cx="215900" cy="2159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4" name="Ovale 13"/>
          <p:cNvSpPr/>
          <p:nvPr/>
        </p:nvSpPr>
        <p:spPr>
          <a:xfrm>
            <a:off x="3924300" y="2781300"/>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solidFill>
                <a:srgbClr val="FF0000"/>
              </a:solidFill>
            </a:endParaRPr>
          </a:p>
        </p:txBody>
      </p:sp>
      <p:sp>
        <p:nvSpPr>
          <p:cNvPr id="39941" name="CasellaDiTesto 11"/>
          <p:cNvSpPr txBox="1">
            <a:spLocks noChangeArrowheads="1"/>
          </p:cNvSpPr>
          <p:nvPr/>
        </p:nvSpPr>
        <p:spPr bwMode="auto">
          <a:xfrm>
            <a:off x="5940425" y="476250"/>
            <a:ext cx="2833688" cy="2862263"/>
          </a:xfrm>
          <a:prstGeom prst="rect">
            <a:avLst/>
          </a:prstGeom>
          <a:noFill/>
          <a:ln w="9525">
            <a:noFill/>
            <a:miter lim="800000"/>
            <a:headEnd/>
            <a:tailEnd/>
          </a:ln>
        </p:spPr>
        <p:txBody>
          <a:bodyPr>
            <a:spAutoFit/>
          </a:bodyPr>
          <a:lstStyle/>
          <a:p>
            <a:r>
              <a:rPr lang="it-IT">
                <a:latin typeface="Calibri" pitchFamily="34" charset="0"/>
              </a:rPr>
              <a:t>Evento  “PARANA’’  Thol.</a:t>
            </a:r>
          </a:p>
          <a:p>
            <a:r>
              <a:rPr lang="it-IT">
                <a:latin typeface="Calibri" pitchFamily="34" charset="0"/>
              </a:rPr>
              <a:t>Formazione Serra Geral</a:t>
            </a:r>
          </a:p>
          <a:p>
            <a:r>
              <a:rPr lang="it-IT">
                <a:latin typeface="Calibri" pitchFamily="34" charset="0"/>
              </a:rPr>
              <a:t>Espinacho dykes</a:t>
            </a:r>
          </a:p>
          <a:p>
            <a:r>
              <a:rPr lang="it-IT">
                <a:latin typeface="Calibri" pitchFamily="34" charset="0"/>
              </a:rPr>
              <a:t>Sardinha volcanics</a:t>
            </a:r>
          </a:p>
          <a:p>
            <a:r>
              <a:rPr lang="it-IT">
                <a:latin typeface="Calibri" pitchFamily="34" charset="0"/>
              </a:rPr>
              <a:t>Etendeka effusivo</a:t>
            </a:r>
          </a:p>
          <a:p>
            <a:r>
              <a:rPr lang="it-IT">
                <a:latin typeface="Calibri" pitchFamily="34" charset="0"/>
              </a:rPr>
              <a:t>Kwanza basin (Angola) </a:t>
            </a:r>
          </a:p>
          <a:p>
            <a:r>
              <a:rPr lang="it-IT">
                <a:latin typeface="Calibri" pitchFamily="34" charset="0"/>
              </a:rPr>
              <a:t>Cearà Mirim</a:t>
            </a:r>
          </a:p>
          <a:p>
            <a:r>
              <a:rPr lang="it-IT">
                <a:latin typeface="Calibri" pitchFamily="34" charset="0"/>
              </a:rPr>
              <a:t>Messum –Erongo</a:t>
            </a:r>
          </a:p>
          <a:p>
            <a:endParaRPr lang="it-IT">
              <a:latin typeface="Calibri" pitchFamily="34" charset="0"/>
            </a:endParaRPr>
          </a:p>
          <a:p>
            <a:endParaRPr lang="it-IT">
              <a:latin typeface="Calibri" pitchFamily="34" charset="0"/>
            </a:endParaRPr>
          </a:p>
        </p:txBody>
      </p:sp>
      <p:sp>
        <p:nvSpPr>
          <p:cNvPr id="15" name="Ovale 14"/>
          <p:cNvSpPr/>
          <p:nvPr/>
        </p:nvSpPr>
        <p:spPr>
          <a:xfrm flipV="1">
            <a:off x="3635375" y="1844675"/>
            <a:ext cx="423863" cy="14446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solidFill>
                <a:srgbClr val="FF0000"/>
              </a:solidFill>
            </a:endParaRPr>
          </a:p>
        </p:txBody>
      </p:sp>
      <p:sp>
        <p:nvSpPr>
          <p:cNvPr id="16" name="Rettangolo 15"/>
          <p:cNvSpPr/>
          <p:nvPr/>
        </p:nvSpPr>
        <p:spPr>
          <a:xfrm>
            <a:off x="2843213" y="2924175"/>
            <a:ext cx="504825" cy="1444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8" name="Rettangolo 17"/>
          <p:cNvSpPr/>
          <p:nvPr/>
        </p:nvSpPr>
        <p:spPr>
          <a:xfrm>
            <a:off x="2555875" y="2636838"/>
            <a:ext cx="144463" cy="2159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1" name="Ovale 20"/>
          <p:cNvSpPr/>
          <p:nvPr/>
        </p:nvSpPr>
        <p:spPr>
          <a:xfrm>
            <a:off x="3708400" y="3357563"/>
            <a:ext cx="142875" cy="2159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2" name="Ovale 21"/>
          <p:cNvSpPr/>
          <p:nvPr/>
        </p:nvSpPr>
        <p:spPr>
          <a:xfrm>
            <a:off x="3779838" y="3429000"/>
            <a:ext cx="71437" cy="71438"/>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3" name="Figura a mano libera 22"/>
          <p:cNvSpPr/>
          <p:nvPr/>
        </p:nvSpPr>
        <p:spPr>
          <a:xfrm>
            <a:off x="3213100" y="2487613"/>
            <a:ext cx="495300" cy="935037"/>
          </a:xfrm>
          <a:custGeom>
            <a:avLst/>
            <a:gdLst>
              <a:gd name="connsiteX0" fmla="*/ 94034 w 494489"/>
              <a:gd name="connsiteY0" fmla="*/ 3243 h 935477"/>
              <a:gd name="connsiteX1" fmla="*/ 171856 w 494489"/>
              <a:gd name="connsiteY1" fmla="*/ 90792 h 935477"/>
              <a:gd name="connsiteX2" fmla="*/ 298315 w 494489"/>
              <a:gd name="connsiteY2" fmla="*/ 178341 h 935477"/>
              <a:gd name="connsiteX3" fmla="*/ 424775 w 494489"/>
              <a:gd name="connsiteY3" fmla="*/ 207524 h 935477"/>
              <a:gd name="connsiteX4" fmla="*/ 473413 w 494489"/>
              <a:gd name="connsiteY4" fmla="*/ 343711 h 935477"/>
              <a:gd name="connsiteX5" fmla="*/ 492868 w 494489"/>
              <a:gd name="connsiteY5" fmla="*/ 470171 h 935477"/>
              <a:gd name="connsiteX6" fmla="*/ 463685 w 494489"/>
              <a:gd name="connsiteY6" fmla="*/ 616085 h 935477"/>
              <a:gd name="connsiteX7" fmla="*/ 356681 w 494489"/>
              <a:gd name="connsiteY7" fmla="*/ 635541 h 935477"/>
              <a:gd name="connsiteX8" fmla="*/ 239949 w 494489"/>
              <a:gd name="connsiteY8" fmla="*/ 664724 h 935477"/>
              <a:gd name="connsiteX9" fmla="*/ 210766 w 494489"/>
              <a:gd name="connsiteY9" fmla="*/ 869005 h 935477"/>
              <a:gd name="connsiteX10" fmla="*/ 201039 w 494489"/>
              <a:gd name="connsiteY10" fmla="*/ 927371 h 935477"/>
              <a:gd name="connsiteX11" fmla="*/ 94034 w 494489"/>
              <a:gd name="connsiteY11" fmla="*/ 917643 h 935477"/>
              <a:gd name="connsiteX12" fmla="*/ 35668 w 494489"/>
              <a:gd name="connsiteY12" fmla="*/ 859277 h 935477"/>
              <a:gd name="connsiteX13" fmla="*/ 25941 w 494489"/>
              <a:gd name="connsiteY13" fmla="*/ 742545 h 935477"/>
              <a:gd name="connsiteX14" fmla="*/ 25941 w 494489"/>
              <a:gd name="connsiteY14" fmla="*/ 499353 h 935477"/>
              <a:gd name="connsiteX15" fmla="*/ 64851 w 494489"/>
              <a:gd name="connsiteY15" fmla="*/ 363166 h 935477"/>
              <a:gd name="connsiteX16" fmla="*/ 25941 w 494489"/>
              <a:gd name="connsiteY16" fmla="*/ 246434 h 935477"/>
              <a:gd name="connsiteX17" fmla="*/ 6485 w 494489"/>
              <a:gd name="connsiteY17" fmla="*/ 158885 h 935477"/>
              <a:gd name="connsiteX18" fmla="*/ 64851 w 494489"/>
              <a:gd name="connsiteY18" fmla="*/ 110247 h 935477"/>
              <a:gd name="connsiteX19" fmla="*/ 94034 w 494489"/>
              <a:gd name="connsiteY19" fmla="*/ 3243 h 9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4489" h="935477">
                <a:moveTo>
                  <a:pt x="94034" y="3243"/>
                </a:moveTo>
                <a:cubicBezTo>
                  <a:pt x="111868" y="0"/>
                  <a:pt x="137809" y="61609"/>
                  <a:pt x="171856" y="90792"/>
                </a:cubicBezTo>
                <a:cubicBezTo>
                  <a:pt x="205903" y="119975"/>
                  <a:pt x="256162" y="158886"/>
                  <a:pt x="298315" y="178341"/>
                </a:cubicBezTo>
                <a:cubicBezTo>
                  <a:pt x="340468" y="197796"/>
                  <a:pt x="395592" y="179962"/>
                  <a:pt x="424775" y="207524"/>
                </a:cubicBezTo>
                <a:cubicBezTo>
                  <a:pt x="453958" y="235086"/>
                  <a:pt x="462064" y="299936"/>
                  <a:pt x="473413" y="343711"/>
                </a:cubicBezTo>
                <a:cubicBezTo>
                  <a:pt x="484762" y="387486"/>
                  <a:pt x="494489" y="424775"/>
                  <a:pt x="492868" y="470171"/>
                </a:cubicBezTo>
                <a:cubicBezTo>
                  <a:pt x="491247" y="515567"/>
                  <a:pt x="486383" y="588524"/>
                  <a:pt x="463685" y="616085"/>
                </a:cubicBezTo>
                <a:cubicBezTo>
                  <a:pt x="440987" y="643646"/>
                  <a:pt x="393970" y="627435"/>
                  <a:pt x="356681" y="635541"/>
                </a:cubicBezTo>
                <a:cubicBezTo>
                  <a:pt x="319392" y="643647"/>
                  <a:pt x="264268" y="625813"/>
                  <a:pt x="239949" y="664724"/>
                </a:cubicBezTo>
                <a:cubicBezTo>
                  <a:pt x="215630" y="703635"/>
                  <a:pt x="217251" y="825231"/>
                  <a:pt x="210766" y="869005"/>
                </a:cubicBezTo>
                <a:cubicBezTo>
                  <a:pt x="204281" y="912779"/>
                  <a:pt x="220494" y="919265"/>
                  <a:pt x="201039" y="927371"/>
                </a:cubicBezTo>
                <a:cubicBezTo>
                  <a:pt x="181584" y="935477"/>
                  <a:pt x="121596" y="928992"/>
                  <a:pt x="94034" y="917643"/>
                </a:cubicBezTo>
                <a:cubicBezTo>
                  <a:pt x="66472" y="906294"/>
                  <a:pt x="47017" y="888460"/>
                  <a:pt x="35668" y="859277"/>
                </a:cubicBezTo>
                <a:cubicBezTo>
                  <a:pt x="24319" y="830094"/>
                  <a:pt x="27562" y="802532"/>
                  <a:pt x="25941" y="742545"/>
                </a:cubicBezTo>
                <a:cubicBezTo>
                  <a:pt x="24320" y="682558"/>
                  <a:pt x="19456" y="562583"/>
                  <a:pt x="25941" y="499353"/>
                </a:cubicBezTo>
                <a:cubicBezTo>
                  <a:pt x="32426" y="436123"/>
                  <a:pt x="64851" y="405319"/>
                  <a:pt x="64851" y="363166"/>
                </a:cubicBezTo>
                <a:cubicBezTo>
                  <a:pt x="64851" y="321013"/>
                  <a:pt x="35669" y="280481"/>
                  <a:pt x="25941" y="246434"/>
                </a:cubicBezTo>
                <a:cubicBezTo>
                  <a:pt x="16213" y="212387"/>
                  <a:pt x="0" y="181583"/>
                  <a:pt x="6485" y="158885"/>
                </a:cubicBezTo>
                <a:cubicBezTo>
                  <a:pt x="12970" y="136187"/>
                  <a:pt x="48638" y="129702"/>
                  <a:pt x="64851" y="110247"/>
                </a:cubicBezTo>
                <a:cubicBezTo>
                  <a:pt x="81064" y="90792"/>
                  <a:pt x="76200" y="6486"/>
                  <a:pt x="94034" y="3243"/>
                </a:cubicBez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4" name="Figura a mano libera 23"/>
          <p:cNvSpPr/>
          <p:nvPr/>
        </p:nvSpPr>
        <p:spPr>
          <a:xfrm>
            <a:off x="3763963" y="3090863"/>
            <a:ext cx="146050" cy="227012"/>
          </a:xfrm>
          <a:custGeom>
            <a:avLst/>
            <a:gdLst>
              <a:gd name="connsiteX0" fmla="*/ 0 w 145915"/>
              <a:gd name="connsiteY0" fmla="*/ 226979 h 226979"/>
              <a:gd name="connsiteX1" fmla="*/ 126460 w 145915"/>
              <a:gd name="connsiteY1" fmla="*/ 110247 h 226979"/>
              <a:gd name="connsiteX2" fmla="*/ 116732 w 145915"/>
              <a:gd name="connsiteY2" fmla="*/ 32426 h 226979"/>
              <a:gd name="connsiteX3" fmla="*/ 38911 w 145915"/>
              <a:gd name="connsiteY3" fmla="*/ 12970 h 226979"/>
              <a:gd name="connsiteX4" fmla="*/ 38911 w 145915"/>
              <a:gd name="connsiteY4" fmla="*/ 110247 h 226979"/>
              <a:gd name="connsiteX5" fmla="*/ 0 w 145915"/>
              <a:gd name="connsiteY5" fmla="*/ 226979 h 22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915" h="226979">
                <a:moveTo>
                  <a:pt x="0" y="226979"/>
                </a:moveTo>
                <a:cubicBezTo>
                  <a:pt x="53502" y="184826"/>
                  <a:pt x="107005" y="142673"/>
                  <a:pt x="126460" y="110247"/>
                </a:cubicBezTo>
                <a:cubicBezTo>
                  <a:pt x="145915" y="77822"/>
                  <a:pt x="131323" y="48639"/>
                  <a:pt x="116732" y="32426"/>
                </a:cubicBezTo>
                <a:cubicBezTo>
                  <a:pt x="102141" y="16213"/>
                  <a:pt x="51881" y="0"/>
                  <a:pt x="38911" y="12970"/>
                </a:cubicBezTo>
                <a:lnTo>
                  <a:pt x="38911" y="110247"/>
                </a:lnTo>
                <a:lnTo>
                  <a:pt x="0" y="226979"/>
                </a:ln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p:cNvPicPr>
            <a:picLocks noChangeAspect="1" noChangeArrowheads="1"/>
          </p:cNvPicPr>
          <p:nvPr/>
        </p:nvPicPr>
        <p:blipFill>
          <a:blip r:embed="rId2" cstate="print"/>
          <a:srcRect/>
          <a:stretch>
            <a:fillRect/>
          </a:stretch>
        </p:blipFill>
        <p:spPr bwMode="auto">
          <a:xfrm>
            <a:off x="1979613" y="549275"/>
            <a:ext cx="4037012" cy="5764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noChangeArrowheads="1"/>
          </p:cNvPicPr>
          <p:nvPr/>
        </p:nvPicPr>
        <p:blipFill>
          <a:blip r:embed="rId2" cstate="print"/>
          <a:srcRect/>
          <a:stretch>
            <a:fillRect/>
          </a:stretch>
        </p:blipFill>
        <p:spPr bwMode="auto">
          <a:xfrm>
            <a:off x="895350" y="538163"/>
            <a:ext cx="7353300" cy="5781675"/>
          </a:xfrm>
          <a:prstGeom prst="rect">
            <a:avLst/>
          </a:prstGeom>
          <a:noFill/>
          <a:ln w="9525">
            <a:noFill/>
            <a:miter lim="800000"/>
            <a:headEnd/>
            <a:tailEnd/>
          </a:ln>
        </p:spPr>
      </p:pic>
      <p:sp>
        <p:nvSpPr>
          <p:cNvPr id="15362" name="CasellaDiTesto 2"/>
          <p:cNvSpPr txBox="1">
            <a:spLocks noChangeArrowheads="1"/>
          </p:cNvSpPr>
          <p:nvPr/>
        </p:nvSpPr>
        <p:spPr bwMode="auto">
          <a:xfrm>
            <a:off x="2339975" y="476250"/>
            <a:ext cx="1076325" cy="369888"/>
          </a:xfrm>
          <a:prstGeom prst="rect">
            <a:avLst/>
          </a:prstGeom>
          <a:noFill/>
          <a:ln w="9525">
            <a:noFill/>
            <a:miter lim="800000"/>
            <a:headEnd/>
            <a:tailEnd/>
          </a:ln>
        </p:spPr>
        <p:txBody>
          <a:bodyPr wrap="none">
            <a:spAutoFit/>
          </a:bodyPr>
          <a:lstStyle/>
          <a:p>
            <a:r>
              <a:rPr lang="it-IT">
                <a:latin typeface="Calibri" pitchFamily="34" charset="0"/>
              </a:rPr>
              <a:t>Cabo Frio</a:t>
            </a:r>
          </a:p>
        </p:txBody>
      </p:sp>
      <p:sp>
        <p:nvSpPr>
          <p:cNvPr id="15363" name="CasellaDiTesto 4"/>
          <p:cNvSpPr txBox="1">
            <a:spLocks noChangeArrowheads="1"/>
          </p:cNvSpPr>
          <p:nvPr/>
        </p:nvSpPr>
        <p:spPr bwMode="auto">
          <a:xfrm>
            <a:off x="4643438" y="260350"/>
            <a:ext cx="2125662" cy="369888"/>
          </a:xfrm>
          <a:prstGeom prst="rect">
            <a:avLst/>
          </a:prstGeom>
          <a:noFill/>
          <a:ln w="9525">
            <a:noFill/>
            <a:miter lim="800000"/>
            <a:headEnd/>
            <a:tailEnd/>
          </a:ln>
        </p:spPr>
        <p:txBody>
          <a:bodyPr wrap="none">
            <a:spAutoFit/>
          </a:bodyPr>
          <a:lstStyle/>
          <a:p>
            <a:r>
              <a:rPr lang="it-IT">
                <a:latin typeface="Calibri" pitchFamily="34" charset="0"/>
              </a:rPr>
              <a:t>Fernando de Norona</a:t>
            </a:r>
          </a:p>
        </p:txBody>
      </p:sp>
      <p:cxnSp>
        <p:nvCxnSpPr>
          <p:cNvPr id="7" name="Connettore 2 6"/>
          <p:cNvCxnSpPr/>
          <p:nvPr/>
        </p:nvCxnSpPr>
        <p:spPr>
          <a:xfrm rot="5400000">
            <a:off x="4535488" y="873125"/>
            <a:ext cx="865188" cy="5032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365" name="CasellaDiTesto 7"/>
          <p:cNvSpPr txBox="1">
            <a:spLocks noChangeArrowheads="1"/>
          </p:cNvSpPr>
          <p:nvPr/>
        </p:nvSpPr>
        <p:spPr bwMode="auto">
          <a:xfrm>
            <a:off x="4932363" y="3357563"/>
            <a:ext cx="1060450" cy="368300"/>
          </a:xfrm>
          <a:prstGeom prst="rect">
            <a:avLst/>
          </a:prstGeom>
          <a:noFill/>
          <a:ln w="9525">
            <a:noFill/>
            <a:miter lim="800000"/>
            <a:headEnd/>
            <a:tailEnd/>
          </a:ln>
        </p:spPr>
        <p:txBody>
          <a:bodyPr wrap="none">
            <a:spAutoFit/>
          </a:bodyPr>
          <a:lstStyle/>
          <a:p>
            <a:r>
              <a:rPr lang="it-IT">
                <a:latin typeface="Calibri" pitchFamily="34" charset="0"/>
              </a:rPr>
              <a:t>Trinidade</a:t>
            </a:r>
          </a:p>
        </p:txBody>
      </p:sp>
      <p:sp>
        <p:nvSpPr>
          <p:cNvPr id="15366" name="CasellaDiTesto 8"/>
          <p:cNvSpPr txBox="1">
            <a:spLocks noChangeArrowheads="1"/>
          </p:cNvSpPr>
          <p:nvPr/>
        </p:nvSpPr>
        <p:spPr bwMode="auto">
          <a:xfrm>
            <a:off x="5148263" y="4005263"/>
            <a:ext cx="1328737" cy="369887"/>
          </a:xfrm>
          <a:prstGeom prst="rect">
            <a:avLst/>
          </a:prstGeom>
          <a:noFill/>
          <a:ln w="9525">
            <a:noFill/>
            <a:miter lim="800000"/>
            <a:headEnd/>
            <a:tailEnd/>
          </a:ln>
        </p:spPr>
        <p:txBody>
          <a:bodyPr wrap="none">
            <a:spAutoFit/>
          </a:bodyPr>
          <a:lstStyle/>
          <a:p>
            <a:r>
              <a:rPr lang="it-IT">
                <a:latin typeface="Calibri" pitchFamily="34" charset="0"/>
              </a:rPr>
              <a:t>Tristan da C.</a:t>
            </a:r>
          </a:p>
        </p:txBody>
      </p:sp>
      <p:cxnSp>
        <p:nvCxnSpPr>
          <p:cNvPr id="11" name="Connettore 2 10"/>
          <p:cNvCxnSpPr>
            <a:stCxn id="15365" idx="1"/>
          </p:cNvCxnSpPr>
          <p:nvPr/>
        </p:nvCxnSpPr>
        <p:spPr>
          <a:xfrm rot="10800000">
            <a:off x="4427538" y="3357563"/>
            <a:ext cx="504825" cy="184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a:stCxn id="15366" idx="1"/>
          </p:cNvCxnSpPr>
          <p:nvPr/>
        </p:nvCxnSpPr>
        <p:spPr>
          <a:xfrm rot="10800000">
            <a:off x="3708400" y="4005263"/>
            <a:ext cx="1439863" cy="184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Immagine 3" descr="Anomalia - cratoni - vulcaniti.gif"/>
          <p:cNvPicPr>
            <a:picLocks noChangeAspect="1"/>
          </p:cNvPicPr>
          <p:nvPr/>
        </p:nvPicPr>
        <p:blipFill>
          <a:blip r:embed="rId2" cstate="print"/>
          <a:srcRect/>
          <a:stretch>
            <a:fillRect/>
          </a:stretch>
        </p:blipFill>
        <p:spPr bwMode="auto">
          <a:xfrm>
            <a:off x="2051050" y="476250"/>
            <a:ext cx="5111750" cy="5851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noChangeArrowheads="1"/>
          </p:cNvPicPr>
          <p:nvPr/>
        </p:nvPicPr>
        <p:blipFill>
          <a:blip r:embed="rId2" cstate="print"/>
          <a:srcRect/>
          <a:stretch>
            <a:fillRect/>
          </a:stretch>
        </p:blipFill>
        <p:spPr bwMode="auto">
          <a:xfrm>
            <a:off x="1042988" y="333375"/>
            <a:ext cx="6962775" cy="4432300"/>
          </a:xfrm>
          <a:prstGeom prst="rect">
            <a:avLst/>
          </a:prstGeom>
          <a:noFill/>
          <a:ln w="9525">
            <a:noFill/>
            <a:miter lim="800000"/>
            <a:headEnd/>
            <a:tailEnd/>
          </a:ln>
        </p:spPr>
      </p:pic>
      <p:sp>
        <p:nvSpPr>
          <p:cNvPr id="43010" name="CasellaDiTesto 2"/>
          <p:cNvSpPr txBox="1">
            <a:spLocks noChangeArrowheads="1"/>
          </p:cNvSpPr>
          <p:nvPr/>
        </p:nvSpPr>
        <p:spPr bwMode="auto">
          <a:xfrm>
            <a:off x="1116013" y="6092825"/>
            <a:ext cx="4513262" cy="369888"/>
          </a:xfrm>
          <a:prstGeom prst="rect">
            <a:avLst/>
          </a:prstGeom>
          <a:noFill/>
          <a:ln w="9525">
            <a:noFill/>
            <a:miter lim="800000"/>
            <a:headEnd/>
            <a:tailEnd/>
          </a:ln>
        </p:spPr>
        <p:txBody>
          <a:bodyPr wrap="none">
            <a:spAutoFit/>
          </a:bodyPr>
          <a:lstStyle/>
          <a:p>
            <a:r>
              <a:rPr lang="it-IT">
                <a:latin typeface="Calibri" pitchFamily="34" charset="0"/>
              </a:rPr>
              <a:t>Il magmatismo di Tristan da Cunha è potassico</a:t>
            </a:r>
          </a:p>
        </p:txBody>
      </p:sp>
      <p:sp>
        <p:nvSpPr>
          <p:cNvPr id="43011" name="Rettangolo 3"/>
          <p:cNvSpPr>
            <a:spLocks noChangeArrowheads="1"/>
          </p:cNvSpPr>
          <p:nvPr/>
        </p:nvSpPr>
        <p:spPr bwMode="auto">
          <a:xfrm>
            <a:off x="1042988" y="0"/>
            <a:ext cx="4619625" cy="369888"/>
          </a:xfrm>
          <a:prstGeom prst="rect">
            <a:avLst/>
          </a:prstGeom>
          <a:noFill/>
          <a:ln w="9525">
            <a:noFill/>
            <a:miter lim="800000"/>
            <a:headEnd/>
            <a:tailEnd/>
          </a:ln>
        </p:spPr>
        <p:txBody>
          <a:bodyPr wrap="none">
            <a:spAutoFit/>
          </a:bodyPr>
          <a:lstStyle/>
          <a:p>
            <a:r>
              <a:rPr lang="en-US" b="1">
                <a:latin typeface="Calibri" pitchFamily="34" charset="0"/>
              </a:rPr>
              <a:t>J. Derek Fairhead1,2 &amp; Marjorie Wilson1  2004</a:t>
            </a:r>
            <a:endParaRPr lang="it-IT">
              <a:latin typeface="Calibri" pitchFamily="34" charset="0"/>
            </a:endParaRPr>
          </a:p>
        </p:txBody>
      </p:sp>
      <p:sp>
        <p:nvSpPr>
          <p:cNvPr id="43012" name="Rettangolo 4"/>
          <p:cNvSpPr>
            <a:spLocks noChangeArrowheads="1"/>
          </p:cNvSpPr>
          <p:nvPr/>
        </p:nvSpPr>
        <p:spPr bwMode="auto">
          <a:xfrm>
            <a:off x="684213" y="4797425"/>
            <a:ext cx="7704137" cy="1200150"/>
          </a:xfrm>
          <a:prstGeom prst="rect">
            <a:avLst/>
          </a:prstGeom>
          <a:noFill/>
          <a:ln w="9525">
            <a:noFill/>
            <a:miter lim="800000"/>
            <a:headEnd/>
            <a:tailEnd/>
          </a:ln>
        </p:spPr>
        <p:txBody>
          <a:bodyPr>
            <a:spAutoFit/>
          </a:bodyPr>
          <a:lstStyle/>
          <a:p>
            <a:pPr algn="just"/>
            <a:r>
              <a:rPr lang="en-US" b="1">
                <a:latin typeface="Calibri" pitchFamily="34" charset="0"/>
              </a:rPr>
              <a:t>Sea-floor spreading and deformation processes in the South Atlantic  </a:t>
            </a:r>
            <a:r>
              <a:rPr lang="it-IT" b="1">
                <a:latin typeface="Calibri" pitchFamily="34" charset="0"/>
              </a:rPr>
              <a:t>Ocean:  Are hot spots needed? </a:t>
            </a:r>
            <a:r>
              <a:rPr lang="en-US">
                <a:latin typeface="Calibri" pitchFamily="34" charset="0"/>
              </a:rPr>
              <a:t>The proposed models for the volcanic evolution of the South Atlantic could be considered to be radically different to the model proposed by ‘hotspot’ enthusiasts.</a:t>
            </a:r>
            <a:endParaRPr lang="it-IT">
              <a:latin typeface="Calibri" pitchFamily="34" charset="0"/>
            </a:endParaRPr>
          </a:p>
        </p:txBody>
      </p:sp>
      <p:sp>
        <p:nvSpPr>
          <p:cNvPr id="6" name="Rettangolo 5"/>
          <p:cNvSpPr/>
          <p:nvPr/>
        </p:nvSpPr>
        <p:spPr>
          <a:xfrm>
            <a:off x="5003800" y="4508500"/>
            <a:ext cx="288925" cy="144463"/>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3014" name="CasellaDiTesto 6"/>
          <p:cNvSpPr txBox="1">
            <a:spLocks noChangeArrowheads="1"/>
          </p:cNvSpPr>
          <p:nvPr/>
        </p:nvSpPr>
        <p:spPr bwMode="auto">
          <a:xfrm>
            <a:off x="4211638" y="2852738"/>
            <a:ext cx="1747837" cy="369887"/>
          </a:xfrm>
          <a:prstGeom prst="rect">
            <a:avLst/>
          </a:prstGeom>
          <a:solidFill>
            <a:schemeClr val="bg1"/>
          </a:solidFill>
          <a:ln w="9525">
            <a:solidFill>
              <a:schemeClr val="bg1"/>
            </a:solidFill>
            <a:miter lim="800000"/>
            <a:headEnd/>
            <a:tailEnd/>
          </a:ln>
        </p:spPr>
        <p:txBody>
          <a:bodyPr wrap="none">
            <a:spAutoFit/>
          </a:bodyPr>
          <a:lstStyle/>
          <a:p>
            <a:r>
              <a:rPr lang="it-IT">
                <a:latin typeface="Calibri" pitchFamily="34" charset="0"/>
              </a:rPr>
              <a:t>Tristan da Cunha</a:t>
            </a:r>
          </a:p>
        </p:txBody>
      </p:sp>
      <p:cxnSp>
        <p:nvCxnSpPr>
          <p:cNvPr id="9" name="Connettore 2 8"/>
          <p:cNvCxnSpPr>
            <a:stCxn id="43014" idx="2"/>
          </p:cNvCxnSpPr>
          <p:nvPr/>
        </p:nvCxnSpPr>
        <p:spPr>
          <a:xfrm rot="16200000" flipH="1">
            <a:off x="4473575" y="3833813"/>
            <a:ext cx="1285875" cy="63500"/>
          </a:xfrm>
          <a:prstGeom prst="straightConnector1">
            <a:avLst/>
          </a:prstGeom>
          <a:ln w="25400" cmpd="thickThi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4"/>
          <p:cNvPicPr>
            <a:picLocks noChangeAspect="1" noChangeArrowheads="1"/>
          </p:cNvPicPr>
          <p:nvPr/>
        </p:nvPicPr>
        <p:blipFill>
          <a:blip r:embed="rId2" cstate="print"/>
          <a:srcRect/>
          <a:stretch>
            <a:fillRect/>
          </a:stretch>
        </p:blipFill>
        <p:spPr bwMode="auto">
          <a:xfrm>
            <a:off x="395288" y="188913"/>
            <a:ext cx="4651375" cy="6480175"/>
          </a:xfrm>
          <a:prstGeom prst="rect">
            <a:avLst/>
          </a:prstGeom>
          <a:noFill/>
          <a:ln w="9525">
            <a:noFill/>
            <a:miter lim="800000"/>
            <a:headEnd/>
            <a:tailEnd/>
          </a:ln>
          <a:effectLst/>
        </p:spPr>
      </p:pic>
      <p:sp>
        <p:nvSpPr>
          <p:cNvPr id="64517" name="Rectangle 5"/>
          <p:cNvSpPr>
            <a:spLocks noChangeArrowheads="1"/>
          </p:cNvSpPr>
          <p:nvPr/>
        </p:nvSpPr>
        <p:spPr bwMode="auto">
          <a:xfrm>
            <a:off x="5364163" y="333375"/>
            <a:ext cx="3325812" cy="915988"/>
          </a:xfrm>
          <a:prstGeom prst="rect">
            <a:avLst/>
          </a:prstGeom>
          <a:noFill/>
          <a:ln w="9525">
            <a:noFill/>
            <a:miter lim="800000"/>
            <a:headEnd/>
            <a:tailEnd/>
          </a:ln>
          <a:effectLst/>
        </p:spPr>
        <p:txBody>
          <a:bodyPr>
            <a:spAutoFit/>
          </a:bodyPr>
          <a:lstStyle/>
          <a:p>
            <a:r>
              <a:rPr lang="it-IT"/>
              <a:t>Trond H. Torsvik, Sonia Rousse, Cinthia Labails, Mark A. Smethurst. 2009</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p:cNvPicPr>
            <a:picLocks noChangeAspect="1" noChangeArrowheads="1"/>
          </p:cNvPicPr>
          <p:nvPr/>
        </p:nvPicPr>
        <p:blipFill>
          <a:blip r:embed="rId2" cstate="print"/>
          <a:srcRect/>
          <a:stretch>
            <a:fillRect/>
          </a:stretch>
        </p:blipFill>
        <p:spPr bwMode="auto">
          <a:xfrm>
            <a:off x="1835150" y="1052513"/>
            <a:ext cx="5865813" cy="5113337"/>
          </a:xfrm>
          <a:prstGeom prst="rect">
            <a:avLst/>
          </a:prstGeom>
          <a:noFill/>
          <a:ln w="9525">
            <a:noFill/>
            <a:miter lim="800000"/>
            <a:headEnd/>
            <a:tailEnd/>
          </a:ln>
        </p:spPr>
      </p:pic>
      <p:sp>
        <p:nvSpPr>
          <p:cNvPr id="44034" name="Rettangolo 2"/>
          <p:cNvSpPr>
            <a:spLocks noChangeArrowheads="1"/>
          </p:cNvSpPr>
          <p:nvPr/>
        </p:nvSpPr>
        <p:spPr bwMode="auto">
          <a:xfrm>
            <a:off x="323850" y="260350"/>
            <a:ext cx="6605588" cy="646113"/>
          </a:xfrm>
          <a:prstGeom prst="rect">
            <a:avLst/>
          </a:prstGeom>
          <a:noFill/>
          <a:ln w="9525">
            <a:noFill/>
            <a:miter lim="800000"/>
            <a:headEnd/>
            <a:tailEnd/>
          </a:ln>
        </p:spPr>
        <p:txBody>
          <a:bodyPr>
            <a:spAutoFit/>
          </a:bodyPr>
          <a:lstStyle/>
          <a:p>
            <a:r>
              <a:rPr lang="it-IT">
                <a:latin typeface="Calibri" pitchFamily="34" charset="0"/>
              </a:rPr>
              <a:t>M. Ernesto, L.S. Marques, E.M. Piccirillo, E.C. Molina, N. Ussami a, Comin-Chiaramonti, G. Bellieni</a:t>
            </a:r>
          </a:p>
        </p:txBody>
      </p:sp>
      <p:sp>
        <p:nvSpPr>
          <p:cNvPr id="44035" name="Rettangolo 3"/>
          <p:cNvSpPr>
            <a:spLocks noChangeArrowheads="1"/>
          </p:cNvSpPr>
          <p:nvPr/>
        </p:nvSpPr>
        <p:spPr bwMode="auto">
          <a:xfrm>
            <a:off x="395288" y="6165850"/>
            <a:ext cx="7056437" cy="368300"/>
          </a:xfrm>
          <a:prstGeom prst="rect">
            <a:avLst/>
          </a:prstGeom>
          <a:noFill/>
          <a:ln w="9525">
            <a:noFill/>
            <a:miter lim="800000"/>
            <a:headEnd/>
            <a:tailEnd/>
          </a:ln>
        </p:spPr>
        <p:txBody>
          <a:bodyPr>
            <a:spAutoFit/>
          </a:bodyPr>
          <a:lstStyle/>
          <a:p>
            <a:r>
              <a:rPr lang="en-US">
                <a:latin typeface="Calibri" pitchFamily="34" charset="0"/>
              </a:rPr>
              <a:t>Journal of Volcanology and Geothermal Research 118 (2002)</a:t>
            </a:r>
            <a:endParaRPr lang="it-IT">
              <a:latin typeface="Calibri" pitchFamily="34" charset="0"/>
            </a:endParaRPr>
          </a:p>
        </p:txBody>
      </p:sp>
      <p:sp>
        <p:nvSpPr>
          <p:cNvPr id="44036" name="Rectangle 4"/>
          <p:cNvSpPr>
            <a:spLocks noChangeArrowheads="1"/>
          </p:cNvSpPr>
          <p:nvPr/>
        </p:nvSpPr>
        <p:spPr bwMode="auto">
          <a:xfrm>
            <a:off x="323850" y="1941513"/>
            <a:ext cx="1584325" cy="2857500"/>
          </a:xfrm>
          <a:prstGeom prst="rect">
            <a:avLst/>
          </a:prstGeom>
          <a:noFill/>
          <a:ln w="9525">
            <a:noFill/>
            <a:miter lim="800000"/>
            <a:headEnd/>
            <a:tailEnd/>
          </a:ln>
          <a:effectLst/>
        </p:spPr>
        <p:txBody>
          <a:bodyPr anchor="ctr">
            <a:spAutoFit/>
          </a:bodyPr>
          <a:lstStyle/>
          <a:p>
            <a:r>
              <a:rPr lang="it-IT" sz="1400" b="1"/>
              <a:t>Paleomagnetic reconstructions demonstrate that the Tristan da Cunha (TC) plume, ……</a:t>
            </a:r>
          </a:p>
          <a:p>
            <a:r>
              <a:rPr lang="it-IT" sz="1400" b="1"/>
              <a:t>Was located   1000 km south of the Paraná Province at the time of the magma eruptions </a:t>
            </a:r>
          </a:p>
        </p:txBody>
      </p:sp>
      <p:pic>
        <p:nvPicPr>
          <p:cNvPr id="44037" name="Picture 5" descr="not, vert, similar"/>
          <p:cNvPicPr>
            <a:picLocks noChangeAspect="1" noChangeArrowheads="1"/>
          </p:cNvPicPr>
          <p:nvPr/>
        </p:nvPicPr>
        <p:blipFill>
          <a:blip r:embed="rId3" cstate="print"/>
          <a:srcRect/>
          <a:stretch>
            <a:fillRect/>
          </a:stretch>
        </p:blipFill>
        <p:spPr bwMode="auto">
          <a:xfrm>
            <a:off x="-88900" y="3429000"/>
            <a:ext cx="123825" cy="381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p:cNvPicPr>
            <a:picLocks noChangeAspect="1" noChangeArrowheads="1"/>
          </p:cNvPicPr>
          <p:nvPr/>
        </p:nvPicPr>
        <p:blipFill>
          <a:blip r:embed="rId2" cstate="print"/>
          <a:srcRect/>
          <a:stretch>
            <a:fillRect/>
          </a:stretch>
        </p:blipFill>
        <p:spPr bwMode="auto">
          <a:xfrm>
            <a:off x="2411413" y="333375"/>
            <a:ext cx="6413500" cy="5614988"/>
          </a:xfrm>
          <a:prstGeom prst="rect">
            <a:avLst/>
          </a:prstGeom>
          <a:noFill/>
          <a:ln w="9525">
            <a:noFill/>
            <a:miter lim="800000"/>
            <a:headEnd/>
            <a:tailEnd/>
          </a:ln>
        </p:spPr>
      </p:pic>
      <p:sp>
        <p:nvSpPr>
          <p:cNvPr id="45058" name="Rettangolo 2"/>
          <p:cNvSpPr>
            <a:spLocks noChangeArrowheads="1"/>
          </p:cNvSpPr>
          <p:nvPr/>
        </p:nvSpPr>
        <p:spPr bwMode="auto">
          <a:xfrm>
            <a:off x="323850" y="333375"/>
            <a:ext cx="2160588" cy="4800600"/>
          </a:xfrm>
          <a:prstGeom prst="rect">
            <a:avLst/>
          </a:prstGeom>
          <a:noFill/>
          <a:ln w="9525">
            <a:noFill/>
            <a:miter lim="800000"/>
            <a:headEnd/>
            <a:tailEnd/>
          </a:ln>
        </p:spPr>
        <p:txBody>
          <a:bodyPr>
            <a:spAutoFit/>
          </a:bodyPr>
          <a:lstStyle/>
          <a:p>
            <a:r>
              <a:rPr lang="en-US">
                <a:latin typeface="Calibri" pitchFamily="34" charset="0"/>
              </a:rPr>
              <a:t> The Parana Province was above the NW-SE geoid/mantle thermal anomaly located on the western African plate.… .</a:t>
            </a:r>
          </a:p>
          <a:p>
            <a:endParaRPr lang="en-US">
              <a:latin typeface="Calibri" pitchFamily="34" charset="0"/>
            </a:endParaRPr>
          </a:p>
          <a:p>
            <a:r>
              <a:rPr lang="en-US">
                <a:latin typeface="Calibri" pitchFamily="34" charset="0"/>
              </a:rPr>
              <a:t>Therefore, the area corresponding to the PMP remained quasi -stationary over a mantle thermal anomaly for about 50 Ma (from approximately </a:t>
            </a:r>
            <a:r>
              <a:rPr lang="it-IT">
                <a:latin typeface="Calibri" pitchFamily="34" charset="0"/>
              </a:rPr>
              <a:t>180 to 130 Ma).</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ttangolo 1"/>
          <p:cNvSpPr>
            <a:spLocks noChangeArrowheads="1"/>
          </p:cNvSpPr>
          <p:nvPr/>
        </p:nvSpPr>
        <p:spPr bwMode="auto">
          <a:xfrm>
            <a:off x="250825" y="476250"/>
            <a:ext cx="8569325" cy="5316538"/>
          </a:xfrm>
          <a:prstGeom prst="rect">
            <a:avLst/>
          </a:prstGeom>
          <a:noFill/>
          <a:ln w="9525">
            <a:noFill/>
            <a:miter lim="800000"/>
            <a:headEnd/>
            <a:tailEnd/>
          </a:ln>
        </p:spPr>
        <p:txBody>
          <a:bodyPr lIns="82945" tIns="41473" rIns="82945" bIns="41473">
            <a:spAutoFit/>
          </a:bodyPr>
          <a:lstStyle/>
          <a:p>
            <a:endParaRPr lang="en-US" sz="1600">
              <a:latin typeface="Calibri" pitchFamily="34" charset="0"/>
            </a:endParaRPr>
          </a:p>
          <a:p>
            <a:pPr algn="just"/>
            <a:r>
              <a:rPr lang="en-US">
                <a:latin typeface="Calibri" pitchFamily="34" charset="0"/>
              </a:rPr>
              <a:t>In the Cretaceous igneous suites of southern Africa and South America, the SCLM has been credited as the dominant, or even only source for a remarkable range of magma compositions. </a:t>
            </a:r>
          </a:p>
          <a:p>
            <a:pPr algn="just"/>
            <a:r>
              <a:rPr lang="en-US">
                <a:latin typeface="Calibri" pitchFamily="34" charset="0"/>
              </a:rPr>
              <a:t>………………….</a:t>
            </a:r>
          </a:p>
          <a:p>
            <a:pPr algn="just"/>
            <a:r>
              <a:rPr lang="en-US">
                <a:latin typeface="Calibri" pitchFamily="34" charset="0"/>
              </a:rPr>
              <a:t>The above listing highlights the extreme range of magma compositions, and their wide range of isotopic compositions, advocated as originating in the SCLM. Also of note is the wide range in scale of magma generation that is believed to have taken place in the SCLM, from smaller volume carbonatites to flood basalt sequences exceeding 10</a:t>
            </a:r>
            <a:r>
              <a:rPr lang="en-US" baseline="30000">
                <a:latin typeface="Calibri" pitchFamily="34" charset="0"/>
              </a:rPr>
              <a:t>6</a:t>
            </a:r>
            <a:r>
              <a:rPr lang="en-US">
                <a:latin typeface="Calibri" pitchFamily="34" charset="0"/>
              </a:rPr>
              <a:t> km</a:t>
            </a:r>
            <a:r>
              <a:rPr lang="en-US" baseline="30000">
                <a:latin typeface="Calibri" pitchFamily="34" charset="0"/>
              </a:rPr>
              <a:t>3</a:t>
            </a:r>
            <a:r>
              <a:rPr lang="en-US">
                <a:latin typeface="Calibri" pitchFamily="34" charset="0"/>
              </a:rPr>
              <a:t> in volume, all within the Jurassic–Late Cretaceous time period. We seriously question whether constraints exist to justify the ability of SCLM to be compositionally diverse enough, in sufficient volumes, to act as the source of all the magmas in question. </a:t>
            </a:r>
          </a:p>
          <a:p>
            <a:pPr algn="just"/>
            <a:r>
              <a:rPr lang="en-US">
                <a:latin typeface="Calibri" pitchFamily="34" charset="0"/>
              </a:rPr>
              <a:t>The data presented in this paper add nothing new to arguments supporting the major role of the SCLM in Paraná–Etendeka magmatism. Instead, we offer an alternative model for debate, one that explores a sub-lithospheric origin for the mafic magmas. This specifically involves interaction between the Tristan plume, convecting asthenosphere, and a component derived from subducted material stored in (or above) the Transition Zone. Interpretations are, however, potentially complicated by variable degrees of SCLM and crustal interaction that are likely to have occurred. </a:t>
            </a:r>
          </a:p>
        </p:txBody>
      </p:sp>
      <p:sp>
        <p:nvSpPr>
          <p:cNvPr id="46082" name="CasellaDiTesto 2"/>
          <p:cNvSpPr txBox="1">
            <a:spLocks noChangeArrowheads="1"/>
          </p:cNvSpPr>
          <p:nvPr/>
        </p:nvSpPr>
        <p:spPr bwMode="auto">
          <a:xfrm>
            <a:off x="395288" y="260350"/>
            <a:ext cx="2693987" cy="366713"/>
          </a:xfrm>
          <a:prstGeom prst="rect">
            <a:avLst/>
          </a:prstGeom>
          <a:noFill/>
          <a:ln w="9525">
            <a:noFill/>
            <a:miter lim="800000"/>
            <a:headEnd/>
            <a:tailEnd/>
          </a:ln>
        </p:spPr>
        <p:txBody>
          <a:bodyPr wrap="none">
            <a:spAutoFit/>
          </a:bodyPr>
          <a:lstStyle/>
          <a:p>
            <a:r>
              <a:rPr lang="it-IT">
                <a:latin typeface="Calibri" pitchFamily="34" charset="0"/>
              </a:rPr>
              <a:t>Plume+ SCLM+ subduzione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1"/>
          <p:cNvSpPr txBox="1">
            <a:spLocks noChangeArrowheads="1"/>
          </p:cNvSpPr>
          <p:nvPr/>
        </p:nvSpPr>
        <p:spPr bwMode="auto">
          <a:xfrm>
            <a:off x="323850" y="188913"/>
            <a:ext cx="8493125" cy="614362"/>
          </a:xfrm>
          <a:prstGeom prst="rect">
            <a:avLst/>
          </a:prstGeom>
          <a:noFill/>
          <a:ln w="9525">
            <a:noFill/>
            <a:round/>
            <a:headEnd/>
            <a:tailEnd/>
          </a:ln>
        </p:spPr>
        <p:txBody>
          <a:bodyPr lIns="0" tIns="0" rIns="0" bIns="0"/>
          <a:lstStyle/>
          <a:p>
            <a:pPr algn="ct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GB" sz="1400" b="1">
                <a:solidFill>
                  <a:srgbClr val="000000"/>
                </a:solidFill>
                <a:ea typeface="msgothic"/>
                <a:cs typeface="msgothic"/>
              </a:rPr>
              <a:t>Initial (132 Ma) Nd–Sr isotopic compositions of the Etendeka and equivalent Paraná basalts, Walvis Ridge and Tristan, the fields of the Namibian and Paraná ultra-alkaline suites, and the fields of the high-Ti (extending from the Khumib compositions) and low-Ti (in part) silicic series.</a:t>
            </a:r>
          </a:p>
        </p:txBody>
      </p:sp>
      <p:pic>
        <p:nvPicPr>
          <p:cNvPr id="47106" name="Picture 2"/>
          <p:cNvPicPr>
            <a:picLocks noChangeAspect="1" noChangeArrowheads="1"/>
          </p:cNvPicPr>
          <p:nvPr/>
        </p:nvPicPr>
        <p:blipFill>
          <a:blip r:embed="rId3" cstate="print"/>
          <a:srcRect/>
          <a:stretch>
            <a:fillRect/>
          </a:stretch>
        </p:blipFill>
        <p:spPr bwMode="auto">
          <a:xfrm>
            <a:off x="6527800" y="6283325"/>
            <a:ext cx="2533650" cy="504825"/>
          </a:xfrm>
          <a:prstGeom prst="rect">
            <a:avLst/>
          </a:prstGeom>
          <a:noFill/>
          <a:ln w="9525">
            <a:noFill/>
            <a:round/>
            <a:headEnd/>
            <a:tailEnd/>
          </a:ln>
        </p:spPr>
      </p:pic>
      <p:pic>
        <p:nvPicPr>
          <p:cNvPr id="47107" name="Picture 3"/>
          <p:cNvPicPr>
            <a:picLocks noChangeAspect="1" noChangeArrowheads="1"/>
          </p:cNvPicPr>
          <p:nvPr/>
        </p:nvPicPr>
        <p:blipFill>
          <a:blip r:embed="rId4" cstate="print"/>
          <a:srcRect/>
          <a:stretch>
            <a:fillRect/>
          </a:stretch>
        </p:blipFill>
        <p:spPr bwMode="auto">
          <a:xfrm>
            <a:off x="1331913" y="912813"/>
            <a:ext cx="6399212" cy="4959350"/>
          </a:xfrm>
          <a:prstGeom prst="rect">
            <a:avLst/>
          </a:prstGeom>
          <a:noFill/>
          <a:ln w="9525">
            <a:noFill/>
            <a:round/>
            <a:headEnd/>
            <a:tailEnd/>
          </a:ln>
        </p:spPr>
      </p:pic>
      <p:sp>
        <p:nvSpPr>
          <p:cNvPr id="47108" name="Text Box 4"/>
          <p:cNvSpPr txBox="1">
            <a:spLocks noChangeArrowheads="1"/>
          </p:cNvSpPr>
          <p:nvPr/>
        </p:nvSpPr>
        <p:spPr bwMode="auto">
          <a:xfrm>
            <a:off x="1417638" y="5972175"/>
            <a:ext cx="3917950" cy="231775"/>
          </a:xfrm>
          <a:prstGeom prst="rect">
            <a:avLst/>
          </a:prstGeom>
          <a:noFill/>
          <a:ln w="9525">
            <a:noFill/>
            <a:round/>
            <a:headEnd/>
            <a:tailEnd/>
          </a:ln>
        </p:spPr>
        <p:txBody>
          <a:bodyPr lIns="0" tIns="0" rIns="0" bIns="0"/>
          <a:lstStyle/>
          <a:p>
            <a:pPr>
              <a:tabLst>
                <a:tab pos="655638" algn="l"/>
                <a:tab pos="1312863" algn="l"/>
                <a:tab pos="1968500" algn="l"/>
                <a:tab pos="2625725" algn="l"/>
                <a:tab pos="3282950" algn="l"/>
              </a:tabLst>
            </a:pPr>
            <a:r>
              <a:rPr lang="en-GB" sz="1100" b="1">
                <a:solidFill>
                  <a:srgbClr val="000000"/>
                </a:solidFill>
                <a:ea typeface="msgothic"/>
                <a:cs typeface="msgothic"/>
              </a:rPr>
              <a:t>EWART A et al. J. Petrology 2004;45:59-105</a:t>
            </a:r>
          </a:p>
        </p:txBody>
      </p:sp>
      <p:sp>
        <p:nvSpPr>
          <p:cNvPr id="47109" name="Text Box 5"/>
          <p:cNvSpPr txBox="1">
            <a:spLocks noChangeArrowheads="1"/>
          </p:cNvSpPr>
          <p:nvPr/>
        </p:nvSpPr>
        <p:spPr bwMode="auto">
          <a:xfrm>
            <a:off x="98425" y="6450013"/>
            <a:ext cx="4930775" cy="3471862"/>
          </a:xfrm>
          <a:prstGeom prst="rect">
            <a:avLst/>
          </a:prstGeom>
          <a:noFill/>
          <a:ln w="9525">
            <a:noFill/>
            <a:round/>
            <a:headEnd/>
            <a:tailEnd/>
          </a:ln>
        </p:spPr>
        <p:txBody>
          <a:bodyPr lIns="0" tIns="0" rIns="0" bIns="0"/>
          <a:lstStyle/>
          <a:p>
            <a:pPr marL="76200" indent="-76200">
              <a:tabLst>
                <a:tab pos="655638" algn="l"/>
                <a:tab pos="1312863" algn="l"/>
                <a:tab pos="1968500" algn="l"/>
                <a:tab pos="2625725" algn="l"/>
                <a:tab pos="3282950" algn="l"/>
                <a:tab pos="3938588" algn="l"/>
                <a:tab pos="4595813" algn="l"/>
              </a:tabLst>
            </a:pPr>
            <a:r>
              <a:rPr lang="en-GB" sz="900">
                <a:solidFill>
                  <a:srgbClr val="000000"/>
                </a:solidFill>
                <a:ea typeface="msgothic"/>
                <a:cs typeface="msgothic"/>
              </a:rPr>
              <a:t>© Oxford University Press 2004; all rights reserved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3"/>
          <p:cNvPicPr>
            <a:picLocks noChangeAspect="1" noChangeArrowheads="1"/>
          </p:cNvPicPr>
          <p:nvPr/>
        </p:nvPicPr>
        <p:blipFill>
          <a:blip r:embed="rId2" cstate="print"/>
          <a:srcRect/>
          <a:stretch>
            <a:fillRect/>
          </a:stretch>
        </p:blipFill>
        <p:spPr bwMode="auto">
          <a:xfrm>
            <a:off x="195263" y="0"/>
            <a:ext cx="5813425" cy="6692900"/>
          </a:xfrm>
          <a:prstGeom prst="rect">
            <a:avLst/>
          </a:prstGeom>
          <a:noFill/>
          <a:ln w="9525">
            <a:noFill/>
            <a:round/>
            <a:headEnd/>
            <a:tailEnd/>
          </a:ln>
        </p:spPr>
      </p:pic>
      <p:sp>
        <p:nvSpPr>
          <p:cNvPr id="49154" name="Text Box 1"/>
          <p:cNvSpPr txBox="1">
            <a:spLocks noChangeArrowheads="1"/>
          </p:cNvSpPr>
          <p:nvPr/>
        </p:nvSpPr>
        <p:spPr bwMode="auto">
          <a:xfrm>
            <a:off x="6530975" y="381000"/>
            <a:ext cx="2287588" cy="1023938"/>
          </a:xfrm>
          <a:prstGeom prst="rect">
            <a:avLst/>
          </a:prstGeom>
          <a:noFill/>
          <a:ln w="9525">
            <a:noFill/>
            <a:round/>
            <a:headEnd/>
            <a:tailEnd/>
          </a:ln>
        </p:spPr>
        <p:txBody>
          <a:bodyPr lIns="0" tIns="0" rIns="0" bIns="0"/>
          <a:lstStyle/>
          <a:p>
            <a:pPr algn="ct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GB" sz="1500" b="1">
                <a:solidFill>
                  <a:srgbClr val="000000"/>
                </a:solidFill>
                <a:ea typeface="msgothic"/>
                <a:cs typeface="msgothic"/>
              </a:rPr>
              <a:t>Trace element and isotopic plots to illustrate the proposed multiple mixing model (see text) of mafic magma genesis in the Etendeka and the Paraná, involving sub-lithospheric mixing between plume-derived magma (Tristan), depleted asthenospheric mantle magma (N-MORB), and the Gaussberg magma composition (an inferred product of ancient subducted sediment remelting; Murphy et al., 2002).</a:t>
            </a:r>
          </a:p>
        </p:txBody>
      </p:sp>
      <p:sp>
        <p:nvSpPr>
          <p:cNvPr id="49155" name="Ovale 3"/>
          <p:cNvSpPr>
            <a:spLocks noChangeArrowheads="1"/>
          </p:cNvSpPr>
          <p:nvPr/>
        </p:nvSpPr>
        <p:spPr bwMode="auto">
          <a:xfrm>
            <a:off x="1893888" y="2514600"/>
            <a:ext cx="392112" cy="195263"/>
          </a:xfrm>
          <a:prstGeom prst="ellipse">
            <a:avLst/>
          </a:prstGeom>
          <a:solidFill>
            <a:srgbClr val="FF0000"/>
          </a:solidFill>
          <a:ln w="9525" algn="ctr">
            <a:solidFill>
              <a:schemeClr val="tx1"/>
            </a:solidFill>
            <a:round/>
            <a:headEnd/>
            <a:tailEnd/>
          </a:ln>
        </p:spPr>
        <p:txBody>
          <a:bodyPr lIns="82945" tIns="41473" rIns="82945" bIns="41473"/>
          <a:lstStyle/>
          <a:p>
            <a:pPr defTabSz="414338" hangingPunct="0">
              <a:lnSpc>
                <a:spcPct val="93000"/>
              </a:lnSpc>
              <a:buClr>
                <a:srgbClr val="000000"/>
              </a:buClr>
              <a:buSzPct val="45000"/>
            </a:pPr>
            <a:endParaRPr lang="it-IT" sz="2200">
              <a:latin typeface="Times New Roman" pitchFamily="18" charset="0"/>
            </a:endParaRPr>
          </a:p>
        </p:txBody>
      </p:sp>
      <p:sp>
        <p:nvSpPr>
          <p:cNvPr id="49156" name="Ovale 4"/>
          <p:cNvSpPr>
            <a:spLocks noChangeArrowheads="1"/>
          </p:cNvSpPr>
          <p:nvPr/>
        </p:nvSpPr>
        <p:spPr bwMode="auto">
          <a:xfrm>
            <a:off x="4899025" y="3233738"/>
            <a:ext cx="195263" cy="195262"/>
          </a:xfrm>
          <a:prstGeom prst="ellipse">
            <a:avLst/>
          </a:prstGeom>
          <a:solidFill>
            <a:srgbClr val="FF0000"/>
          </a:solidFill>
          <a:ln w="9525" algn="ctr">
            <a:solidFill>
              <a:schemeClr val="tx1"/>
            </a:solidFill>
            <a:round/>
            <a:headEnd/>
            <a:tailEnd/>
          </a:ln>
        </p:spPr>
        <p:txBody>
          <a:bodyPr lIns="82945" tIns="41473" rIns="82945" bIns="41473"/>
          <a:lstStyle/>
          <a:p>
            <a:pPr defTabSz="414338" hangingPunct="0">
              <a:lnSpc>
                <a:spcPct val="93000"/>
              </a:lnSpc>
              <a:buClr>
                <a:srgbClr val="000000"/>
              </a:buClr>
              <a:buSzPct val="45000"/>
            </a:pPr>
            <a:endParaRPr lang="it-IT" sz="2200">
              <a:latin typeface="Times New Roman" pitchFamily="18" charset="0"/>
            </a:endParaRPr>
          </a:p>
        </p:txBody>
      </p:sp>
      <p:sp>
        <p:nvSpPr>
          <p:cNvPr id="49157" name="Ovale 5"/>
          <p:cNvSpPr>
            <a:spLocks noChangeArrowheads="1"/>
          </p:cNvSpPr>
          <p:nvPr/>
        </p:nvSpPr>
        <p:spPr bwMode="auto">
          <a:xfrm>
            <a:off x="2024063" y="5715000"/>
            <a:ext cx="196850" cy="522288"/>
          </a:xfrm>
          <a:prstGeom prst="ellipse">
            <a:avLst/>
          </a:prstGeom>
          <a:solidFill>
            <a:srgbClr val="FF0000"/>
          </a:solidFill>
          <a:ln w="9525" algn="ctr">
            <a:solidFill>
              <a:schemeClr val="tx1"/>
            </a:solidFill>
            <a:round/>
            <a:headEnd/>
            <a:tailEnd/>
          </a:ln>
        </p:spPr>
        <p:txBody>
          <a:bodyPr lIns="82945" tIns="41473" rIns="82945" bIns="41473"/>
          <a:lstStyle/>
          <a:p>
            <a:pPr defTabSz="414338" hangingPunct="0">
              <a:lnSpc>
                <a:spcPct val="93000"/>
              </a:lnSpc>
              <a:buClr>
                <a:srgbClr val="000000"/>
              </a:buClr>
              <a:buSzPct val="45000"/>
            </a:pPr>
            <a:endParaRPr lang="it-IT" sz="2200">
              <a:latin typeface="Times New Roman" pitchFamily="18" charset="0"/>
            </a:endParaRPr>
          </a:p>
        </p:txBody>
      </p:sp>
      <p:sp>
        <p:nvSpPr>
          <p:cNvPr id="49158" name="Ovale 6"/>
          <p:cNvSpPr>
            <a:spLocks noChangeArrowheads="1"/>
          </p:cNvSpPr>
          <p:nvPr/>
        </p:nvSpPr>
        <p:spPr bwMode="auto">
          <a:xfrm>
            <a:off x="1698625" y="358775"/>
            <a:ext cx="195263" cy="327025"/>
          </a:xfrm>
          <a:prstGeom prst="ellipse">
            <a:avLst/>
          </a:prstGeom>
          <a:solidFill>
            <a:srgbClr val="FF0000"/>
          </a:solidFill>
          <a:ln w="9525" algn="ctr">
            <a:solidFill>
              <a:schemeClr val="tx1"/>
            </a:solidFill>
            <a:round/>
            <a:headEnd/>
            <a:tailEnd/>
          </a:ln>
        </p:spPr>
        <p:txBody>
          <a:bodyPr lIns="82945" tIns="41473" rIns="82945" bIns="41473"/>
          <a:lstStyle/>
          <a:p>
            <a:pPr defTabSz="414338" hangingPunct="0">
              <a:lnSpc>
                <a:spcPct val="93000"/>
              </a:lnSpc>
              <a:buClr>
                <a:srgbClr val="000000"/>
              </a:buClr>
              <a:buSzPct val="45000"/>
            </a:pPr>
            <a:endParaRPr lang="it-IT" sz="2200">
              <a:latin typeface="Times New Roman" pitchFamily="18" charset="0"/>
            </a:endParaRPr>
          </a:p>
        </p:txBody>
      </p:sp>
      <p:sp>
        <p:nvSpPr>
          <p:cNvPr id="49159" name="Ovale 8"/>
          <p:cNvSpPr>
            <a:spLocks noChangeArrowheads="1"/>
          </p:cNvSpPr>
          <p:nvPr/>
        </p:nvSpPr>
        <p:spPr bwMode="auto">
          <a:xfrm>
            <a:off x="4572000" y="685800"/>
            <a:ext cx="195263" cy="195263"/>
          </a:xfrm>
          <a:prstGeom prst="ellipse">
            <a:avLst/>
          </a:prstGeom>
          <a:solidFill>
            <a:srgbClr val="FF0000"/>
          </a:solidFill>
          <a:ln w="9525" algn="ctr">
            <a:solidFill>
              <a:schemeClr val="tx1"/>
            </a:solidFill>
            <a:round/>
            <a:headEnd/>
            <a:tailEnd/>
          </a:ln>
        </p:spPr>
        <p:txBody>
          <a:bodyPr lIns="82945" tIns="41473" rIns="82945" bIns="41473"/>
          <a:lstStyle/>
          <a:p>
            <a:pPr defTabSz="414338" hangingPunct="0">
              <a:lnSpc>
                <a:spcPct val="93000"/>
              </a:lnSpc>
              <a:buClr>
                <a:srgbClr val="000000"/>
              </a:buClr>
              <a:buSzPct val="45000"/>
            </a:pPr>
            <a:endParaRPr lang="it-IT" sz="2200">
              <a:latin typeface="Times New Roman"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3" descr="C:\OLD_C\lavori pubblicati\spinacio\J. of S. America\Fig. 1.jpg"/>
          <p:cNvPicPr>
            <a:picLocks noChangeAspect="1" noChangeArrowheads="1"/>
          </p:cNvPicPr>
          <p:nvPr/>
        </p:nvPicPr>
        <p:blipFill>
          <a:blip r:embed="rId2" cstate="print"/>
          <a:srcRect/>
          <a:stretch>
            <a:fillRect/>
          </a:stretch>
        </p:blipFill>
        <p:spPr bwMode="auto">
          <a:xfrm>
            <a:off x="1979613" y="173038"/>
            <a:ext cx="5400675" cy="6581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C:\OLD_C\lavori pubblicati\J. of S. America\Fig. 13.jpg"/>
          <p:cNvPicPr>
            <a:picLocks noChangeAspect="1" noChangeArrowheads="1"/>
          </p:cNvPicPr>
          <p:nvPr/>
        </p:nvPicPr>
        <p:blipFill>
          <a:blip r:embed="rId2" cstate="print"/>
          <a:srcRect/>
          <a:stretch>
            <a:fillRect/>
          </a:stretch>
        </p:blipFill>
        <p:spPr bwMode="auto">
          <a:xfrm>
            <a:off x="427038" y="1041400"/>
            <a:ext cx="7961312" cy="4979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23528" y="332656"/>
            <a:ext cx="6336704" cy="4678600"/>
          </a:xfrm>
          <a:prstGeom prst="rect">
            <a:avLst/>
          </a:prstGeom>
          <a:noFill/>
          <a:ln w="9525">
            <a:noFill/>
            <a:miter lim="800000"/>
            <a:headEnd/>
            <a:tailEnd/>
          </a:ln>
        </p:spPr>
      </p:pic>
      <p:sp>
        <p:nvSpPr>
          <p:cNvPr id="5" name="Rettangolo 4"/>
          <p:cNvSpPr/>
          <p:nvPr/>
        </p:nvSpPr>
        <p:spPr>
          <a:xfrm>
            <a:off x="251520" y="5157192"/>
            <a:ext cx="8712968" cy="1384995"/>
          </a:xfrm>
          <a:prstGeom prst="rect">
            <a:avLst/>
          </a:prstGeom>
        </p:spPr>
        <p:txBody>
          <a:bodyPr wrap="square">
            <a:spAutoFit/>
          </a:bodyPr>
          <a:lstStyle/>
          <a:p>
            <a:r>
              <a:rPr lang="it-IT" sz="1400" dirty="0" smtClean="0"/>
              <a:t>Figure 1: </a:t>
            </a:r>
            <a:r>
              <a:rPr lang="it-IT" sz="1400" dirty="0" err="1" smtClean="0"/>
              <a:t>Research</a:t>
            </a:r>
            <a:r>
              <a:rPr lang="it-IT" sz="1400" dirty="0" smtClean="0"/>
              <a:t> area </a:t>
            </a:r>
            <a:r>
              <a:rPr lang="it-IT" sz="1400" dirty="0" err="1" smtClean="0"/>
              <a:t>indicated</a:t>
            </a:r>
            <a:r>
              <a:rPr lang="it-IT" sz="1400" dirty="0" smtClean="0"/>
              <a:t> on a </a:t>
            </a:r>
            <a:r>
              <a:rPr lang="it-IT" sz="1400" dirty="0" err="1" smtClean="0"/>
              <a:t>pre-drift</a:t>
            </a:r>
            <a:r>
              <a:rPr lang="it-IT" sz="1400" dirty="0" smtClean="0"/>
              <a:t> </a:t>
            </a:r>
            <a:r>
              <a:rPr lang="it-IT" sz="1400" dirty="0" err="1" smtClean="0"/>
              <a:t>reassembly</a:t>
            </a:r>
            <a:r>
              <a:rPr lang="it-IT" sz="1400" dirty="0" smtClean="0"/>
              <a:t> </a:t>
            </a:r>
            <a:r>
              <a:rPr lang="it-IT" sz="1400" dirty="0" err="1" smtClean="0"/>
              <a:t>of</a:t>
            </a:r>
            <a:r>
              <a:rPr lang="it-IT" sz="1400" dirty="0" smtClean="0"/>
              <a:t> Gondwana, </a:t>
            </a:r>
            <a:r>
              <a:rPr lang="it-IT" sz="1400" dirty="0" err="1" smtClean="0"/>
              <a:t>modified</a:t>
            </a:r>
            <a:r>
              <a:rPr lang="it-IT" sz="1400" dirty="0" smtClean="0"/>
              <a:t> </a:t>
            </a:r>
            <a:r>
              <a:rPr lang="it-IT" sz="1400" dirty="0" err="1" smtClean="0"/>
              <a:t>after</a:t>
            </a:r>
            <a:r>
              <a:rPr lang="it-IT" sz="1400" dirty="0" smtClean="0"/>
              <a:t> </a:t>
            </a:r>
            <a:r>
              <a:rPr lang="it-IT" sz="1400" dirty="0" err="1" smtClean="0"/>
              <a:t>Porada</a:t>
            </a:r>
            <a:r>
              <a:rPr lang="it-IT" sz="1400" dirty="0" smtClean="0"/>
              <a:t> (1989). PC: </a:t>
            </a:r>
            <a:r>
              <a:rPr lang="it-IT" sz="1400" dirty="0" err="1" smtClean="0"/>
              <a:t>Paraná</a:t>
            </a:r>
            <a:r>
              <a:rPr lang="it-IT" sz="1400" dirty="0" smtClean="0"/>
              <a:t> </a:t>
            </a:r>
            <a:r>
              <a:rPr lang="it-IT" sz="1400" dirty="0" err="1" smtClean="0"/>
              <a:t>Craton</a:t>
            </a:r>
            <a:r>
              <a:rPr lang="it-IT" sz="1400" dirty="0" smtClean="0"/>
              <a:t>, RPC: </a:t>
            </a:r>
            <a:r>
              <a:rPr lang="it-IT" sz="1400" dirty="0" err="1" smtClean="0"/>
              <a:t>Río</a:t>
            </a:r>
            <a:r>
              <a:rPr lang="it-IT" sz="1400" dirty="0" smtClean="0"/>
              <a:t> de la </a:t>
            </a:r>
            <a:r>
              <a:rPr lang="it-IT" sz="1400" dirty="0" err="1" smtClean="0"/>
              <a:t>Plata</a:t>
            </a:r>
            <a:r>
              <a:rPr lang="it-IT" sz="1400" dirty="0" smtClean="0"/>
              <a:t> </a:t>
            </a:r>
            <a:r>
              <a:rPr lang="it-IT" sz="1400" dirty="0" err="1" smtClean="0"/>
              <a:t>Craton</a:t>
            </a:r>
            <a:r>
              <a:rPr lang="it-IT" sz="1400" dirty="0" smtClean="0"/>
              <a:t>; SFC: </a:t>
            </a:r>
            <a:r>
              <a:rPr lang="it-IT" sz="1400" dirty="0" err="1" smtClean="0"/>
              <a:t>Sao</a:t>
            </a:r>
            <a:r>
              <a:rPr lang="it-IT" sz="1400" dirty="0" smtClean="0"/>
              <a:t> Francisco </a:t>
            </a:r>
            <a:r>
              <a:rPr lang="it-IT" sz="1400" dirty="0" err="1" smtClean="0"/>
              <a:t>Craton</a:t>
            </a:r>
            <a:r>
              <a:rPr lang="it-IT" sz="1400" dirty="0" smtClean="0"/>
              <a:t>. Red </a:t>
            </a:r>
            <a:r>
              <a:rPr lang="it-IT" sz="1400" dirty="0" err="1" smtClean="0"/>
              <a:t>areas</a:t>
            </a:r>
            <a:r>
              <a:rPr lang="it-IT" sz="1400" dirty="0" smtClean="0"/>
              <a:t>: </a:t>
            </a:r>
            <a:r>
              <a:rPr lang="it-IT" sz="1400" dirty="0" err="1" smtClean="0"/>
              <a:t>Neoproterozoic</a:t>
            </a:r>
            <a:r>
              <a:rPr lang="it-IT" sz="1400" dirty="0" smtClean="0"/>
              <a:t> </a:t>
            </a:r>
            <a:r>
              <a:rPr lang="it-IT" sz="1400" dirty="0" err="1" smtClean="0"/>
              <a:t>to</a:t>
            </a:r>
            <a:r>
              <a:rPr lang="it-IT" sz="1400" dirty="0" smtClean="0"/>
              <a:t> </a:t>
            </a:r>
            <a:r>
              <a:rPr lang="it-IT" sz="1400" dirty="0" err="1" smtClean="0"/>
              <a:t>Early</a:t>
            </a:r>
            <a:r>
              <a:rPr lang="it-IT" sz="1400" dirty="0" smtClean="0"/>
              <a:t> </a:t>
            </a:r>
            <a:r>
              <a:rPr lang="it-IT" sz="1400" dirty="0" err="1" smtClean="0"/>
              <a:t>Palaeozoic</a:t>
            </a:r>
            <a:r>
              <a:rPr lang="it-IT" sz="1400" dirty="0" smtClean="0"/>
              <a:t> </a:t>
            </a:r>
            <a:r>
              <a:rPr lang="it-IT" sz="1400" dirty="0" err="1" smtClean="0"/>
              <a:t>belts</a:t>
            </a:r>
            <a:r>
              <a:rPr lang="it-IT" sz="1400" dirty="0" smtClean="0"/>
              <a:t> and </a:t>
            </a:r>
            <a:r>
              <a:rPr lang="it-IT" sz="1400" dirty="0" err="1" smtClean="0"/>
              <a:t>deposits</a:t>
            </a:r>
            <a:r>
              <a:rPr lang="it-IT" sz="1400" dirty="0" smtClean="0"/>
              <a:t>. 1: </a:t>
            </a:r>
            <a:r>
              <a:rPr lang="it-IT" sz="1400" dirty="0" err="1" smtClean="0"/>
              <a:t>Sierras</a:t>
            </a:r>
            <a:r>
              <a:rPr lang="it-IT" sz="1400" dirty="0" smtClean="0"/>
              <a:t> </a:t>
            </a:r>
            <a:r>
              <a:rPr lang="it-IT" sz="1400" dirty="0" err="1" smtClean="0"/>
              <a:t>Pampeanas</a:t>
            </a:r>
            <a:r>
              <a:rPr lang="it-IT" sz="1400" dirty="0" smtClean="0"/>
              <a:t> </a:t>
            </a:r>
            <a:r>
              <a:rPr lang="it-IT" sz="1400" dirty="0" err="1" smtClean="0"/>
              <a:t>Belt</a:t>
            </a:r>
            <a:r>
              <a:rPr lang="it-IT" sz="1400" dirty="0" smtClean="0"/>
              <a:t>, 1b: </a:t>
            </a:r>
            <a:r>
              <a:rPr lang="it-IT" sz="1400" dirty="0" err="1" smtClean="0"/>
              <a:t>Cordillera</a:t>
            </a:r>
            <a:r>
              <a:rPr lang="it-IT" sz="1400" dirty="0" smtClean="0"/>
              <a:t> </a:t>
            </a:r>
            <a:r>
              <a:rPr lang="it-IT" sz="1400" dirty="0" err="1" smtClean="0"/>
              <a:t>Frontal</a:t>
            </a:r>
            <a:r>
              <a:rPr lang="it-IT" sz="1400" dirty="0" smtClean="0"/>
              <a:t> </a:t>
            </a:r>
            <a:r>
              <a:rPr lang="it-IT" sz="1400" dirty="0" err="1" smtClean="0"/>
              <a:t>Metamorphic</a:t>
            </a:r>
            <a:r>
              <a:rPr lang="it-IT" sz="1400" dirty="0" smtClean="0"/>
              <a:t> </a:t>
            </a:r>
            <a:r>
              <a:rPr lang="it-IT" sz="1400" dirty="0" err="1" smtClean="0"/>
              <a:t>Belt</a:t>
            </a:r>
            <a:r>
              <a:rPr lang="it-IT" sz="1400" dirty="0" smtClean="0"/>
              <a:t>, 2: Paraguay </a:t>
            </a:r>
            <a:r>
              <a:rPr lang="it-IT" sz="1400" dirty="0" err="1" smtClean="0"/>
              <a:t>Belt</a:t>
            </a:r>
            <a:r>
              <a:rPr lang="it-IT" sz="1400" dirty="0" smtClean="0"/>
              <a:t>, 3: </a:t>
            </a:r>
            <a:r>
              <a:rPr lang="it-IT" sz="1400" dirty="0" err="1" smtClean="0"/>
              <a:t>Dom</a:t>
            </a:r>
            <a:r>
              <a:rPr lang="it-IT" sz="1400" dirty="0" smtClean="0"/>
              <a:t> </a:t>
            </a:r>
            <a:r>
              <a:rPr lang="it-IT" sz="1400" dirty="0" err="1" smtClean="0"/>
              <a:t>Feliciano</a:t>
            </a:r>
            <a:r>
              <a:rPr lang="it-IT" sz="1400" dirty="0" smtClean="0"/>
              <a:t> </a:t>
            </a:r>
            <a:r>
              <a:rPr lang="it-IT" sz="1400" dirty="0" err="1" smtClean="0"/>
              <a:t>Belt</a:t>
            </a:r>
            <a:r>
              <a:rPr lang="it-IT" sz="1400" dirty="0" smtClean="0"/>
              <a:t>, 4: </a:t>
            </a:r>
            <a:r>
              <a:rPr lang="it-IT" sz="1400" dirty="0" err="1" smtClean="0"/>
              <a:t>Arroyo</a:t>
            </a:r>
            <a:r>
              <a:rPr lang="it-IT" sz="1400" dirty="0" smtClean="0"/>
              <a:t> del </a:t>
            </a:r>
            <a:r>
              <a:rPr lang="it-IT" sz="1400" dirty="0" err="1" smtClean="0"/>
              <a:t>Soldado</a:t>
            </a:r>
            <a:r>
              <a:rPr lang="it-IT" sz="1400" dirty="0" smtClean="0"/>
              <a:t> Group, 5: </a:t>
            </a:r>
            <a:r>
              <a:rPr lang="it-IT" sz="1400" dirty="0" err="1" smtClean="0"/>
              <a:t>Tandilia</a:t>
            </a:r>
            <a:r>
              <a:rPr lang="it-IT" sz="1400" dirty="0" smtClean="0"/>
              <a:t> System, 6: </a:t>
            </a:r>
            <a:r>
              <a:rPr lang="it-IT" sz="1400" dirty="0" err="1" smtClean="0"/>
              <a:t>Saldania</a:t>
            </a:r>
            <a:r>
              <a:rPr lang="it-IT" sz="1400" dirty="0" smtClean="0"/>
              <a:t> </a:t>
            </a:r>
            <a:r>
              <a:rPr lang="it-IT" sz="1400" dirty="0" err="1" smtClean="0"/>
              <a:t>Belt</a:t>
            </a:r>
            <a:r>
              <a:rPr lang="it-IT" sz="1400" dirty="0" smtClean="0"/>
              <a:t>, 7: </a:t>
            </a:r>
            <a:r>
              <a:rPr lang="it-IT" sz="1400" dirty="0" err="1" smtClean="0"/>
              <a:t>Gariep</a:t>
            </a:r>
            <a:r>
              <a:rPr lang="it-IT" sz="1400" dirty="0" smtClean="0"/>
              <a:t> </a:t>
            </a:r>
            <a:r>
              <a:rPr lang="it-IT" sz="1400" dirty="0" err="1" smtClean="0"/>
              <a:t>Belt</a:t>
            </a:r>
            <a:r>
              <a:rPr lang="it-IT" sz="1400" dirty="0" smtClean="0"/>
              <a:t>, 7a: </a:t>
            </a:r>
            <a:r>
              <a:rPr lang="it-IT" sz="1400" dirty="0" err="1" smtClean="0"/>
              <a:t>Nama</a:t>
            </a:r>
            <a:r>
              <a:rPr lang="it-IT" sz="1400" dirty="0" smtClean="0"/>
              <a:t> Group, 8: </a:t>
            </a:r>
            <a:r>
              <a:rPr lang="it-IT" sz="1400" dirty="0" err="1" smtClean="0"/>
              <a:t>Damara</a:t>
            </a:r>
            <a:r>
              <a:rPr lang="it-IT" sz="1400" dirty="0" smtClean="0"/>
              <a:t> </a:t>
            </a:r>
            <a:r>
              <a:rPr lang="it-IT" sz="1400" dirty="0" err="1" smtClean="0"/>
              <a:t>Belt</a:t>
            </a:r>
            <a:r>
              <a:rPr lang="it-IT" sz="1400" dirty="0" smtClean="0"/>
              <a:t>, 9: </a:t>
            </a:r>
            <a:r>
              <a:rPr lang="it-IT" sz="1400" dirty="0" err="1" smtClean="0"/>
              <a:t>Kaoko</a:t>
            </a:r>
            <a:r>
              <a:rPr lang="it-IT" sz="1400" dirty="0" smtClean="0"/>
              <a:t> </a:t>
            </a:r>
            <a:r>
              <a:rPr lang="it-IT" sz="1400" dirty="0" err="1" smtClean="0"/>
              <a:t>Belt</a:t>
            </a:r>
            <a:r>
              <a:rPr lang="it-IT" sz="1400" dirty="0" smtClean="0"/>
              <a:t>, 10: </a:t>
            </a:r>
            <a:r>
              <a:rPr lang="it-IT" sz="1400" dirty="0" err="1" smtClean="0"/>
              <a:t>Ribeira</a:t>
            </a:r>
            <a:r>
              <a:rPr lang="it-IT" sz="1400" dirty="0" smtClean="0"/>
              <a:t> </a:t>
            </a:r>
            <a:r>
              <a:rPr lang="it-IT" sz="1400" dirty="0" err="1" smtClean="0"/>
              <a:t>Belt</a:t>
            </a:r>
            <a:r>
              <a:rPr lang="it-IT" sz="1400" dirty="0" smtClean="0"/>
              <a:t>, 11: Ara?</a:t>
            </a:r>
            <a:r>
              <a:rPr lang="it-IT" sz="1400" dirty="0" err="1" smtClean="0"/>
              <a:t>uaí</a:t>
            </a:r>
            <a:r>
              <a:rPr lang="it-IT" sz="1400" dirty="0" smtClean="0"/>
              <a:t> </a:t>
            </a:r>
            <a:r>
              <a:rPr lang="it-IT" sz="1400" dirty="0" err="1" smtClean="0"/>
              <a:t>Belt</a:t>
            </a:r>
            <a:r>
              <a:rPr lang="it-IT" sz="1400" dirty="0" smtClean="0"/>
              <a:t>, 12: </a:t>
            </a:r>
            <a:r>
              <a:rPr lang="it-IT" sz="1400" dirty="0" err="1" smtClean="0"/>
              <a:t>Lufilian</a:t>
            </a:r>
            <a:r>
              <a:rPr lang="it-IT" sz="1400" dirty="0" smtClean="0"/>
              <a:t> </a:t>
            </a:r>
            <a:r>
              <a:rPr lang="it-IT" sz="1400" dirty="0" err="1" smtClean="0"/>
              <a:t>Belt</a:t>
            </a:r>
            <a:r>
              <a:rPr lang="it-IT" sz="1400" dirty="0" smtClean="0"/>
              <a:t>, 13: </a:t>
            </a:r>
            <a:r>
              <a:rPr lang="it-IT" sz="1400" dirty="0" err="1" smtClean="0"/>
              <a:t>Zambezi</a:t>
            </a:r>
            <a:r>
              <a:rPr lang="it-IT" sz="1400" dirty="0" smtClean="0"/>
              <a:t> </a:t>
            </a:r>
            <a:r>
              <a:rPr lang="it-IT" sz="1400" dirty="0" err="1" smtClean="0"/>
              <a:t>Belt</a:t>
            </a:r>
            <a:r>
              <a:rPr lang="it-IT" sz="1400" dirty="0" smtClean="0"/>
              <a:t>, 14: </a:t>
            </a:r>
            <a:r>
              <a:rPr lang="it-IT" sz="1400" dirty="0" err="1" smtClean="0"/>
              <a:t>Transantarctic</a:t>
            </a:r>
            <a:r>
              <a:rPr lang="it-IT" sz="1400" dirty="0" smtClean="0"/>
              <a:t> </a:t>
            </a:r>
            <a:r>
              <a:rPr lang="it-IT" sz="1400" dirty="0" err="1" smtClean="0"/>
              <a:t>Belt</a:t>
            </a:r>
            <a:r>
              <a:rPr lang="it-IT" sz="1400" dirty="0" smtClean="0"/>
              <a:t> (</a:t>
            </a:r>
            <a:r>
              <a:rPr lang="it-IT" sz="1400" dirty="0" err="1" smtClean="0"/>
              <a:t>only</a:t>
            </a:r>
            <a:r>
              <a:rPr lang="it-IT" sz="1400" dirty="0" smtClean="0"/>
              <a:t> the </a:t>
            </a:r>
            <a:r>
              <a:rPr lang="it-IT" sz="1400" dirty="0" err="1" smtClean="0"/>
              <a:t>most</a:t>
            </a:r>
            <a:r>
              <a:rPr lang="it-IT" sz="1400" dirty="0" smtClean="0"/>
              <a:t> </a:t>
            </a:r>
            <a:r>
              <a:rPr lang="it-IT" sz="1400" dirty="0" err="1" smtClean="0"/>
              <a:t>significant</a:t>
            </a:r>
            <a:r>
              <a:rPr lang="it-IT" sz="1400" dirty="0" smtClean="0"/>
              <a:t> </a:t>
            </a:r>
            <a:r>
              <a:rPr lang="it-IT" sz="1400" dirty="0" err="1" smtClean="0"/>
              <a:t>units</a:t>
            </a:r>
            <a:r>
              <a:rPr lang="it-IT" sz="1400" dirty="0" smtClean="0"/>
              <a:t> </a:t>
            </a:r>
            <a:r>
              <a:rPr lang="it-IT" sz="1400" dirty="0" err="1" smtClean="0"/>
              <a:t>for</a:t>
            </a:r>
            <a:r>
              <a:rPr lang="it-IT" sz="1400" dirty="0" smtClean="0"/>
              <a:t> the </a:t>
            </a:r>
            <a:r>
              <a:rPr lang="it-IT" sz="1400" dirty="0" err="1" smtClean="0"/>
              <a:t>present</a:t>
            </a:r>
            <a:r>
              <a:rPr lang="it-IT" sz="1400" dirty="0" smtClean="0"/>
              <a:t> project </a:t>
            </a:r>
            <a:r>
              <a:rPr lang="it-IT" sz="1400" dirty="0" err="1" smtClean="0"/>
              <a:t>have</a:t>
            </a:r>
            <a:r>
              <a:rPr lang="it-IT" sz="1400" dirty="0" smtClean="0"/>
              <a:t> </a:t>
            </a:r>
            <a:r>
              <a:rPr lang="it-IT" sz="1400" dirty="0" err="1" smtClean="0"/>
              <a:t>been</a:t>
            </a:r>
            <a:r>
              <a:rPr lang="it-IT" sz="1400" dirty="0" smtClean="0"/>
              <a:t> </a:t>
            </a:r>
            <a:r>
              <a:rPr lang="it-IT" sz="1400" dirty="0" err="1" smtClean="0"/>
              <a:t>indicated</a:t>
            </a:r>
            <a:r>
              <a:rPr lang="it-IT" sz="1400" dirty="0" smtClean="0"/>
              <a:t>)</a:t>
            </a:r>
            <a:endParaRPr lang="it-IT" sz="14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C:\OLD_C\lavori pubblicati\J. of S. America\Fig. 16.jpg"/>
          <p:cNvPicPr>
            <a:picLocks noChangeAspect="1" noChangeArrowheads="1"/>
          </p:cNvPicPr>
          <p:nvPr/>
        </p:nvPicPr>
        <p:blipFill>
          <a:blip r:embed="rId2" cstate="print"/>
          <a:srcRect/>
          <a:stretch>
            <a:fillRect/>
          </a:stretch>
        </p:blipFill>
        <p:spPr bwMode="auto">
          <a:xfrm>
            <a:off x="1619250" y="188913"/>
            <a:ext cx="5873750" cy="6408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3"/>
          <p:cNvPicPr>
            <a:picLocks noChangeAspect="1" noChangeArrowheads="1"/>
          </p:cNvPicPr>
          <p:nvPr/>
        </p:nvPicPr>
        <p:blipFill>
          <a:blip r:embed="rId2" cstate="print"/>
          <a:srcRect/>
          <a:stretch>
            <a:fillRect/>
          </a:stretch>
        </p:blipFill>
        <p:spPr bwMode="auto">
          <a:xfrm>
            <a:off x="2627313" y="476250"/>
            <a:ext cx="5711825" cy="6207125"/>
          </a:xfrm>
          <a:prstGeom prst="rect">
            <a:avLst/>
          </a:prstGeom>
          <a:noFill/>
          <a:ln w="9525">
            <a:noFill/>
            <a:miter lim="800000"/>
            <a:headEnd/>
            <a:tailEnd/>
          </a:ln>
        </p:spPr>
      </p:pic>
      <p:sp>
        <p:nvSpPr>
          <p:cNvPr id="53250" name="Rettangolo 4"/>
          <p:cNvSpPr>
            <a:spLocks noChangeArrowheads="1"/>
          </p:cNvSpPr>
          <p:nvPr/>
        </p:nvSpPr>
        <p:spPr bwMode="auto">
          <a:xfrm>
            <a:off x="395288" y="549275"/>
            <a:ext cx="2160587" cy="5262563"/>
          </a:xfrm>
          <a:prstGeom prst="rect">
            <a:avLst/>
          </a:prstGeom>
          <a:noFill/>
          <a:ln w="9525">
            <a:noFill/>
            <a:miter lim="800000"/>
            <a:headEnd/>
            <a:tailEnd/>
          </a:ln>
        </p:spPr>
        <p:txBody>
          <a:bodyPr>
            <a:spAutoFit/>
          </a:bodyPr>
          <a:lstStyle/>
          <a:p>
            <a:r>
              <a:rPr lang="it-IT" sz="1600" i="1">
                <a:latin typeface="Calibri" pitchFamily="34" charset="0"/>
              </a:rPr>
              <a:t>T</a:t>
            </a:r>
            <a:r>
              <a:rPr lang="it-IT" sz="1600" baseline="-25000">
                <a:latin typeface="Calibri" pitchFamily="34" charset="0"/>
              </a:rPr>
              <a:t>DM</a:t>
            </a:r>
            <a:r>
              <a:rPr lang="it-IT" sz="1600" baseline="30000">
                <a:latin typeface="Calibri" pitchFamily="34" charset="0"/>
              </a:rPr>
              <a:t> </a:t>
            </a:r>
            <a:r>
              <a:rPr lang="it-IT" sz="1600">
                <a:latin typeface="Calibri" pitchFamily="34" charset="0"/>
              </a:rPr>
              <a:t>(Nd) model ages (</a:t>
            </a:r>
            <a:r>
              <a:rPr lang="it-IT" sz="1600">
                <a:latin typeface="Calibri" pitchFamily="34" charset="0"/>
                <a:hlinkClick r:id="rId3"/>
              </a:rPr>
              <a:t>Fig. 12</a:t>
            </a:r>
            <a:r>
              <a:rPr lang="it-IT" sz="1600">
                <a:latin typeface="Calibri" pitchFamily="34" charset="0"/>
              </a:rPr>
              <a:t>) show that most alkaline rocks, carbonatites and nephelinites from SE Brazil and Paraguay range from 0·5 to 1·1 Ga. This range is virtually the same as that for high-Ti Paraná tholeiites. On the other hand, only K-ASU and carbonatites from eastern Paraguay yielded </a:t>
            </a:r>
            <a:r>
              <a:rPr lang="it-IT" sz="1600" i="1">
                <a:latin typeface="Calibri" pitchFamily="34" charset="0"/>
              </a:rPr>
              <a:t>T</a:t>
            </a:r>
            <a:r>
              <a:rPr lang="it-IT" sz="1600" baseline="-25000">
                <a:latin typeface="Calibri" pitchFamily="34" charset="0"/>
              </a:rPr>
              <a:t>DM</a:t>
            </a:r>
            <a:r>
              <a:rPr lang="it-IT" sz="1600">
                <a:latin typeface="Calibri" pitchFamily="34" charset="0"/>
              </a:rPr>
              <a:t> of early Middle Proterozoic age, as did most of the low-Ti Paraná tholeiites, including Santos-Rio de Janeiro and Ponta Grossa tholeiitic dykes.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4"/>
          <p:cNvPicPr>
            <a:picLocks noChangeAspect="1" noChangeArrowheads="1"/>
          </p:cNvPicPr>
          <p:nvPr/>
        </p:nvPicPr>
        <p:blipFill>
          <a:blip r:embed="rId2" cstate="print"/>
          <a:srcRect/>
          <a:stretch>
            <a:fillRect/>
          </a:stretch>
        </p:blipFill>
        <p:spPr bwMode="auto">
          <a:xfrm>
            <a:off x="684213" y="1030288"/>
            <a:ext cx="7416800" cy="4575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5" descr="Istogrammi TiO2"/>
          <p:cNvPicPr>
            <a:picLocks noChangeAspect="1" noChangeArrowheads="1"/>
          </p:cNvPicPr>
          <p:nvPr/>
        </p:nvPicPr>
        <p:blipFill>
          <a:blip r:embed="rId2" cstate="print"/>
          <a:srcRect/>
          <a:stretch>
            <a:fillRect/>
          </a:stretch>
        </p:blipFill>
        <p:spPr bwMode="auto">
          <a:xfrm>
            <a:off x="1403350" y="333375"/>
            <a:ext cx="6624638" cy="6105525"/>
          </a:xfrm>
          <a:prstGeom prst="rect">
            <a:avLst/>
          </a:prstGeom>
          <a:noFill/>
          <a:ln w="9525" algn="in">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Immagine 4" descr="Spider.gif"/>
          <p:cNvPicPr>
            <a:picLocks noChangeAspect="1"/>
          </p:cNvPicPr>
          <p:nvPr/>
        </p:nvPicPr>
        <p:blipFill>
          <a:blip r:embed="rId2" cstate="print"/>
          <a:srcRect/>
          <a:stretch>
            <a:fillRect/>
          </a:stretch>
        </p:blipFill>
        <p:spPr bwMode="auto">
          <a:xfrm>
            <a:off x="250825" y="393700"/>
            <a:ext cx="9144000" cy="6464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ChangeArrowheads="1"/>
          </p:cNvSpPr>
          <p:nvPr/>
        </p:nvSpPr>
        <p:spPr bwMode="auto">
          <a:xfrm>
            <a:off x="2555875" y="549275"/>
            <a:ext cx="4197350" cy="366713"/>
          </a:xfrm>
          <a:prstGeom prst="rect">
            <a:avLst/>
          </a:prstGeom>
          <a:noFill/>
          <a:ln w="9525">
            <a:noFill/>
            <a:miter lim="800000"/>
            <a:headEnd/>
            <a:tailEnd/>
          </a:ln>
        </p:spPr>
        <p:txBody>
          <a:bodyPr wrap="none" anchor="ctr">
            <a:spAutoFit/>
          </a:bodyPr>
          <a:lstStyle/>
          <a:p>
            <a:r>
              <a:rPr lang="it-IT" b="1"/>
              <a:t>Edge-Driven Convection Hypothesis</a:t>
            </a:r>
            <a:r>
              <a:rPr lang="it-IT"/>
              <a:t> </a:t>
            </a:r>
          </a:p>
        </p:txBody>
      </p:sp>
      <p:pic>
        <p:nvPicPr>
          <p:cNvPr id="57346" name="Picture 4"/>
          <p:cNvPicPr>
            <a:picLocks noChangeAspect="1" noChangeArrowheads="1"/>
          </p:cNvPicPr>
          <p:nvPr/>
        </p:nvPicPr>
        <p:blipFill>
          <a:blip r:embed="rId2" cstate="print"/>
          <a:srcRect/>
          <a:stretch>
            <a:fillRect/>
          </a:stretch>
        </p:blipFill>
        <p:spPr bwMode="auto">
          <a:xfrm>
            <a:off x="1042988" y="2133600"/>
            <a:ext cx="2857500" cy="3895725"/>
          </a:xfrm>
          <a:prstGeom prst="rect">
            <a:avLst/>
          </a:prstGeom>
          <a:noFill/>
          <a:ln w="9525">
            <a:noFill/>
            <a:miter lim="800000"/>
            <a:headEnd/>
            <a:tailEnd/>
          </a:ln>
        </p:spPr>
      </p:pic>
      <p:pic>
        <p:nvPicPr>
          <p:cNvPr id="57347" name="Picture 5"/>
          <p:cNvPicPr>
            <a:picLocks noChangeAspect="1" noChangeArrowheads="1"/>
          </p:cNvPicPr>
          <p:nvPr/>
        </p:nvPicPr>
        <p:blipFill>
          <a:blip r:embed="rId3" cstate="print"/>
          <a:srcRect/>
          <a:stretch>
            <a:fillRect/>
          </a:stretch>
        </p:blipFill>
        <p:spPr bwMode="auto">
          <a:xfrm>
            <a:off x="4391025" y="2133600"/>
            <a:ext cx="4068763" cy="2351088"/>
          </a:xfrm>
          <a:prstGeom prst="rect">
            <a:avLst/>
          </a:prstGeom>
          <a:noFill/>
          <a:ln w="9525">
            <a:noFill/>
            <a:miter lim="800000"/>
            <a:headEnd/>
            <a:tailEnd/>
          </a:ln>
        </p:spPr>
      </p:pic>
      <p:sp>
        <p:nvSpPr>
          <p:cNvPr id="57348" name="Text Box 6"/>
          <p:cNvSpPr txBox="1">
            <a:spLocks noChangeArrowheads="1"/>
          </p:cNvSpPr>
          <p:nvPr/>
        </p:nvSpPr>
        <p:spPr bwMode="auto">
          <a:xfrm>
            <a:off x="2608263" y="1000125"/>
            <a:ext cx="3054350" cy="366713"/>
          </a:xfrm>
          <a:prstGeom prst="rect">
            <a:avLst/>
          </a:prstGeom>
          <a:noFill/>
          <a:ln w="9525">
            <a:noFill/>
            <a:miter lim="800000"/>
            <a:headEnd/>
            <a:tailEnd/>
          </a:ln>
        </p:spPr>
        <p:txBody>
          <a:bodyPr wrap="none">
            <a:spAutoFit/>
          </a:bodyPr>
          <a:lstStyle/>
          <a:p>
            <a:r>
              <a:rPr lang="it-IT"/>
              <a:t>King &amp; Anderson 2000-2001</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ttangolo 2"/>
          <p:cNvSpPr>
            <a:spLocks noChangeArrowheads="1"/>
          </p:cNvSpPr>
          <p:nvPr/>
        </p:nvSpPr>
        <p:spPr bwMode="auto">
          <a:xfrm>
            <a:off x="468313" y="620713"/>
            <a:ext cx="4572000" cy="646112"/>
          </a:xfrm>
          <a:prstGeom prst="rect">
            <a:avLst/>
          </a:prstGeom>
          <a:noFill/>
          <a:ln w="9525">
            <a:noFill/>
            <a:miter lim="800000"/>
            <a:headEnd/>
            <a:tailEnd/>
          </a:ln>
        </p:spPr>
        <p:txBody>
          <a:bodyPr>
            <a:spAutoFit/>
          </a:bodyPr>
          <a:lstStyle/>
          <a:p>
            <a:r>
              <a:rPr lang="en-US">
                <a:latin typeface="Calibri" pitchFamily="34" charset="0"/>
              </a:rPr>
              <a:t>The statistical upper mantle assemblage</a:t>
            </a:r>
          </a:p>
          <a:p>
            <a:r>
              <a:rPr lang="it-IT">
                <a:latin typeface="Calibri" pitchFamily="34" charset="0"/>
              </a:rPr>
              <a:t>Anders Meibom, Don L. Anderson</a:t>
            </a:r>
          </a:p>
        </p:txBody>
      </p:sp>
      <p:sp>
        <p:nvSpPr>
          <p:cNvPr id="59394" name="Rettangolo 3"/>
          <p:cNvSpPr>
            <a:spLocks noChangeArrowheads="1"/>
          </p:cNvSpPr>
          <p:nvPr/>
        </p:nvSpPr>
        <p:spPr bwMode="auto">
          <a:xfrm>
            <a:off x="395288" y="188913"/>
            <a:ext cx="4572000" cy="307975"/>
          </a:xfrm>
          <a:prstGeom prst="rect">
            <a:avLst/>
          </a:prstGeom>
          <a:noFill/>
          <a:ln w="9525">
            <a:noFill/>
            <a:miter lim="800000"/>
            <a:headEnd/>
            <a:tailEnd/>
          </a:ln>
        </p:spPr>
        <p:txBody>
          <a:bodyPr>
            <a:spAutoFit/>
          </a:bodyPr>
          <a:lstStyle/>
          <a:p>
            <a:r>
              <a:rPr lang="en-US" sz="1400">
                <a:latin typeface="Calibri" pitchFamily="34" charset="0"/>
              </a:rPr>
              <a:t>Earth and Planetary Science Letters 217 (2003) 123-139</a:t>
            </a:r>
            <a:endParaRPr lang="it-IT" sz="1400">
              <a:latin typeface="Calibri" pitchFamily="34" charset="0"/>
            </a:endParaRPr>
          </a:p>
        </p:txBody>
      </p:sp>
      <p:pic>
        <p:nvPicPr>
          <p:cNvPr id="59395" name="Picture 2"/>
          <p:cNvPicPr>
            <a:picLocks noChangeAspect="1" noChangeArrowheads="1"/>
          </p:cNvPicPr>
          <p:nvPr/>
        </p:nvPicPr>
        <p:blipFill>
          <a:blip r:embed="rId2" cstate="print"/>
          <a:srcRect/>
          <a:stretch>
            <a:fillRect/>
          </a:stretch>
        </p:blipFill>
        <p:spPr bwMode="auto">
          <a:xfrm>
            <a:off x="1763713" y="1628775"/>
            <a:ext cx="5753100" cy="2805113"/>
          </a:xfrm>
          <a:prstGeom prst="rect">
            <a:avLst/>
          </a:prstGeom>
          <a:noFill/>
          <a:ln w="9525">
            <a:noFill/>
            <a:miter lim="800000"/>
            <a:headEnd/>
            <a:tailEnd/>
          </a:ln>
        </p:spPr>
      </p:pic>
      <p:sp>
        <p:nvSpPr>
          <p:cNvPr id="59396" name="Rettangolo 6"/>
          <p:cNvSpPr>
            <a:spLocks noChangeArrowheads="1"/>
          </p:cNvSpPr>
          <p:nvPr/>
        </p:nvSpPr>
        <p:spPr bwMode="auto">
          <a:xfrm>
            <a:off x="611188" y="4941888"/>
            <a:ext cx="8064500" cy="922337"/>
          </a:xfrm>
          <a:prstGeom prst="rect">
            <a:avLst/>
          </a:prstGeom>
          <a:noFill/>
          <a:ln w="9525">
            <a:noFill/>
            <a:miter lim="800000"/>
            <a:headEnd/>
            <a:tailEnd/>
          </a:ln>
        </p:spPr>
        <p:txBody>
          <a:bodyPr>
            <a:spAutoFit/>
          </a:bodyPr>
          <a:lstStyle/>
          <a:p>
            <a:r>
              <a:rPr lang="en-US">
                <a:latin typeface="Calibri" pitchFamily="34" charset="0"/>
                <a:hlinkClick r:id="rId3"/>
              </a:rPr>
              <a:t>Anderson, 1994a. </a:t>
            </a:r>
            <a:r>
              <a:rPr lang="en-US">
                <a:latin typeface="Calibri" pitchFamily="34" charset="0"/>
              </a:rPr>
              <a:t>D.L. Anderson , The sublithospheric mantle as the source of continental flood basalts: the case against the continental lithosphere and plume head reservoirs. </a:t>
            </a:r>
            <a:r>
              <a:rPr lang="en-US" i="1">
                <a:latin typeface="Calibri" pitchFamily="34" charset="0"/>
              </a:rPr>
              <a:t>Earth Planet. Sci. Lett.</a:t>
            </a:r>
            <a:r>
              <a:rPr lang="en-US">
                <a:latin typeface="Calibri" pitchFamily="34" charset="0"/>
              </a:rPr>
              <a:t> </a:t>
            </a:r>
            <a:r>
              <a:rPr lang="en-US" b="1">
                <a:latin typeface="Calibri" pitchFamily="34" charset="0"/>
              </a:rPr>
              <a:t>123</a:t>
            </a:r>
            <a:endParaRPr lang="it-IT">
              <a:latin typeface="Calibri"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afico 7"/>
          <p:cNvGraphicFramePr/>
          <p:nvPr/>
        </p:nvGraphicFramePr>
        <p:xfrm>
          <a:off x="251520" y="620688"/>
          <a:ext cx="4572000" cy="274864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afico 8"/>
          <p:cNvGraphicFramePr/>
          <p:nvPr/>
        </p:nvGraphicFramePr>
        <p:xfrm>
          <a:off x="323528" y="3573016"/>
          <a:ext cx="4572000" cy="27486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17"/>
          <p:cNvGraphicFramePr>
            <a:graphicFrameLocks/>
          </p:cNvGraphicFramePr>
          <p:nvPr/>
        </p:nvGraphicFramePr>
        <p:xfrm>
          <a:off x="5004048" y="3212976"/>
          <a:ext cx="3672408" cy="28803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7"/>
          <p:cNvGraphicFramePr>
            <a:graphicFrameLocks/>
          </p:cNvGraphicFramePr>
          <p:nvPr/>
        </p:nvGraphicFramePr>
        <p:xfrm>
          <a:off x="5004048" y="404664"/>
          <a:ext cx="3672408" cy="2664296"/>
        </p:xfrm>
        <a:graphic>
          <a:graphicData uri="http://schemas.openxmlformats.org/drawingml/2006/chart">
            <c:chart xmlns:c="http://schemas.openxmlformats.org/drawingml/2006/chart" xmlns:r="http://schemas.openxmlformats.org/officeDocument/2006/relationships" r:id="rId5"/>
          </a:graphicData>
        </a:graphic>
      </p:graphicFrame>
      <p:sp>
        <p:nvSpPr>
          <p:cNvPr id="61445" name="CasellaDiTesto 11"/>
          <p:cNvSpPr txBox="1">
            <a:spLocks noChangeArrowheads="1"/>
          </p:cNvSpPr>
          <p:nvPr/>
        </p:nvSpPr>
        <p:spPr bwMode="auto">
          <a:xfrm>
            <a:off x="539750" y="0"/>
            <a:ext cx="1871663" cy="646113"/>
          </a:xfrm>
          <a:prstGeom prst="rect">
            <a:avLst/>
          </a:prstGeom>
          <a:noFill/>
          <a:ln w="9525">
            <a:noFill/>
            <a:miter lim="800000"/>
            <a:headEnd/>
            <a:tailEnd/>
          </a:ln>
        </p:spPr>
        <p:txBody>
          <a:bodyPr>
            <a:spAutoFit/>
          </a:bodyPr>
          <a:lstStyle/>
          <a:p>
            <a:r>
              <a:rPr lang="it-IT">
                <a:latin typeface="Calibri" pitchFamily="34" charset="0"/>
              </a:rPr>
              <a:t>CAMP vs PARANA’</a:t>
            </a:r>
          </a:p>
          <a:p>
            <a:endParaRPr lang="it-IT">
              <a:latin typeface="Calibri" pitchFamily="34" charset="0"/>
            </a:endParaRPr>
          </a:p>
        </p:txBody>
      </p:sp>
      <p:sp>
        <p:nvSpPr>
          <p:cNvPr id="61446" name="CasellaDiTesto 12"/>
          <p:cNvSpPr txBox="1">
            <a:spLocks noChangeArrowheads="1"/>
          </p:cNvSpPr>
          <p:nvPr/>
        </p:nvSpPr>
        <p:spPr bwMode="auto">
          <a:xfrm>
            <a:off x="5724525" y="6165850"/>
            <a:ext cx="2393950" cy="368300"/>
          </a:xfrm>
          <a:prstGeom prst="rect">
            <a:avLst/>
          </a:prstGeom>
          <a:noFill/>
          <a:ln w="9525">
            <a:noFill/>
            <a:miter lim="800000"/>
            <a:headEnd/>
            <a:tailEnd/>
          </a:ln>
        </p:spPr>
        <p:txBody>
          <a:bodyPr wrap="none">
            <a:spAutoFit/>
          </a:bodyPr>
          <a:lstStyle/>
          <a:p>
            <a:r>
              <a:rPr lang="it-IT">
                <a:latin typeface="Calibri" pitchFamily="34" charset="0"/>
              </a:rPr>
              <a:t>CAMP in south America</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17"/>
          <p:cNvGraphicFramePr>
            <a:graphicFrameLocks/>
          </p:cNvGraphicFramePr>
          <p:nvPr/>
        </p:nvGraphicFramePr>
        <p:xfrm>
          <a:off x="539552" y="836712"/>
          <a:ext cx="3960440" cy="33123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17"/>
          <p:cNvGraphicFramePr>
            <a:graphicFrameLocks/>
          </p:cNvGraphicFramePr>
          <p:nvPr/>
        </p:nvGraphicFramePr>
        <p:xfrm>
          <a:off x="4788024" y="836712"/>
          <a:ext cx="3829050" cy="3312368"/>
        </p:xfrm>
        <a:graphic>
          <a:graphicData uri="http://schemas.openxmlformats.org/drawingml/2006/chart">
            <c:chart xmlns:c="http://schemas.openxmlformats.org/drawingml/2006/chart" xmlns:r="http://schemas.openxmlformats.org/officeDocument/2006/relationships" r:id="rId3"/>
          </a:graphicData>
        </a:graphic>
      </p:graphicFrame>
      <p:sp>
        <p:nvSpPr>
          <p:cNvPr id="62467" name="CasellaDiTesto 5"/>
          <p:cNvSpPr txBox="1">
            <a:spLocks noChangeArrowheads="1"/>
          </p:cNvSpPr>
          <p:nvPr/>
        </p:nvSpPr>
        <p:spPr bwMode="auto">
          <a:xfrm>
            <a:off x="5651500" y="4365625"/>
            <a:ext cx="2501900" cy="368300"/>
          </a:xfrm>
          <a:prstGeom prst="rect">
            <a:avLst/>
          </a:prstGeom>
          <a:noFill/>
          <a:ln w="9525">
            <a:noFill/>
            <a:miter lim="800000"/>
            <a:headEnd/>
            <a:tailEnd/>
          </a:ln>
        </p:spPr>
        <p:txBody>
          <a:bodyPr wrap="none">
            <a:spAutoFit/>
          </a:bodyPr>
          <a:lstStyle/>
          <a:p>
            <a:r>
              <a:rPr lang="it-IT">
                <a:latin typeface="Calibri" pitchFamily="34" charset="0"/>
              </a:rPr>
              <a:t>CAMP in South America</a:t>
            </a:r>
          </a:p>
        </p:txBody>
      </p:sp>
      <p:sp>
        <p:nvSpPr>
          <p:cNvPr id="62468" name="CasellaDiTesto 6"/>
          <p:cNvSpPr txBox="1">
            <a:spLocks noChangeArrowheads="1"/>
          </p:cNvSpPr>
          <p:nvPr/>
        </p:nvSpPr>
        <p:spPr bwMode="auto">
          <a:xfrm>
            <a:off x="1619250" y="4437063"/>
            <a:ext cx="1873250" cy="646112"/>
          </a:xfrm>
          <a:prstGeom prst="rect">
            <a:avLst/>
          </a:prstGeom>
          <a:noFill/>
          <a:ln w="9525">
            <a:noFill/>
            <a:miter lim="800000"/>
            <a:headEnd/>
            <a:tailEnd/>
          </a:ln>
        </p:spPr>
        <p:txBody>
          <a:bodyPr>
            <a:spAutoFit/>
          </a:bodyPr>
          <a:lstStyle/>
          <a:p>
            <a:r>
              <a:rPr lang="it-IT">
                <a:latin typeface="Calibri" pitchFamily="34" charset="0"/>
              </a:rPr>
              <a:t>CAMP vs PARANA’</a:t>
            </a:r>
          </a:p>
          <a:p>
            <a:endParaRPr lang="it-IT">
              <a:latin typeface="Calibri"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5"/>
          <p:cNvPicPr>
            <a:picLocks noChangeAspect="1" noChangeArrowheads="1"/>
          </p:cNvPicPr>
          <p:nvPr/>
        </p:nvPicPr>
        <p:blipFill>
          <a:blip r:embed="rId2" cstate="print"/>
          <a:srcRect/>
          <a:stretch>
            <a:fillRect/>
          </a:stretch>
        </p:blipFill>
        <p:spPr bwMode="auto">
          <a:xfrm>
            <a:off x="179512" y="260648"/>
            <a:ext cx="6738937" cy="6388100"/>
          </a:xfrm>
          <a:prstGeom prst="rect">
            <a:avLst/>
          </a:prstGeom>
          <a:noFill/>
          <a:ln w="9525">
            <a:noFill/>
            <a:miter lim="800000"/>
            <a:headEnd/>
            <a:tailEnd/>
          </a:ln>
        </p:spPr>
      </p:pic>
      <p:sp>
        <p:nvSpPr>
          <p:cNvPr id="17410" name="Line 7"/>
          <p:cNvSpPr>
            <a:spLocks noChangeShapeType="1"/>
          </p:cNvSpPr>
          <p:nvPr/>
        </p:nvSpPr>
        <p:spPr bwMode="auto">
          <a:xfrm flipV="1">
            <a:off x="1619672" y="404664"/>
            <a:ext cx="3887788" cy="3671888"/>
          </a:xfrm>
          <a:prstGeom prst="line">
            <a:avLst/>
          </a:prstGeom>
          <a:noFill/>
          <a:ln w="34925">
            <a:solidFill>
              <a:schemeClr val="tx1"/>
            </a:solidFill>
            <a:round/>
            <a:headEnd/>
            <a:tailEnd/>
          </a:ln>
        </p:spPr>
        <p:txBody>
          <a:bodyPr/>
          <a:lstStyle/>
          <a:p>
            <a:endParaRPr lang="it-IT"/>
          </a:p>
        </p:txBody>
      </p:sp>
      <p:pic>
        <p:nvPicPr>
          <p:cNvPr id="4" name="Picture 3"/>
          <p:cNvPicPr>
            <a:picLocks noChangeAspect="1" noChangeArrowheads="1"/>
          </p:cNvPicPr>
          <p:nvPr/>
        </p:nvPicPr>
        <p:blipFill>
          <a:blip r:embed="rId3" cstate="print"/>
          <a:srcRect/>
          <a:stretch>
            <a:fillRect/>
          </a:stretch>
        </p:blipFill>
        <p:spPr bwMode="auto">
          <a:xfrm>
            <a:off x="5868144" y="2564904"/>
            <a:ext cx="2926978" cy="22322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4"/>
          <p:cNvPicPr>
            <a:picLocks noChangeAspect="1" noChangeArrowheads="1"/>
          </p:cNvPicPr>
          <p:nvPr/>
        </p:nvPicPr>
        <p:blipFill>
          <a:blip r:embed="rId2" cstate="print"/>
          <a:srcRect/>
          <a:stretch>
            <a:fillRect/>
          </a:stretch>
        </p:blipFill>
        <p:spPr bwMode="auto">
          <a:xfrm>
            <a:off x="684213" y="1030288"/>
            <a:ext cx="7416800" cy="4575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2" cstate="print"/>
          <a:srcRect/>
          <a:stretch>
            <a:fillRect/>
          </a:stretch>
        </p:blipFill>
        <p:spPr bwMode="auto">
          <a:xfrm>
            <a:off x="1403350" y="2276475"/>
            <a:ext cx="4762500" cy="3409950"/>
          </a:xfrm>
          <a:prstGeom prst="rect">
            <a:avLst/>
          </a:prstGeom>
          <a:noFill/>
          <a:ln w="9525">
            <a:noFill/>
            <a:miter lim="800000"/>
            <a:headEnd/>
            <a:tailEnd/>
          </a:ln>
        </p:spPr>
      </p:pic>
      <p:sp>
        <p:nvSpPr>
          <p:cNvPr id="19458" name="Rettangolo 2"/>
          <p:cNvSpPr>
            <a:spLocks noChangeArrowheads="1"/>
          </p:cNvSpPr>
          <p:nvPr/>
        </p:nvSpPr>
        <p:spPr bwMode="auto">
          <a:xfrm>
            <a:off x="2339975" y="620713"/>
            <a:ext cx="4572000" cy="1477962"/>
          </a:xfrm>
          <a:prstGeom prst="rect">
            <a:avLst/>
          </a:prstGeom>
          <a:noFill/>
          <a:ln w="9525">
            <a:noFill/>
            <a:miter lim="800000"/>
            <a:headEnd/>
            <a:tailEnd/>
          </a:ln>
        </p:spPr>
        <p:txBody>
          <a:bodyPr>
            <a:spAutoFit/>
          </a:bodyPr>
          <a:lstStyle/>
          <a:p>
            <a:r>
              <a:rPr lang="en-US" i="1">
                <a:latin typeface="Calibri" pitchFamily="34" charset="0"/>
              </a:rPr>
              <a:t>Generalised tectonic Chart for West Central Africa based on extensive geological and seismic interpretation. The arrows show the tectonic events seen in the fabric of the ocean crust.</a:t>
            </a:r>
            <a:endParaRPr lang="it-IT">
              <a:latin typeface="Calibri" pitchFamily="34" charset="0"/>
            </a:endParaRPr>
          </a:p>
        </p:txBody>
      </p:sp>
      <p:sp>
        <p:nvSpPr>
          <p:cNvPr id="19459" name="Rectangle 4"/>
          <p:cNvSpPr>
            <a:spLocks noChangeArrowheads="1"/>
          </p:cNvSpPr>
          <p:nvPr/>
        </p:nvSpPr>
        <p:spPr bwMode="auto">
          <a:xfrm>
            <a:off x="1619250" y="4652963"/>
            <a:ext cx="720725" cy="719137"/>
          </a:xfrm>
          <a:prstGeom prst="rect">
            <a:avLst/>
          </a:prstGeom>
          <a:solidFill>
            <a:srgbClr val="FFFF00">
              <a:alpha val="39999"/>
            </a:srgbClr>
          </a:solidFill>
          <a:ln w="9525">
            <a:solidFill>
              <a:schemeClr val="tx1"/>
            </a:solidFill>
            <a:miter lim="800000"/>
            <a:headEnd/>
            <a:tailEnd/>
          </a:ln>
        </p:spPr>
        <p:txBody>
          <a:bodyPr wrap="none" anchor="ctr"/>
          <a:lstStyle/>
          <a:p>
            <a:endParaRPr lang="it-IT"/>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4"/>
          <p:cNvPicPr>
            <a:picLocks noChangeAspect="1" noChangeArrowheads="1"/>
          </p:cNvPicPr>
          <p:nvPr/>
        </p:nvPicPr>
        <p:blipFill>
          <a:blip r:embed="rId2" cstate="print"/>
          <a:srcRect/>
          <a:stretch>
            <a:fillRect/>
          </a:stretch>
        </p:blipFill>
        <p:spPr bwMode="auto">
          <a:xfrm>
            <a:off x="900113" y="1455738"/>
            <a:ext cx="6911975" cy="5345112"/>
          </a:xfrm>
          <a:prstGeom prst="rect">
            <a:avLst/>
          </a:prstGeom>
          <a:noFill/>
          <a:ln w="9525">
            <a:noFill/>
            <a:miter lim="800000"/>
            <a:headEnd/>
            <a:tailEnd/>
          </a:ln>
          <a:effectLst/>
        </p:spPr>
      </p:pic>
      <p:sp>
        <p:nvSpPr>
          <p:cNvPr id="63493" name="Rectangle 5"/>
          <p:cNvSpPr>
            <a:spLocks noChangeArrowheads="1"/>
          </p:cNvSpPr>
          <p:nvPr/>
        </p:nvSpPr>
        <p:spPr bwMode="auto">
          <a:xfrm>
            <a:off x="1116013" y="188913"/>
            <a:ext cx="6570662" cy="1190625"/>
          </a:xfrm>
          <a:prstGeom prst="rect">
            <a:avLst/>
          </a:prstGeom>
          <a:noFill/>
          <a:ln w="9525">
            <a:noFill/>
            <a:miter lim="800000"/>
            <a:headEnd/>
            <a:tailEnd/>
          </a:ln>
          <a:effectLst/>
        </p:spPr>
        <p:txBody>
          <a:bodyPr>
            <a:spAutoFit/>
          </a:bodyPr>
          <a:lstStyle/>
          <a:p>
            <a:r>
              <a:rPr lang="it-IT"/>
              <a:t>Colorado/Patagonia moved with respect to Paraná until ~132</a:t>
            </a:r>
          </a:p>
          <a:p>
            <a:r>
              <a:rPr lang="it-IT"/>
              <a:t>Ma, and dextral movements between Paraná and Amazonia ceased at around 126 Ma: after which</a:t>
            </a:r>
          </a:p>
          <a:p>
            <a:r>
              <a:rPr lang="it-IT"/>
              <a:t>time South America became a single rigid plate.</a:t>
            </a:r>
          </a:p>
        </p:txBody>
      </p:sp>
      <p:sp>
        <p:nvSpPr>
          <p:cNvPr id="63494" name="Rectangle 6"/>
          <p:cNvSpPr>
            <a:spLocks noChangeArrowheads="1"/>
          </p:cNvSpPr>
          <p:nvPr/>
        </p:nvSpPr>
        <p:spPr bwMode="auto">
          <a:xfrm>
            <a:off x="6516688" y="981075"/>
            <a:ext cx="2114550" cy="366713"/>
          </a:xfrm>
          <a:prstGeom prst="rect">
            <a:avLst/>
          </a:prstGeom>
          <a:noFill/>
          <a:ln w="9525">
            <a:noFill/>
            <a:miter lim="800000"/>
            <a:headEnd/>
            <a:tailEnd/>
          </a:ln>
          <a:effectLst/>
        </p:spPr>
        <p:txBody>
          <a:bodyPr wrap="none">
            <a:spAutoFit/>
          </a:bodyPr>
          <a:lstStyle/>
          <a:p>
            <a:r>
              <a:rPr lang="it-IT"/>
              <a:t>Torsvik et al., 2009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ttangolo 3"/>
          <p:cNvSpPr>
            <a:spLocks noChangeArrowheads="1"/>
          </p:cNvSpPr>
          <p:nvPr/>
        </p:nvSpPr>
        <p:spPr bwMode="auto">
          <a:xfrm>
            <a:off x="323850" y="188913"/>
            <a:ext cx="8351838" cy="6448425"/>
          </a:xfrm>
          <a:prstGeom prst="rect">
            <a:avLst/>
          </a:prstGeom>
          <a:noFill/>
          <a:ln w="9525">
            <a:noFill/>
            <a:miter lim="800000"/>
            <a:headEnd/>
            <a:tailEnd/>
          </a:ln>
        </p:spPr>
        <p:txBody>
          <a:bodyPr>
            <a:spAutoFit/>
          </a:bodyPr>
          <a:lstStyle/>
          <a:p>
            <a:r>
              <a:rPr lang="it-IT" sz="1600" b="1">
                <a:latin typeface="Calibri" pitchFamily="34" charset="0"/>
              </a:rPr>
              <a:t>24 Paraná-Etendeka continental flood basalt(C) event Peate, 1997</a:t>
            </a:r>
            <a:r>
              <a:rPr lang="it-IT" sz="1600" b="1" baseline="30000">
                <a:latin typeface="Calibri" pitchFamily="34" charset="0"/>
              </a:rPr>
              <a:t>[65]</a:t>
            </a:r>
            <a:endParaRPr lang="it-IT" sz="1600">
              <a:latin typeface="Calibri" pitchFamily="34" charset="0"/>
            </a:endParaRPr>
          </a:p>
          <a:p>
            <a:r>
              <a:rPr lang="it-IT" sz="1600" b="1">
                <a:latin typeface="Calibri" pitchFamily="34" charset="0"/>
              </a:rPr>
              <a:t>Location:</a:t>
            </a:r>
            <a:r>
              <a:rPr lang="it-IT" sz="1600">
                <a:latin typeface="Calibri" pitchFamily="34" charset="0"/>
              </a:rPr>
              <a:t> South America (Brazil, Paraguay), Africa (Namibia, Angola)</a:t>
            </a:r>
          </a:p>
          <a:p>
            <a:r>
              <a:rPr lang="it-IT" sz="1600" b="1">
                <a:solidFill>
                  <a:srgbClr val="FF0000"/>
                </a:solidFill>
                <a:latin typeface="Calibri" pitchFamily="34" charset="0"/>
              </a:rPr>
              <a:t>Size:</a:t>
            </a:r>
            <a:r>
              <a:rPr lang="it-IT" sz="1600">
                <a:solidFill>
                  <a:srgbClr val="FF0000"/>
                </a:solidFill>
                <a:latin typeface="Calibri" pitchFamily="34" charset="0"/>
              </a:rPr>
              <a:t> 2,000,000 sq. km. Peate, 1997</a:t>
            </a:r>
            <a:r>
              <a:rPr lang="it-IT" sz="1600" baseline="30000">
                <a:solidFill>
                  <a:srgbClr val="FF0000"/>
                </a:solidFill>
                <a:latin typeface="Calibri" pitchFamily="34" charset="0"/>
              </a:rPr>
              <a:t>[65]</a:t>
            </a:r>
            <a:r>
              <a:rPr lang="it-IT" sz="1600">
                <a:solidFill>
                  <a:srgbClr val="FF0000"/>
                </a:solidFill>
                <a:latin typeface="Calibri" pitchFamily="34" charset="0"/>
              </a:rPr>
              <a:t>, 1,800,000 sq. km. (South America portion); 250,000 sq. km. (African portion</a:t>
            </a:r>
            <a:r>
              <a:rPr lang="it-IT" sz="1600">
                <a:latin typeface="Calibri" pitchFamily="34" charset="0"/>
              </a:rPr>
              <a:t>)</a:t>
            </a:r>
          </a:p>
          <a:p>
            <a:r>
              <a:rPr lang="it-IT" sz="1600" b="1">
                <a:latin typeface="Calibri" pitchFamily="34" charset="0"/>
              </a:rPr>
              <a:t>Age:</a:t>
            </a:r>
            <a:r>
              <a:rPr lang="it-IT" sz="1600">
                <a:latin typeface="Calibri" pitchFamily="34" charset="0"/>
              </a:rPr>
              <a:t> mainly 0.134-0.129 Ga; some earlier magmatism (0.138-0.135 Ga) (continues to present as Tristan da Cunha hotspot)</a:t>
            </a:r>
          </a:p>
          <a:p>
            <a:endParaRPr lang="it-IT" sz="1600">
              <a:latin typeface="Calibri" pitchFamily="34" charset="0"/>
            </a:endParaRPr>
          </a:p>
          <a:p>
            <a:r>
              <a:rPr lang="it-IT" sz="1600" b="1">
                <a:latin typeface="Calibri" pitchFamily="34" charset="0"/>
              </a:rPr>
              <a:t>SOUTH AMERICA</a:t>
            </a:r>
            <a:endParaRPr lang="it-IT" sz="1600">
              <a:latin typeface="Calibri" pitchFamily="34" charset="0"/>
            </a:endParaRPr>
          </a:p>
          <a:p>
            <a:r>
              <a:rPr lang="it-IT" sz="1600" i="1">
                <a:latin typeface="Calibri" pitchFamily="34" charset="0"/>
              </a:rPr>
              <a:t>VOLCANIC ROCKS</a:t>
            </a:r>
            <a:r>
              <a:rPr lang="it-IT" sz="1600" b="1">
                <a:latin typeface="Calibri" pitchFamily="34" charset="0"/>
              </a:rPr>
              <a:t>:</a:t>
            </a:r>
            <a:r>
              <a:rPr lang="it-IT" sz="1600">
                <a:latin typeface="Calibri" pitchFamily="34" charset="0"/>
              </a:rPr>
              <a:t> Paraná Peate, 1997</a:t>
            </a:r>
            <a:r>
              <a:rPr lang="it-IT" sz="1600" baseline="30000">
                <a:latin typeface="Calibri" pitchFamily="34" charset="0"/>
              </a:rPr>
              <a:t>[65]</a:t>
            </a:r>
            <a:r>
              <a:rPr lang="it-IT" sz="1600">
                <a:latin typeface="Calibri" pitchFamily="34" charset="0"/>
              </a:rPr>
              <a:t>, including: high-Ti/Y types, Urubici; Pitanga, Paranapanema, &amp; Ribeira groups; and low-Ti/Y types, Gramado, &amp; Esmeralda groups; South Atlantic volcanic margins Eldholm and Coffin, 2000</a:t>
            </a:r>
            <a:r>
              <a:rPr lang="it-IT" sz="1600" baseline="30000">
                <a:latin typeface="Calibri" pitchFamily="34" charset="0"/>
              </a:rPr>
              <a:t>[40]</a:t>
            </a:r>
            <a:r>
              <a:rPr lang="it-IT" sz="1600">
                <a:latin typeface="Calibri" pitchFamily="34" charset="0"/>
              </a:rPr>
              <a:t>; Maranhao high-Ti Fodor et al., 1990</a:t>
            </a:r>
            <a:r>
              <a:rPr lang="it-IT" sz="1600" baseline="30000">
                <a:latin typeface="Calibri" pitchFamily="34" charset="0"/>
              </a:rPr>
              <a:t>[66]</a:t>
            </a:r>
            <a:r>
              <a:rPr lang="it-IT" sz="1600">
                <a:latin typeface="Calibri" pitchFamily="34" charset="0"/>
              </a:rPr>
              <a:t>.</a:t>
            </a:r>
          </a:p>
          <a:p>
            <a:r>
              <a:rPr lang="it-IT" sz="1600" i="1">
                <a:latin typeface="Calibri" pitchFamily="34" charset="0"/>
              </a:rPr>
              <a:t>DIKES</a:t>
            </a:r>
            <a:r>
              <a:rPr lang="it-IT" sz="1600" b="1">
                <a:latin typeface="Calibri" pitchFamily="34" charset="0"/>
              </a:rPr>
              <a:t>:</a:t>
            </a:r>
            <a:r>
              <a:rPr lang="it-IT" sz="1600">
                <a:latin typeface="Calibri" pitchFamily="34" charset="0"/>
              </a:rPr>
              <a:t> Ponta Grossa, SE trending Piccirillo et al., 1990</a:t>
            </a:r>
            <a:r>
              <a:rPr lang="it-IT" sz="1600" baseline="30000">
                <a:latin typeface="Calibri" pitchFamily="34" charset="0"/>
              </a:rPr>
              <a:t>[67]</a:t>
            </a:r>
            <a:r>
              <a:rPr lang="it-IT" sz="1600">
                <a:latin typeface="Calibri" pitchFamily="34" charset="0"/>
              </a:rPr>
              <a:t>; Paraguay, SE trending Druecker and Gay, 1987</a:t>
            </a:r>
            <a:r>
              <a:rPr lang="it-IT" sz="1600" baseline="30000">
                <a:latin typeface="Calibri" pitchFamily="34" charset="0"/>
              </a:rPr>
              <a:t>[68]</a:t>
            </a:r>
            <a:r>
              <a:rPr lang="it-IT" sz="1600">
                <a:latin typeface="Calibri" pitchFamily="34" charset="0"/>
              </a:rPr>
              <a:t> Stewart et al., 1996</a:t>
            </a:r>
            <a:r>
              <a:rPr lang="it-IT" sz="1600" baseline="30000">
                <a:latin typeface="Calibri" pitchFamily="34" charset="0"/>
              </a:rPr>
              <a:t>[69]</a:t>
            </a:r>
            <a:r>
              <a:rPr lang="it-IT" sz="1600">
                <a:latin typeface="Calibri" pitchFamily="34" charset="0"/>
              </a:rPr>
              <a:t>; Cerá-Mirim &amp; Sardiñha (A 131.2±0.8 to 130.1±0.4 Ma, </a:t>
            </a:r>
            <a:r>
              <a:rPr lang="it-IT" sz="1600" baseline="30000">
                <a:latin typeface="Calibri" pitchFamily="34" charset="0"/>
              </a:rPr>
              <a:t>[70]</a:t>
            </a:r>
            <a:r>
              <a:rPr lang="it-IT" sz="1600">
                <a:latin typeface="Calibri" pitchFamily="34" charset="0"/>
              </a:rPr>
              <a:t>); rift parallel younger dikes (A 128-120 Ma) comprising: Santos-Rio de Janeiro, ENE trending; &amp; Florianópolis, NNE trending Raposo et al., 1998</a:t>
            </a:r>
            <a:r>
              <a:rPr lang="it-IT" sz="1600" baseline="30000">
                <a:latin typeface="Calibri" pitchFamily="34" charset="0"/>
              </a:rPr>
              <a:t>[71]</a:t>
            </a:r>
            <a:r>
              <a:rPr lang="it-IT" sz="1600">
                <a:latin typeface="Calibri" pitchFamily="34" charset="0"/>
              </a:rPr>
              <a:t>.</a:t>
            </a:r>
          </a:p>
          <a:p>
            <a:r>
              <a:rPr lang="it-IT" sz="1600" i="1">
                <a:latin typeface="Calibri" pitchFamily="34" charset="0"/>
              </a:rPr>
              <a:t>SILLS:</a:t>
            </a:r>
            <a:r>
              <a:rPr lang="it-IT" sz="1600">
                <a:latin typeface="Calibri" pitchFamily="34" charset="0"/>
              </a:rPr>
              <a:t> Peate, 1997</a:t>
            </a:r>
            <a:r>
              <a:rPr lang="it-IT" sz="1600" baseline="30000">
                <a:latin typeface="Calibri" pitchFamily="34" charset="0"/>
              </a:rPr>
              <a:t>[65]</a:t>
            </a:r>
            <a:r>
              <a:rPr lang="it-IT" sz="1600">
                <a:latin typeface="Calibri" pitchFamily="34" charset="0"/>
              </a:rPr>
              <a:t>.</a:t>
            </a:r>
          </a:p>
          <a:p>
            <a:endParaRPr lang="it-IT" sz="1600">
              <a:latin typeface="Calibri" pitchFamily="34" charset="0"/>
            </a:endParaRPr>
          </a:p>
          <a:p>
            <a:r>
              <a:rPr lang="it-IT" sz="1600" b="1">
                <a:latin typeface="Calibri" pitchFamily="34" charset="0"/>
              </a:rPr>
              <a:t>AFRICA</a:t>
            </a:r>
            <a:endParaRPr lang="it-IT" sz="1600">
              <a:latin typeface="Calibri" pitchFamily="34" charset="0"/>
            </a:endParaRPr>
          </a:p>
          <a:p>
            <a:r>
              <a:rPr lang="it-IT" sz="1600" i="1">
                <a:latin typeface="Calibri" pitchFamily="34" charset="0"/>
              </a:rPr>
              <a:t>VOLCANIC ROCKS</a:t>
            </a:r>
            <a:r>
              <a:rPr lang="it-IT" sz="1600" b="1">
                <a:latin typeface="Calibri" pitchFamily="34" charset="0"/>
              </a:rPr>
              <a:t>:</a:t>
            </a:r>
            <a:r>
              <a:rPr lang="it-IT" sz="1600">
                <a:latin typeface="Calibri" pitchFamily="34" charset="0"/>
              </a:rPr>
              <a:t> Etendeka (A 133-131 Ma Renne et al., 1996</a:t>
            </a:r>
            <a:r>
              <a:rPr lang="it-IT" sz="1600" baseline="30000">
                <a:latin typeface="Calibri" pitchFamily="34" charset="0"/>
              </a:rPr>
              <a:t>[72]</a:t>
            </a:r>
            <a:r>
              <a:rPr lang="it-IT" sz="1600">
                <a:latin typeface="Calibri" pitchFamily="34" charset="0"/>
              </a:rPr>
              <a:t>), including: Tafelkop (Namibia); Kwanza (Angola) A 131.9±1.6 &amp; 131.6±1.4 Ma Marzoli et al., 1999a</a:t>
            </a:r>
            <a:r>
              <a:rPr lang="it-IT" sz="1600" baseline="30000">
                <a:latin typeface="Calibri" pitchFamily="34" charset="0"/>
              </a:rPr>
              <a:t>[73]</a:t>
            </a:r>
            <a:r>
              <a:rPr lang="it-IT" sz="1600">
                <a:latin typeface="Calibri" pitchFamily="34" charset="0"/>
              </a:rPr>
              <a:t>; Benue Trough (ne. Nigeria) A 138-130 Ma Maluski et al., 1995</a:t>
            </a:r>
            <a:r>
              <a:rPr lang="it-IT" sz="1600" baseline="30000">
                <a:latin typeface="Calibri" pitchFamily="34" charset="0"/>
              </a:rPr>
              <a:t>[74]</a:t>
            </a:r>
            <a:r>
              <a:rPr lang="it-IT" sz="1600">
                <a:latin typeface="Calibri" pitchFamily="34" charset="0"/>
              </a:rPr>
              <a:t> Maluski et al., 1995</a:t>
            </a:r>
            <a:r>
              <a:rPr lang="it-IT" sz="1600" baseline="30000">
                <a:latin typeface="Calibri" pitchFamily="34" charset="0"/>
              </a:rPr>
              <a:t>[74]</a:t>
            </a:r>
            <a:r>
              <a:rPr lang="it-IT" sz="1600">
                <a:latin typeface="Calibri" pitchFamily="34" charset="0"/>
              </a:rPr>
              <a:t>.</a:t>
            </a:r>
          </a:p>
          <a:p>
            <a:r>
              <a:rPr lang="it-IT" sz="1600" i="1">
                <a:latin typeface="Calibri" pitchFamily="34" charset="0"/>
              </a:rPr>
              <a:t>DIKES</a:t>
            </a:r>
            <a:r>
              <a:rPr lang="it-IT" sz="1600" b="1">
                <a:latin typeface="Calibri" pitchFamily="34" charset="0"/>
              </a:rPr>
              <a:t>:</a:t>
            </a:r>
            <a:r>
              <a:rPr lang="it-IT" sz="1600">
                <a:latin typeface="Calibri" pitchFamily="34" charset="0"/>
              </a:rPr>
              <a:t> Horingbaai, NW &amp; N trending, A 125-120 Ma Renne et al., 1997</a:t>
            </a:r>
            <a:r>
              <a:rPr lang="it-IT" sz="1600" baseline="30000">
                <a:latin typeface="Calibri" pitchFamily="34" charset="0"/>
              </a:rPr>
              <a:t>[75]</a:t>
            </a:r>
            <a:r>
              <a:rPr lang="it-IT" sz="1600">
                <a:latin typeface="Calibri" pitchFamily="34" charset="0"/>
              </a:rPr>
              <a:t> Namibia, 1988</a:t>
            </a:r>
            <a:r>
              <a:rPr lang="it-IT" sz="1600" baseline="30000">
                <a:latin typeface="Calibri" pitchFamily="34" charset="0"/>
              </a:rPr>
              <a:t>[76]</a:t>
            </a:r>
            <a:r>
              <a:rPr lang="it-IT" sz="1600">
                <a:latin typeface="Calibri" pitchFamily="34" charset="0"/>
              </a:rPr>
              <a:t> Duncan et al., 1990</a:t>
            </a:r>
            <a:r>
              <a:rPr lang="it-IT" sz="1600" baseline="30000">
                <a:latin typeface="Calibri" pitchFamily="34" charset="0"/>
              </a:rPr>
              <a:t>[77]</a:t>
            </a:r>
            <a:r>
              <a:rPr lang="it-IT" sz="1600">
                <a:latin typeface="Calibri" pitchFamily="34" charset="0"/>
              </a:rPr>
              <a:t>;?Morro-Velmo, E trending Peate, 1997</a:t>
            </a:r>
            <a:r>
              <a:rPr lang="it-IT" sz="1600" baseline="30000">
                <a:latin typeface="Calibri" pitchFamily="34" charset="0"/>
              </a:rPr>
              <a:t>[65]</a:t>
            </a:r>
            <a:r>
              <a:rPr lang="it-IT" sz="1600">
                <a:latin typeface="Calibri" pitchFamily="34" charset="0"/>
              </a:rPr>
              <a:t>; Hentjesbay-Outjo, NNE-ENE arcuate swarm Vietor and Weber, 1999</a:t>
            </a:r>
            <a:r>
              <a:rPr lang="it-IT" sz="1600" baseline="30000">
                <a:latin typeface="Calibri" pitchFamily="34" charset="0"/>
              </a:rPr>
              <a:t>[78]</a:t>
            </a:r>
            <a:r>
              <a:rPr lang="it-IT" sz="1600">
                <a:latin typeface="Calibri" pitchFamily="34" charset="0"/>
              </a:rPr>
              <a:t>; Kwanza, N trending, A 126.1±1.4 Ma Marzoli et al., 1999a</a:t>
            </a:r>
            <a:r>
              <a:rPr lang="it-IT" sz="1600" baseline="30000">
                <a:latin typeface="Calibri" pitchFamily="34" charset="0"/>
              </a:rPr>
              <a:t>[73]</a:t>
            </a:r>
            <a:r>
              <a:rPr lang="it-IT" sz="1600">
                <a:latin typeface="Calibri" pitchFamily="34" charset="0"/>
              </a:rPr>
              <a:t>.</a:t>
            </a:r>
          </a:p>
          <a:p>
            <a:r>
              <a:rPr lang="it-IT" sz="1600" i="1">
                <a:latin typeface="Calibri" pitchFamily="34" charset="0"/>
              </a:rPr>
              <a:t>SILLS</a:t>
            </a:r>
            <a:r>
              <a:rPr lang="it-IT" sz="1600" b="1">
                <a:latin typeface="Calibri" pitchFamily="34" charset="0"/>
              </a:rPr>
              <a:t>:</a:t>
            </a:r>
            <a:r>
              <a:rPr lang="it-IT" sz="1600">
                <a:latin typeface="Calibri" pitchFamily="34" charset="0"/>
              </a:rPr>
              <a:t> Huab; Tafelberg; Regional dolerites (sills?); Horingbaai dolerites (sills?) Peate, 1997</a:t>
            </a:r>
            <a:r>
              <a:rPr lang="it-IT" sz="1600" baseline="30000">
                <a:latin typeface="Calibri" pitchFamily="34" charset="0"/>
              </a:rPr>
              <a:t>[65]</a:t>
            </a:r>
            <a:r>
              <a:rPr lang="it-IT" sz="1600">
                <a:latin typeface="Calibri" pitchFamily="34" charset="0"/>
              </a:rPr>
              <a:t>.</a:t>
            </a:r>
          </a:p>
          <a:p>
            <a:r>
              <a:rPr lang="it-IT" sz="1600">
                <a:latin typeface="Calibri" pitchFamily="34" charset="0"/>
              </a:rPr>
              <a:t>OTHER INTRUSIONS: Damaraland intrusions.</a:t>
            </a:r>
          </a:p>
        </p:txBody>
      </p:sp>
      <p:sp>
        <p:nvSpPr>
          <p:cNvPr id="20482" name="Rettangolo 4"/>
          <p:cNvSpPr>
            <a:spLocks noChangeArrowheads="1"/>
          </p:cNvSpPr>
          <p:nvPr/>
        </p:nvSpPr>
        <p:spPr bwMode="auto">
          <a:xfrm>
            <a:off x="7092950" y="6488113"/>
            <a:ext cx="1654175" cy="369887"/>
          </a:xfrm>
          <a:prstGeom prst="rect">
            <a:avLst/>
          </a:prstGeom>
          <a:noFill/>
          <a:ln w="9525">
            <a:noFill/>
            <a:miter lim="800000"/>
            <a:headEnd/>
            <a:tailEnd/>
          </a:ln>
        </p:spPr>
        <p:txBody>
          <a:bodyPr wrap="none">
            <a:spAutoFit/>
          </a:bodyPr>
          <a:lstStyle/>
          <a:p>
            <a:r>
              <a:rPr lang="it-IT">
                <a:latin typeface="Calibri" pitchFamily="34" charset="0"/>
              </a:rPr>
              <a:t>LIP Commission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1420</TotalTime>
  <Words>2186</Words>
  <Application>Microsoft Office PowerPoint</Application>
  <PresentationFormat>Presentazione su schermo (4:3)</PresentationFormat>
  <Paragraphs>159</Paragraphs>
  <Slides>50</Slides>
  <Notes>1</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50</vt:i4>
      </vt:variant>
    </vt:vector>
  </HeadingPairs>
  <TitlesOfParts>
    <vt:vector size="52" baseType="lpstr">
      <vt:lpstr>Tema di Office</vt:lpstr>
      <vt:lpstr>Grafico</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Angelo</dc:creator>
  <cp:lastModifiedBy>Angelo</cp:lastModifiedBy>
  <cp:revision>34</cp:revision>
  <dcterms:created xsi:type="dcterms:W3CDTF">2011-04-01T16:07:04Z</dcterms:created>
  <dcterms:modified xsi:type="dcterms:W3CDTF">2016-04-19T16:30:12Z</dcterms:modified>
</cp:coreProperties>
</file>