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1"/>
  </p:notesMasterIdLst>
  <p:sldIdLst>
    <p:sldId id="256" r:id="rId2"/>
    <p:sldId id="388" r:id="rId3"/>
    <p:sldId id="360" r:id="rId4"/>
    <p:sldId id="384" r:id="rId5"/>
    <p:sldId id="341" r:id="rId6"/>
    <p:sldId id="282" r:id="rId7"/>
    <p:sldId id="285" r:id="rId8"/>
    <p:sldId id="281" r:id="rId9"/>
    <p:sldId id="280" r:id="rId10"/>
    <p:sldId id="373" r:id="rId11"/>
    <p:sldId id="385" r:id="rId12"/>
    <p:sldId id="387" r:id="rId13"/>
    <p:sldId id="270" r:id="rId14"/>
    <p:sldId id="259" r:id="rId15"/>
    <p:sldId id="291" r:id="rId16"/>
    <p:sldId id="292" r:id="rId17"/>
    <p:sldId id="293" r:id="rId18"/>
    <p:sldId id="295" r:id="rId19"/>
    <p:sldId id="296" r:id="rId20"/>
    <p:sldId id="297" r:id="rId21"/>
    <p:sldId id="298" r:id="rId22"/>
    <p:sldId id="299" r:id="rId23"/>
    <p:sldId id="300" r:id="rId24"/>
    <p:sldId id="305" r:id="rId25"/>
    <p:sldId id="302" r:id="rId26"/>
    <p:sldId id="303" r:id="rId27"/>
    <p:sldId id="333" r:id="rId28"/>
    <p:sldId id="382" r:id="rId29"/>
    <p:sldId id="370" r:id="rId30"/>
    <p:sldId id="364" r:id="rId31"/>
    <p:sldId id="313" r:id="rId32"/>
    <p:sldId id="311" r:id="rId33"/>
    <p:sldId id="314" r:id="rId34"/>
    <p:sldId id="316" r:id="rId35"/>
    <p:sldId id="366" r:id="rId36"/>
    <p:sldId id="365" r:id="rId37"/>
    <p:sldId id="320" r:id="rId38"/>
    <p:sldId id="327" r:id="rId39"/>
    <p:sldId id="368" r:id="rId40"/>
    <p:sldId id="325" r:id="rId41"/>
    <p:sldId id="326" r:id="rId42"/>
    <p:sldId id="369" r:id="rId43"/>
    <p:sldId id="377" r:id="rId44"/>
    <p:sldId id="380" r:id="rId45"/>
    <p:sldId id="265" r:id="rId46"/>
    <p:sldId id="383" r:id="rId47"/>
    <p:sldId id="261" r:id="rId48"/>
    <p:sldId id="263" r:id="rId49"/>
    <p:sldId id="264" r:id="rId5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74" autoAdjust="0"/>
  </p:normalViewPr>
  <p:slideViewPr>
    <p:cSldViewPr snapToGrid="0">
      <p:cViewPr varScale="1">
        <p:scale>
          <a:sx n="175" d="100"/>
          <a:sy n="175" d="100"/>
        </p:scale>
        <p:origin x="-1208" y="-1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04991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g75df29ff28_0_1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7" name="Google Shape;567;g75df29ff28_0_1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4926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80536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75df29ff28_0_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75df29ff28_0_6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80001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75df29ff28_0_6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75df29ff28_0_6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75df29ff28_0_7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75df29ff28_0_7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75df29ff28_0_6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75df29ff28_0_6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75df29ff28_0_6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75df29ff28_0_6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75df29ff28_0_6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75df29ff28_0_6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75df29ff28_0_1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75df29ff28_0_1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75df29ff28_0_6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75df29ff28_0_6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75df29ff28_0_7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75df29ff28_0_7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21429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75df29ff28_0_1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75df29ff28_0_1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75df29ff28_0_10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75df29ff28_0_10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75df29ff28_0_10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75df29ff28_0_10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75df29ff28_0_1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75df29ff28_0_1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75df29ff28_0_10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75df29ff28_0_10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13471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75df29ff28_0_7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75df29ff28_0_7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08058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g75df29ff28_0_9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9" name="Google Shape;519;g75df29ff28_0_9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71712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g75df29ff28_0_9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5" name="Google Shape;525;g75df29ff28_0_9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95587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g75df29ff28_0_9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9" name="Google Shape;519;g75df29ff28_0_9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96623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75df29ff28_0_8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1" name="Google Shape;411;g75df29ff28_0_8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7451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Le domande a cui mi </a:t>
            </a:r>
            <a:r>
              <a:rPr lang="it-IT" dirty="0" err="1"/>
              <a:t>piacerbbe</a:t>
            </a:r>
            <a:r>
              <a:rPr lang="it-IT" dirty="0"/>
              <a:t> rispondere insieme a voi</a:t>
            </a:r>
          </a:p>
        </p:txBody>
      </p:sp>
    </p:spTree>
    <p:extLst>
      <p:ext uri="{BB962C8B-B14F-4D97-AF65-F5344CB8AC3E}">
        <p14:creationId xmlns:p14="http://schemas.microsoft.com/office/powerpoint/2010/main" val="38893885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75df29ff28_0_8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9" name="Google Shape;399;g75df29ff28_0_8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58006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75df29ff28_0_8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75df29ff28_0_8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677613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75df29ff28_0_8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75df29ff28_0_8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71046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g75df29ff28_0_8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7" name="Google Shape;417;g75df29ff28_0_8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055223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75df29ff28_0_8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3" name="Google Shape;423;g75df29ff28_0_8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89100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75df29ff28_0_8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3" name="Google Shape;423;g75df29ff28_0_8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244899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75df29ff28_0_8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75df29ff28_0_8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75df29ff28_0_8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3" name="Google Shape;483;g75df29ff28_0_8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817950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75df29ff28_0_8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75df29ff28_0_8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383910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75df29ff28_0_8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g75df29ff28_0_8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g75df29ff28_0_1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7" name="Google Shape;567;g75df29ff28_0_1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0438904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75df29ff28_0_8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Google Shape;477;g75df29ff28_0_8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75df29ff28_0_8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Google Shape;477;g75df29ff28_0_8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070498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5df29ff28_0_6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75df29ff28_0_6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02309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c5481361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c5481361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904485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6c54813610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6c54813610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753199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c5481361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c54813610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3253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75df29ff28_0_7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75df29ff28_0_7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37245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75df29ff28_0_7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75df29ff28_0_7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4006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75df29ff28_0_7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75df29ff28_0_7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1358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6c5481361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6c54813610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78718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g75df29ff28_0_9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1" name="Google Shape;561;g75df29ff28_0_9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0386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10450" y="572755"/>
            <a:ext cx="8123100" cy="253218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bg1"/>
                </a:solidFill>
              </a:rPr>
              <a:t>Per una nuova cultura dell’emergenza. </a:t>
            </a:r>
            <a:br>
              <a:rPr lang="it-IT" dirty="0">
                <a:solidFill>
                  <a:schemeClr val="bg1"/>
                </a:solidFill>
              </a:rPr>
            </a:br>
            <a:r>
              <a:rPr lang="it-IT" dirty="0">
                <a:solidFill>
                  <a:schemeClr val="bg1"/>
                </a:solidFill>
              </a:rPr>
              <a:t>Il ruolo del servizio sociale nelle crisi.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510450" y="3182322"/>
            <a:ext cx="8123100" cy="147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/>
              <a:t>Mara Sanfelici </a:t>
            </a:r>
            <a:r>
              <a:rPr lang="it-IT" dirty="0"/>
              <a:t>– Università degli Studi di Trieste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7"/>
          <p:cNvSpPr txBox="1">
            <a:spLocks noGrp="1"/>
          </p:cNvSpPr>
          <p:nvPr>
            <p:ph type="body" idx="1"/>
          </p:nvPr>
        </p:nvSpPr>
        <p:spPr>
          <a:xfrm>
            <a:off x="311700" y="-110532"/>
            <a:ext cx="8520600" cy="52541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/>
              <a:t>LE DOMANDE PER VALUTARE LA RISPOSTA ALL’EMERGENZA (NEL POST EMERGENZA)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2400" dirty="0"/>
              <a:t>Cosa ha determinato l’emergenza? TRIGGER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2400" dirty="0"/>
              <a:t>C‘erano risorse sufficienti? Risorse pubbliche? Risorse nella comunità? I servizi sono stati organizzati per rispondere all’</a:t>
            </a:r>
            <a:r>
              <a:rPr lang="it-IT" sz="2400" dirty="0" err="1"/>
              <a:t>emergenza?Il</a:t>
            </a:r>
            <a:r>
              <a:rPr lang="it-IT" sz="2400" dirty="0"/>
              <a:t> personale era preparato per rispondere all’emergenza? RISORSE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2400" dirty="0"/>
              <a:t>I diversi settori (sociale, sanitario, vigili fuoco, forze dell’ordine,..) sono in grado di lavorare insieme? I servizi (locali e non) sono in grado di lavorare insieme alle comunità locali? COORDINAMENTO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2400" dirty="0"/>
              <a:t>Era possibile prevenire i danni? PREPAREDNESS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2400" b="1" dirty="0" err="1"/>
              <a:t>Perchè</a:t>
            </a:r>
            <a:r>
              <a:rPr lang="it-IT" sz="2400" b="1" dirty="0"/>
              <a:t> e per cosa interviene il servizio sociale? </a:t>
            </a:r>
            <a:endParaRPr sz="2400" b="1" dirty="0"/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249569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98"/>
          <p:cNvSpPr txBox="1">
            <a:spLocks noGrp="1"/>
          </p:cNvSpPr>
          <p:nvPr>
            <p:ph type="body" idx="1"/>
          </p:nvPr>
        </p:nvSpPr>
        <p:spPr>
          <a:xfrm>
            <a:off x="85411" y="-90435"/>
            <a:ext cx="8746889" cy="515848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it-IT" sz="24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400" dirty="0"/>
              <a:t>COVID-19: una pandemia sta portando a milioni di contagiati e di morti in tutto il mondo. (DURANTE L’EMERGENZA)</a:t>
            </a:r>
          </a:p>
          <a:p>
            <a:pPr marL="342900" lvl="0" algn="just">
              <a:lnSpc>
                <a:spcPct val="100000"/>
              </a:lnSpc>
              <a:buFontTx/>
              <a:buChar char="-"/>
            </a:pPr>
            <a:r>
              <a:rPr lang="it-IT" sz="2400" dirty="0"/>
              <a:t>Cosa ha determinato l’emergenza? </a:t>
            </a:r>
            <a:r>
              <a:rPr lang="it-IT" sz="2400" dirty="0">
                <a:solidFill>
                  <a:srgbClr val="00B0F0"/>
                </a:solidFill>
              </a:rPr>
              <a:t>TRIGGER C-19</a:t>
            </a:r>
          </a:p>
          <a:p>
            <a:pPr marL="342900" algn="just">
              <a:lnSpc>
                <a:spcPct val="100000"/>
              </a:lnSpc>
              <a:buFontTx/>
              <a:buChar char="-"/>
            </a:pPr>
            <a:r>
              <a:rPr lang="it-IT" sz="2400" dirty="0"/>
              <a:t>Quanti sono i danni? Era possibile prevenire i danni? </a:t>
            </a:r>
            <a:r>
              <a:rPr lang="it-IT" sz="2400" dirty="0">
                <a:solidFill>
                  <a:srgbClr val="00B0F0"/>
                </a:solidFill>
              </a:rPr>
              <a:t>Eravamo preparati?</a:t>
            </a:r>
          </a:p>
          <a:p>
            <a:pPr marL="342900" lvl="0" algn="just">
              <a:lnSpc>
                <a:spcPct val="100000"/>
              </a:lnSpc>
              <a:buFontTx/>
              <a:buChar char="-"/>
            </a:pPr>
            <a:r>
              <a:rPr lang="it-IT" sz="2400" dirty="0"/>
              <a:t>Ci sono risorse sufficienti? Risorse pubbliche? Risorse nella comunità? I servizi sono stati organizzati per rispondere all’emergenza? </a:t>
            </a:r>
            <a:r>
              <a:rPr lang="it-IT" sz="2400" dirty="0">
                <a:solidFill>
                  <a:srgbClr val="00B0F0"/>
                </a:solidFill>
              </a:rPr>
              <a:t>Abbiamo le risorse sufficienti?</a:t>
            </a:r>
          </a:p>
          <a:p>
            <a:pPr marL="342900" lvl="0" algn="just">
              <a:lnSpc>
                <a:spcPct val="100000"/>
              </a:lnSpc>
              <a:buFontTx/>
              <a:buChar char="-"/>
            </a:pPr>
            <a:r>
              <a:rPr lang="it-IT" sz="2400" dirty="0"/>
              <a:t>I servizi (locali e non) sono in grado di lavorare in modo coordinato insieme alle comunità locali? </a:t>
            </a:r>
            <a:r>
              <a:rPr lang="it-IT" sz="2400" dirty="0">
                <a:solidFill>
                  <a:srgbClr val="00B0F0"/>
                </a:solidFill>
              </a:rPr>
              <a:t>COORDINAMENTO</a:t>
            </a:r>
          </a:p>
          <a:p>
            <a:pPr marL="342900" lvl="0" algn="just">
              <a:lnSpc>
                <a:spcPct val="100000"/>
              </a:lnSpc>
              <a:buFontTx/>
              <a:buChar char="-"/>
            </a:pPr>
            <a:r>
              <a:rPr lang="it-IT" sz="2400" b="1" dirty="0" err="1">
                <a:solidFill>
                  <a:srgbClr val="00B0F0"/>
                </a:solidFill>
              </a:rPr>
              <a:t>Perchè</a:t>
            </a:r>
            <a:r>
              <a:rPr lang="it-IT" sz="2400" b="1" dirty="0">
                <a:solidFill>
                  <a:srgbClr val="00B0F0"/>
                </a:solidFill>
              </a:rPr>
              <a:t> e per cosa sta intervenendo il servizio sociale?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sz="2400" dirty="0"/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758823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10450" y="572755"/>
            <a:ext cx="8123100" cy="253218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bg1"/>
                </a:solidFill>
              </a:rPr>
              <a:t>Definizioni di «emergenza»</a:t>
            </a:r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010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L’Organizzazione Mondiale della Sanità (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Modello </a:t>
            </a:r>
            <a:r>
              <a:rPr lang="it-IT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Health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EDRM)</a:t>
            </a:r>
            <a:endParaRPr dirty="0"/>
          </a:p>
        </p:txBody>
      </p:sp>
      <p:sp>
        <p:nvSpPr>
          <p:cNvPr id="143" name="Google Shape;143;p27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9361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OMS definisce «emergenza» ogni situazione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cui: 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-in seguito a </a:t>
            </a:r>
            <a:r>
              <a:rPr lang="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avvenimenti improvvisi e imprevedibili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-i </a:t>
            </a:r>
            <a:r>
              <a:rPr lang="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mezzi disponibili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un determinato territorio </a:t>
            </a:r>
            <a:r>
              <a:rPr lang="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sono insufficienti all’attuazione di </a:t>
            </a:r>
            <a:r>
              <a:rPr lang="it-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risposte </a:t>
            </a:r>
            <a:r>
              <a:rPr lang="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efficac</a:t>
            </a:r>
            <a:r>
              <a:rPr lang="it-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è ciò </a:t>
            </a:r>
            <a:r>
              <a:rPr lang="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richied</a:t>
            </a:r>
            <a:r>
              <a:rPr lang="it-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lang="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un'azione decisa e immediata </a:t>
            </a:r>
            <a:endParaRPr sz="2400" u="sng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focalizza sullo 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squilibrio tra bisogni emersi in caso di eventi imprevisti e i mezzi disponibili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906419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Una nuova cultura dell’emergenza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it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ssunto: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"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it" sz="24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La crisi non è legata al caso/ fatalità. (</a:t>
            </a:r>
            <a:r>
              <a:rPr lang="it-IT" sz="24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Non è solo sfortuna).</a:t>
            </a:r>
            <a:endParaRPr lang="it" sz="2400" b="1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it" sz="2400" b="1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it" sz="24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La crisi è il risultato di un’interazione complessa e dinamica di variabili, che </a:t>
            </a:r>
            <a:r>
              <a:rPr lang="it-IT" sz="24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ne</a:t>
            </a:r>
            <a:r>
              <a:rPr lang="it" sz="24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influenzano lo sviluppo e gli esiti.</a:t>
            </a:r>
            <a:r>
              <a:rPr lang="it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Il Modello dell’OMS</a:t>
            </a:r>
            <a:endParaRPr/>
          </a:p>
        </p:txBody>
      </p:sp>
      <p:sp>
        <p:nvSpPr>
          <p:cNvPr id="268" name="Google Shape;268;p4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 modello </a:t>
            </a:r>
            <a:r>
              <a:rPr lang="it" sz="2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Health EDRM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dell’OMS ibrida diversi concetti teorici in modo utile a guidare la definizione di interventi in pratica. 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Assunto: un disastro si verifica quando: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&gt;&gt; 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una condizione che determina pericolo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(ad esempio, un terremoto) 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&gt;&gt; incontra una combinazione di vulnerabilità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che impedisce di rispondere in maniera sufficiente a tale pericolo. </a:t>
            </a:r>
            <a:endParaRPr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Come emerge l’emergenza</a:t>
            </a:r>
            <a:endParaRPr dirty="0"/>
          </a:p>
        </p:txBody>
      </p:sp>
      <p:pic>
        <p:nvPicPr>
          <p:cNvPr id="275" name="Google Shape;275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490" y="969666"/>
            <a:ext cx="8038681" cy="40896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Il Modello dell’OMS</a:t>
            </a:r>
            <a:endParaRPr/>
          </a:p>
        </p:txBody>
      </p:sp>
      <p:sp>
        <p:nvSpPr>
          <p:cNvPr id="281" name="Google Shape;281;p5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gestione dell’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emergenza 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è limitarsi a riparare i danni (</a:t>
            </a:r>
            <a:r>
              <a:rPr lang="it-IT" sz="24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</a:t>
            </a:r>
            <a:r>
              <a:rPr lang="it-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residuali)</a:t>
            </a:r>
            <a:endParaRPr lang="it" sz="24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è un processo ciclico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nel quale si articolano le azioni (</a:t>
            </a:r>
            <a:r>
              <a:rPr lang="it" sz="2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task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necessarie ad affrontarla: 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pre-emergenza  (</a:t>
            </a:r>
            <a:r>
              <a:rPr lang="it" sz="2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Disaster Mitigation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 per mitigare i possibili danni (</a:t>
            </a:r>
            <a:r>
              <a:rPr lang="it" sz="2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prevention, preparedness, readiness)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post-emergenza (</a:t>
            </a:r>
            <a:r>
              <a:rPr lang="it" sz="2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Disaster Response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 per rispondere ai problemi emersi (</a:t>
            </a:r>
            <a:r>
              <a:rPr lang="it" sz="2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relief, rehabilitation, reconstruction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 </a:t>
            </a:r>
            <a:endParaRPr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5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294" name="Google Shape;294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600" y="141275"/>
            <a:ext cx="8754700" cy="484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30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 modello Health EDRM</a:t>
            </a:r>
            <a:endParaRPr sz="3000" b="1"/>
          </a:p>
        </p:txBody>
      </p:sp>
      <p:sp>
        <p:nvSpPr>
          <p:cNvPr id="300" name="Google Shape;300;p5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“Proattivo”: basato sulla analisi delle vulnerabilità e dei rischi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L’analisi degli stati di vulnerabilità delle persone e delle comunità guida la formulazione di programmi di preparazione per la gestione delle emergenze, in modo da assicurare </a:t>
            </a:r>
            <a:r>
              <a:rPr lang="it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misure coordinate e preparate, che garantiscono risposte accurate e tempestive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rgbClr val="00B0F0"/>
                </a:solidFill>
                <a:latin typeface="Times New Roman"/>
                <a:cs typeface="Times New Roman"/>
                <a:sym typeface="Times New Roman"/>
              </a:rPr>
              <a:t>Es. M</a:t>
            </a:r>
            <a:r>
              <a:rPr lang="it" sz="2400" b="1" dirty="0">
                <a:solidFill>
                  <a:srgbClr val="00B0F0"/>
                </a:solidFill>
                <a:latin typeface="Times New Roman"/>
                <a:cs typeface="Times New Roman"/>
                <a:sym typeface="Times New Roman"/>
              </a:rPr>
              <a:t>edicina di attesa/medicina di iniziativa</a:t>
            </a:r>
            <a:endParaRPr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0726D5B-1CF0-4CB4-8B6B-EB5639EAE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2 mesi che sconvolsero la Lombardia – il Post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241C8678-8BE4-4F4F-9B49-FF74FF5A04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it-IT" dirty="0"/>
              <a:t>l primo caso di contagio da coronavirus in Italia venne identificato all’ospedale di Codogno, in provincia di Lodi, lo scorso 20 febbraio. Nel giro di due settimane l’intero paese venne sottoposto a misure di quarantena tra le più dure adottate fuori dalla Cina. Oggi, dopo due mesi di fatiche, sacrifici e oltre 20 mila morti e con la fase più acuta dell’emergenza alle spalle, sempre più persone iniziano a chiedere risposte su quanto è accaduto. Decine di migliaia di figli e nipoti che non hanno potuto salutare i loro parenti, morti nei reparti di terapia intensiva, nella propria abitazione o in una casa di cura, </a:t>
            </a:r>
            <a:r>
              <a:rPr lang="it-IT" b="1" dirty="0"/>
              <a:t>si domandano se sia stato fatto tutto il possibile per salvarli</a:t>
            </a:r>
            <a:r>
              <a:rPr lang="it-IT" dirty="0"/>
              <a:t>. </a:t>
            </a:r>
            <a:r>
              <a:rPr lang="it-IT" u="sng" dirty="0"/>
              <a:t>Da nessuna parte queste domande sono così pressanti come in Lombardia, la regione più ricca del paese, la più popolosa e quella che è stata colpita per prima e più duramente dall’epidemia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8074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30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 modello Health EDRM</a:t>
            </a:r>
            <a:endParaRPr sz="3000" b="1"/>
          </a:p>
        </p:txBody>
      </p:sp>
      <p:sp>
        <p:nvSpPr>
          <p:cNvPr id="306" name="Google Shape;306;p54"/>
          <p:cNvSpPr txBox="1">
            <a:spLocks noGrp="1"/>
          </p:cNvSpPr>
          <p:nvPr>
            <p:ph type="body" idx="1"/>
          </p:nvPr>
        </p:nvSpPr>
        <p:spPr>
          <a:xfrm>
            <a:off x="311700" y="1152474"/>
            <a:ext cx="8520600" cy="37511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r>
              <a:rPr lang="it-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ntegrato”, “multisettoriale” e “multilivello”,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relazione ai principi 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r>
              <a:rPr lang="it" sz="24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whole-of-governement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 e “</a:t>
            </a:r>
            <a:r>
              <a:rPr lang="it" sz="24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whole-of-society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-Lettura d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criticità/capacità e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disegno delle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soluzioni condivisa tra diversi settori di governo (sistemi sanitari e socio-assistenziali, infrastrutture, trasporti e logistica, sicurezza alimentare, etc.) 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diverse organizzazioni coinvolt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partnership pubblico/ privato/volontariat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o/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cittadini. 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Tutti gli attori sono coinvolti e responsabili delle azioni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 la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prevenzione e la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risposta. </a:t>
            </a:r>
            <a:r>
              <a:rPr lang="it-IT" sz="2400" b="1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Sussidiarietà e coordinamento tra i livelli &gt;&gt;&gt; C-19: coordinamento stato regioni ?</a:t>
            </a:r>
            <a:endParaRPr sz="2400" b="1" dirty="0">
              <a:solidFill>
                <a:srgbClr val="00B0F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30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 modello Health EDRM</a:t>
            </a:r>
            <a:endParaRPr sz="3000" b="1"/>
          </a:p>
        </p:txBody>
      </p:sp>
      <p:sp>
        <p:nvSpPr>
          <p:cNvPr id="312" name="Google Shape;312;p55"/>
          <p:cNvSpPr txBox="1">
            <a:spLocks noGrp="1"/>
          </p:cNvSpPr>
          <p:nvPr>
            <p:ph type="body" idx="1"/>
          </p:nvPr>
        </p:nvSpPr>
        <p:spPr>
          <a:xfrm>
            <a:off x="311700" y="929473"/>
            <a:ext cx="8520600" cy="40092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“Inclusivo” e “centrato sulla comunità”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top down</a:t>
            </a:r>
            <a:endParaRPr lang="it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Assunto: le persone e le comunità sono spesso dotate di risorse e capacità per </a:t>
            </a:r>
            <a:r>
              <a:rPr lang="it-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individuare/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gestire i loro rischi e mettere in atto interventi di protezione per se stesse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inclusione attiva delle persone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 l’analisi dei rischi e la definizione delle risposte. </a:t>
            </a:r>
            <a:r>
              <a:rPr lang="it-IT" sz="2400" b="1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Lavoro con la comunità/servizi sociali e sanitari di comunità</a:t>
            </a:r>
            <a:endParaRPr lang="it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attenzione ai bisogni dei gruppi maggiormente vulnerabili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anche nell’ordinario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(bambini, persone anziane o in povertà, o con percorsi di immigrazione recente), attraverso interventi sensibili rispetto alla cultura, al genere e all’età. </a:t>
            </a:r>
            <a:r>
              <a:rPr lang="it-IT" sz="2400" b="1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C-19: anziani</a:t>
            </a:r>
            <a:endParaRPr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30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 modello Health EDRM</a:t>
            </a:r>
            <a:endParaRPr sz="3000" b="1"/>
          </a:p>
        </p:txBody>
      </p:sp>
      <p:sp>
        <p:nvSpPr>
          <p:cNvPr id="318" name="Google Shape;318;p5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“guidato da un approccio etico e riflessivo”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-sono coinvolte decisioni rispetto alle priorità di intervento (quali gruppi target) </a:t>
            </a:r>
            <a:r>
              <a:rPr lang="it-IT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attenzione ai gruppi con meno potere </a:t>
            </a:r>
            <a:r>
              <a:rPr lang="it-IT" sz="2400" b="1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(Covid-19: economia vs salute)</a:t>
            </a:r>
            <a:endParaRPr lang="it" sz="2400" b="1" dirty="0">
              <a:solidFill>
                <a:srgbClr val="00B0F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-possono essere necessari interventi più direttivi, che possono potenzialmente suscitare dilemmi etici in relazione al principio di autodeterminazione delle persone e delle comunità. </a:t>
            </a:r>
            <a:r>
              <a:rPr lang="it-IT" sz="2400" b="1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rischio di paternalismo «lo stato non </a:t>
            </a:r>
            <a:r>
              <a:rPr lang="it-IT" sz="2400" b="1" dirty="0" err="1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puo’</a:t>
            </a:r>
            <a:r>
              <a:rPr lang="it-IT" sz="2400" b="1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decidere per noi» «Tracciare le persone attraverso le tecnologie per </a:t>
            </a:r>
            <a:r>
              <a:rPr lang="it-IT" sz="2400" b="1" dirty="0" err="1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monitoare</a:t>
            </a:r>
            <a:r>
              <a:rPr lang="it-IT" sz="2400" b="1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/controllare i comportamenti)</a:t>
            </a:r>
            <a:endParaRPr sz="2400" b="1" dirty="0">
              <a:solidFill>
                <a:srgbClr val="00B0F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30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 modello Health EDRM</a:t>
            </a:r>
            <a:endParaRPr sz="3000" b="1"/>
          </a:p>
        </p:txBody>
      </p:sp>
      <p:sp>
        <p:nvSpPr>
          <p:cNvPr id="324" name="Google Shape;324;p5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“informato dalle evidenze”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attraverso la raccolta di dati epidemiologici e supportato dalla ricerca empirica sui piani e gli interventi che meglio funzionano.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cs typeface="Times New Roman"/>
                <a:sym typeface="Times New Roman"/>
              </a:rPr>
              <a:t> </a:t>
            </a:r>
            <a:r>
              <a:rPr lang="it" sz="2400" b="1" dirty="0">
                <a:solidFill>
                  <a:srgbClr val="00B0F0"/>
                </a:solidFill>
                <a:latin typeface="Times New Roman"/>
                <a:cs typeface="Times New Roman"/>
                <a:sym typeface="Times New Roman"/>
              </a:rPr>
              <a:t>C-19: gravi lacune nei sistemi di raccolta dei dati</a:t>
            </a:r>
            <a:endParaRPr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62"/>
          <p:cNvSpPr txBox="1">
            <a:spLocks noGrp="1"/>
          </p:cNvSpPr>
          <p:nvPr>
            <p:ph type="ctrTitle"/>
          </p:nvPr>
        </p:nvSpPr>
        <p:spPr>
          <a:xfrm>
            <a:off x="545619" y="532563"/>
            <a:ext cx="8123100" cy="332600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sz="4000" dirty="0"/>
              <a:t>R</a:t>
            </a:r>
            <a:r>
              <a:rPr lang="it" sz="4000" dirty="0"/>
              <a:t>uolo e funzioni del servizio sociale in contesti di </a:t>
            </a:r>
            <a:r>
              <a:rPr lang="it-IT" sz="4000" dirty="0"/>
              <a:t>emergenza, in relazione al Modello </a:t>
            </a:r>
            <a:r>
              <a:rPr lang="it-IT" sz="4000" dirty="0" err="1"/>
              <a:t>Health</a:t>
            </a:r>
            <a:r>
              <a:rPr lang="it-IT" sz="4000" dirty="0"/>
              <a:t> EDRM 2019</a:t>
            </a:r>
            <a:r>
              <a:rPr lang="it-IT" dirty="0"/>
              <a:t/>
            </a:r>
            <a:br>
              <a:rPr lang="it-IT" dirty="0"/>
            </a:b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prospettiva del servizio sociale: siamo in linea</a:t>
            </a:r>
            <a:endParaRPr sz="3000" b="1" dirty="0"/>
          </a:p>
        </p:txBody>
      </p:sp>
      <p:sp>
        <p:nvSpPr>
          <p:cNvPr id="336" name="Google Shape;336;p5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Prospettive teoriche del servizio sociale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ecologico-sistemico </a:t>
            </a:r>
            <a:r>
              <a:rPr lang="it-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 «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trifocale»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focus su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intersezioni e interazioni tra i livelli micro, meso e macro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prospettiva </a:t>
            </a:r>
            <a:r>
              <a:rPr lang="it-IT" sz="24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strengh-based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focus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sui punti di forza e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 capacità delle persone e delle comunità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pratica antioppressiva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consapevolezza e continuo esercizio di riflessività sui processi che più o meno consapevolmente possono generare svantaggio e oppressione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037174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La prospettiva del servizio sociale</a:t>
            </a:r>
            <a:endParaRPr dirty="0"/>
          </a:p>
        </p:txBody>
      </p:sp>
      <p:sp>
        <p:nvSpPr>
          <p:cNvPr id="342" name="Google Shape;342;p6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Obiettivo del servizio sociale è: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Lavorare per sostenere i processi di coping e resilienza di persone e comunità 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it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’azione sui meccanismi socio-culturali e socio-strutturali che creano disuguaglianze nell’accesso alle risorse necessarie al fronteggiamento e alla prevenzione delle crisi (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incluse quelle all’interno delle organizzazioni)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AOP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5716339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Stessi assunti e prospettive teoriche</a:t>
            </a:r>
            <a:endParaRPr dirty="0"/>
          </a:p>
        </p:txBody>
      </p:sp>
      <p:sp>
        <p:nvSpPr>
          <p:cNvPr id="522" name="Google Shape;522;p90"/>
          <p:cNvSpPr txBox="1">
            <a:spLocks noGrp="1"/>
          </p:cNvSpPr>
          <p:nvPr>
            <p:ph type="body" idx="1"/>
          </p:nvPr>
        </p:nvSpPr>
        <p:spPr>
          <a:xfrm>
            <a:off x="311700" y="1152474"/>
            <a:ext cx="8520600" cy="37712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Stesso assunto: </a:t>
            </a:r>
            <a:r>
              <a:rPr lang="it-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Emergenze </a:t>
            </a:r>
            <a:r>
              <a:rPr lang="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non sono fatalità ineluttabili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ma il </a:t>
            </a:r>
            <a:r>
              <a:rPr lang="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prodotto di una combinazione di fattori di vulnerabilità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 in alcuni momenti dell’esistenza mettono in crisi la capacità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 individui/famiglie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di fronteggiare con le risorse a disposizione particolari eventi critici</a:t>
            </a:r>
          </a:p>
        </p:txBody>
      </p:sp>
    </p:spTree>
    <p:extLst>
      <p:ext uri="{BB962C8B-B14F-4D97-AF65-F5344CB8AC3E}">
        <p14:creationId xmlns:p14="http://schemas.microsoft.com/office/powerpoint/2010/main" val="9505988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 dirty="0">
                <a:solidFill>
                  <a:schemeClr val="accent5">
                    <a:lumMod val="75000"/>
                  </a:schemeClr>
                </a:solidFill>
              </a:rPr>
              <a:t>Come emerge l’emergenza?</a:t>
            </a:r>
            <a:endParaRPr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28" name="Google Shape;528;p9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Assumere che eventi definite “emergenze” siano dovuti 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 al caso, all’imprevisto, a fattori esterni non controllabili 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….patologie o inadeguatezze individuali 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porta con sé il forte rischio di classificare tali situazioni in base a nozioni di senso comune, che costruiscono gli individui come responsabili (approccio </a:t>
            </a:r>
            <a:r>
              <a:rPr lang="it" sz="2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person-blame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o vittime di una sorte avversa, 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anziché mantenere attiva l’attenzione sui processi sociali e strutturali che interagiscono con le variabili individuali nel determinare condizioni di crisi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7866515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90"/>
          <p:cNvSpPr txBox="1">
            <a:spLocks noGrp="1"/>
          </p:cNvSpPr>
          <p:nvPr>
            <p:ph type="body" idx="1"/>
          </p:nvPr>
        </p:nvSpPr>
        <p:spPr>
          <a:xfrm>
            <a:off x="155750" y="1"/>
            <a:ext cx="8696647" cy="514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indent="0">
              <a:buClr>
                <a:schemeClr val="dk2"/>
              </a:buClr>
              <a:buSzPts val="2400"/>
              <a:buNone/>
            </a:pPr>
            <a:r>
              <a:rPr lang="it-IT" sz="2400" b="1" dirty="0">
                <a:solidFill>
                  <a:schemeClr val="bg2"/>
                </a:solidFill>
              </a:rPr>
              <a:t>FUNZIONI DEL SW NEL DRR</a:t>
            </a:r>
            <a:endParaRPr lang="it-IT" sz="2400" dirty="0">
              <a:solidFill>
                <a:schemeClr val="accent1"/>
              </a:solidFill>
            </a:endParaRPr>
          </a:p>
          <a:p>
            <a:pPr marL="419100" lvl="0">
              <a:buClr>
                <a:schemeClr val="dk2"/>
              </a:buClr>
              <a:buSzPts val="2400"/>
              <a:buFont typeface="Wingdings" panose="05000000000000000000" pitchFamily="2" charset="2"/>
              <a:buChar char="q"/>
            </a:pP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b="1" u="sng" dirty="0" err="1">
                <a:solidFill>
                  <a:schemeClr val="bg2"/>
                </a:solidFill>
              </a:rPr>
              <a:t>Mitigation</a:t>
            </a:r>
            <a:r>
              <a:rPr lang="it-IT" sz="2400" dirty="0">
                <a:solidFill>
                  <a:srgbClr val="FF0000"/>
                </a:solidFill>
              </a:rPr>
              <a:t>:   -analisi vulnerabilità sociali e delle risorse</a:t>
            </a:r>
          </a:p>
          <a:p>
            <a:pPr marL="76200" lvl="0" indent="0">
              <a:buClr>
                <a:schemeClr val="dk2"/>
              </a:buClr>
              <a:buSzPts val="2400"/>
              <a:buNone/>
            </a:pPr>
            <a:r>
              <a:rPr lang="it-IT" sz="2400" dirty="0">
                <a:solidFill>
                  <a:srgbClr val="FF0000"/>
                </a:solidFill>
              </a:rPr>
              <a:t>                             - preparazione delle risposte </a:t>
            </a:r>
          </a:p>
          <a:p>
            <a:pPr marL="76200" lvl="0" indent="0">
              <a:buClr>
                <a:schemeClr val="dk2"/>
              </a:buClr>
              <a:buSzPts val="2400"/>
              <a:buNone/>
            </a:pPr>
            <a:r>
              <a:rPr lang="it-IT" sz="2400" dirty="0">
                <a:solidFill>
                  <a:srgbClr val="FF0000"/>
                </a:solidFill>
              </a:rPr>
              <a:t>                              -organizzazione e coordinamento</a:t>
            </a:r>
          </a:p>
          <a:p>
            <a:pPr marL="76200" lvl="0" indent="0">
              <a:buClr>
                <a:schemeClr val="dk2"/>
              </a:buClr>
              <a:buSzPts val="2400"/>
              <a:buNone/>
            </a:pPr>
            <a:r>
              <a:rPr lang="it-IT" sz="2400" b="1" i="1" dirty="0">
                <a:solidFill>
                  <a:srgbClr val="FF0000"/>
                </a:solidFill>
              </a:rPr>
              <a:t>       </a:t>
            </a:r>
            <a:r>
              <a:rPr lang="it-IT" sz="2400" b="1" i="1" dirty="0">
                <a:solidFill>
                  <a:srgbClr val="0070C0"/>
                </a:solidFill>
              </a:rPr>
              <a:t>Attività : ricerca-azione, Profilo di comunità</a:t>
            </a:r>
          </a:p>
          <a:p>
            <a:pPr marL="76200" lvl="0" indent="0">
              <a:buClr>
                <a:schemeClr val="dk2"/>
              </a:buClr>
              <a:buSzPts val="2400"/>
              <a:buNone/>
            </a:pPr>
            <a:endParaRPr lang="it-IT" sz="2400" dirty="0">
              <a:solidFill>
                <a:srgbClr val="0070C0"/>
              </a:solidFill>
            </a:endParaRPr>
          </a:p>
          <a:p>
            <a:pPr marL="419100" lvl="0">
              <a:buClr>
                <a:schemeClr val="dk2"/>
              </a:buClr>
              <a:buSzPts val="2400"/>
              <a:buFont typeface="Wingdings" panose="05000000000000000000" pitchFamily="2" charset="2"/>
              <a:buChar char="q"/>
            </a:pPr>
            <a:r>
              <a:rPr lang="it-IT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b="1" u="sng" dirty="0">
                <a:solidFill>
                  <a:schemeClr val="bg2"/>
                </a:solidFill>
              </a:rPr>
              <a:t>Risposta</a:t>
            </a:r>
            <a:r>
              <a:rPr lang="it-IT" sz="2400" dirty="0">
                <a:solidFill>
                  <a:schemeClr val="accent5">
                    <a:lumMod val="75000"/>
                  </a:schemeClr>
                </a:solidFill>
              </a:rPr>
              <a:t>:  -analisi bisogni emergenti</a:t>
            </a:r>
          </a:p>
          <a:p>
            <a:pPr marL="76200" lvl="0" indent="0">
              <a:buClr>
                <a:schemeClr val="dk2"/>
              </a:buClr>
              <a:buSzPts val="2400"/>
              <a:buNone/>
            </a:pPr>
            <a:r>
              <a:rPr lang="it-IT" sz="2400" dirty="0">
                <a:solidFill>
                  <a:schemeClr val="accent5">
                    <a:lumMod val="75000"/>
                  </a:schemeClr>
                </a:solidFill>
              </a:rPr>
              <a:t>	             -attivazione delle risorse (</a:t>
            </a:r>
            <a:r>
              <a:rPr lang="it-IT" sz="2400" dirty="0" err="1">
                <a:solidFill>
                  <a:schemeClr val="accent5">
                    <a:lumMod val="75000"/>
                  </a:schemeClr>
                </a:solidFill>
              </a:rPr>
              <a:t>ind</a:t>
            </a:r>
            <a:r>
              <a:rPr lang="it-IT" sz="2400" dirty="0">
                <a:solidFill>
                  <a:schemeClr val="accent5">
                    <a:lumMod val="75000"/>
                  </a:schemeClr>
                </a:solidFill>
              </a:rPr>
              <a:t>/comunità/esterne)</a:t>
            </a:r>
          </a:p>
          <a:p>
            <a:pPr marL="76200" lvl="0" indent="0">
              <a:buClr>
                <a:schemeClr val="dk2"/>
              </a:buClr>
              <a:buSzPts val="2400"/>
              <a:buNone/>
            </a:pPr>
            <a:r>
              <a:rPr lang="it-IT" sz="2400" dirty="0">
                <a:solidFill>
                  <a:schemeClr val="accent5">
                    <a:lumMod val="75000"/>
                  </a:schemeClr>
                </a:solidFill>
              </a:rPr>
              <a:t>                        -supporto psico-sociale</a:t>
            </a:r>
          </a:p>
          <a:p>
            <a:pPr marL="76200" lvl="0" indent="0">
              <a:buClr>
                <a:schemeClr val="dk2"/>
              </a:buClr>
              <a:buSzPts val="2400"/>
              <a:buNone/>
            </a:pPr>
            <a:r>
              <a:rPr lang="it-IT" sz="2400" dirty="0">
                <a:solidFill>
                  <a:schemeClr val="accent5">
                    <a:lumMod val="75000"/>
                  </a:schemeClr>
                </a:solidFill>
              </a:rPr>
              <a:t>	              -riattivazione del funzionamento </a:t>
            </a:r>
            <a:r>
              <a:rPr lang="it-IT" sz="2400" dirty="0" err="1">
                <a:solidFill>
                  <a:schemeClr val="accent5">
                    <a:lumMod val="75000"/>
                  </a:schemeClr>
                </a:solidFill>
              </a:rPr>
              <a:t>ind</a:t>
            </a:r>
            <a:r>
              <a:rPr lang="it-IT" sz="2400" dirty="0">
                <a:solidFill>
                  <a:schemeClr val="accent5">
                    <a:lumMod val="75000"/>
                  </a:schemeClr>
                </a:solidFill>
              </a:rPr>
              <a:t> o sociale</a:t>
            </a:r>
          </a:p>
          <a:p>
            <a:pPr marL="76200" lvl="0" indent="0">
              <a:buClr>
                <a:schemeClr val="dk2"/>
              </a:buClr>
              <a:buSzPts val="2400"/>
              <a:buNone/>
            </a:pPr>
            <a:r>
              <a:rPr lang="it-IT" sz="2400" dirty="0">
                <a:solidFill>
                  <a:srgbClr val="0070C0"/>
                </a:solidFill>
              </a:rPr>
              <a:t>    </a:t>
            </a:r>
            <a:r>
              <a:rPr lang="it-IT" sz="2400" b="1" i="1" dirty="0" err="1">
                <a:solidFill>
                  <a:srgbClr val="0070C0"/>
                </a:solidFill>
              </a:rPr>
              <a:t>Attività:crisis</a:t>
            </a:r>
            <a:r>
              <a:rPr lang="it-IT" sz="2400" b="1" i="1" dirty="0">
                <a:solidFill>
                  <a:srgbClr val="0070C0"/>
                </a:solidFill>
              </a:rPr>
              <a:t> </a:t>
            </a:r>
            <a:r>
              <a:rPr lang="it-IT" sz="2400" b="1" i="1" dirty="0" err="1">
                <a:solidFill>
                  <a:srgbClr val="0070C0"/>
                </a:solidFill>
              </a:rPr>
              <a:t>intervention</a:t>
            </a:r>
            <a:r>
              <a:rPr lang="it-IT" sz="2400" b="1" i="1" dirty="0">
                <a:solidFill>
                  <a:srgbClr val="0070C0"/>
                </a:solidFill>
              </a:rPr>
              <a:t>, case management, lavoro in rete e di rete, lavoro di comunità, progettazione sociale</a:t>
            </a:r>
          </a:p>
          <a:p>
            <a:pPr marL="76200" lvl="0" indent="0">
              <a:buClr>
                <a:schemeClr val="dk2"/>
              </a:buClr>
              <a:buSzPts val="2400"/>
              <a:buNone/>
            </a:pPr>
            <a:r>
              <a:rPr lang="it-IT" sz="2400" dirty="0">
                <a:solidFill>
                  <a:schemeClr val="accent1"/>
                </a:solidFill>
              </a:rPr>
              <a:t>                            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734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9"/>
          <p:cNvSpPr txBox="1">
            <a:spLocks noGrp="1"/>
          </p:cNvSpPr>
          <p:nvPr>
            <p:ph type="body" idx="1"/>
          </p:nvPr>
        </p:nvSpPr>
        <p:spPr>
          <a:xfrm>
            <a:off x="311700" y="587830"/>
            <a:ext cx="8520600" cy="39810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it-IT" sz="2800" b="1" dirty="0">
                <a:solidFill>
                  <a:srgbClr val="FF0000"/>
                </a:solidFill>
              </a:rPr>
              <a:t>TEMI DEL SEMINARIO: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FF0000"/>
                </a:solidFill>
              </a:rPr>
              <a:t>I significati di «emergenza» e «urgenza»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chemeClr val="tx1"/>
                </a:solidFill>
              </a:rPr>
              <a:t>A quali concetti teorici facciamo riferimento: concetti modello OMS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chemeClr val="tx1"/>
                </a:solidFill>
              </a:rPr>
              <a:t>Ruolo e le funzione del servizio sociale nel DRM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L’emergenza legata al COVID-19</a:t>
            </a:r>
          </a:p>
        </p:txBody>
      </p:sp>
    </p:spTree>
    <p:extLst>
      <p:ext uri="{BB962C8B-B14F-4D97-AF65-F5344CB8AC3E}">
        <p14:creationId xmlns:p14="http://schemas.microsoft.com/office/powerpoint/2010/main" val="27262553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t-IT" b="1" dirty="0">
                <a:solidFill>
                  <a:srgbClr val="FF0000"/>
                </a:solidFill>
              </a:rPr>
              <a:t>Fase </a:t>
            </a:r>
            <a:r>
              <a:rPr lang="it-IT" b="1" dirty="0" err="1">
                <a:solidFill>
                  <a:srgbClr val="FF0000"/>
                </a:solidFill>
              </a:rPr>
              <a:t>pre</a:t>
            </a:r>
            <a:r>
              <a:rPr lang="it-IT" b="1" dirty="0">
                <a:solidFill>
                  <a:srgbClr val="FF0000"/>
                </a:solidFill>
              </a:rPr>
              <a:t>-emergenza: ricerca-azione + Profili di comunità</a:t>
            </a:r>
            <a:endParaRPr b="1" dirty="0">
              <a:solidFill>
                <a:srgbClr val="FF0000"/>
              </a:solidFill>
            </a:endParaRPr>
          </a:p>
        </p:txBody>
      </p:sp>
      <p:sp>
        <p:nvSpPr>
          <p:cNvPr id="414" name="Google Shape;414;p72"/>
          <p:cNvSpPr txBox="1">
            <a:spLocks noGrp="1"/>
          </p:cNvSpPr>
          <p:nvPr>
            <p:ph type="body" idx="1"/>
          </p:nvPr>
        </p:nvSpPr>
        <p:spPr>
          <a:xfrm>
            <a:off x="311700" y="1627832"/>
            <a:ext cx="8520600" cy="33461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ricerca sui fattori di vulnerabilità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sociale</a:t>
            </a:r>
            <a:r>
              <a:rPr lang="it" sz="24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 di protezione dovrebbe diventare oggetto di ricerche dedicate anche in Italia, utili a supportare i processi decisionali in fase di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prevenzione, organizzazione e </a:t>
            </a:r>
            <a:r>
              <a:rPr lang="it" sz="24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pianificazione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dei servizi</a:t>
            </a:r>
            <a:r>
              <a:rPr lang="it" sz="24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" sz="2400" b="1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  <a:sym typeface="Times New Roman"/>
              </a:rPr>
              <a:t>Ricerca-azione («partecipatory-researc</a:t>
            </a:r>
            <a:r>
              <a:rPr lang="it-IT" sz="24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  <a:sym typeface="Times New Roman"/>
              </a:rPr>
              <a:t>h»): </a:t>
            </a:r>
            <a:r>
              <a:rPr lang="it-IT" sz="24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  <a:sym typeface="Times New Roman"/>
              </a:rPr>
              <a:t>ricercatori+professionisti</a:t>
            </a:r>
            <a:r>
              <a:rPr lang="it-IT" sz="24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  <a:sym typeface="Times New Roman"/>
              </a:rPr>
              <a:t>+ cittadini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6141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it-I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Letteratura più a rischio di subire danni i gruppi più marginalizzati/con meno risorse/meno potere/meno reti</a:t>
            </a:r>
          </a:p>
        </p:txBody>
      </p:sp>
      <p:sp>
        <p:nvSpPr>
          <p:cNvPr id="402" name="Google Shape;402;p70"/>
          <p:cNvSpPr txBox="1">
            <a:spLocks noGrp="1"/>
          </p:cNvSpPr>
          <p:nvPr>
            <p:ph type="body" idx="1"/>
          </p:nvPr>
        </p:nvSpPr>
        <p:spPr>
          <a:xfrm>
            <a:off x="311700" y="1688123"/>
            <a:ext cx="8520600" cy="28807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Uno status socio economico meno elevato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le persone che vivono in condizioni di povertà hanno meno risorse per prevenire o far fronte a situazioni di crisi o di emergenza. 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it-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ondizioni di isolamento sociale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individui o interi nuclei familiari non s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in grado di mobilitare capitale sociale per far fronte all’emergenza, per l’accesso alle informazioni utili in caso di evacuazione e ai servizi di sollievo e supporto. 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it-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Persone con recente percorso migratorio</a:t>
            </a:r>
            <a:endParaRPr sz="2400" u="sng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42607741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Popolazioni vulnerabili</a:t>
            </a:r>
            <a:endParaRPr dirty="0"/>
          </a:p>
        </p:txBody>
      </p:sp>
      <p:sp>
        <p:nvSpPr>
          <p:cNvPr id="390" name="Google Shape;390;p68"/>
          <p:cNvSpPr txBox="1">
            <a:spLocks noGrp="1"/>
          </p:cNvSpPr>
          <p:nvPr>
            <p:ph type="body" idx="1"/>
          </p:nvPr>
        </p:nvSpPr>
        <p:spPr>
          <a:xfrm>
            <a:off x="311700" y="1152474"/>
            <a:ext cx="8520600" cy="3871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lang="it-IT" sz="2400" b="1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Persone in età anziana : «Strage delle RSA»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400" dirty="0">
              <a:solidFill>
                <a:srgbClr val="000000"/>
              </a:solidFill>
              <a:latin typeface="Times New Roman"/>
              <a:cs typeface="Times New Roman"/>
              <a:sym typeface="Times New Roman"/>
            </a:endParaRP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2400" b="1" dirty="0">
                <a:solidFill>
                  <a:srgbClr val="00B0F0"/>
                </a:solidFill>
                <a:latin typeface="Times New Roman"/>
                <a:cs typeface="Times New Roman"/>
                <a:sym typeface="Times New Roman"/>
              </a:rPr>
              <a:t>Conseguenze sui bambini in particolare aree più marginali (</a:t>
            </a:r>
            <a:r>
              <a:rPr lang="it-IT" sz="2400" b="1" dirty="0" err="1">
                <a:solidFill>
                  <a:srgbClr val="00B0F0"/>
                </a:solidFill>
                <a:latin typeface="Times New Roman"/>
                <a:cs typeface="Times New Roman"/>
                <a:sym typeface="Times New Roman"/>
              </a:rPr>
              <a:t>digital</a:t>
            </a:r>
            <a:r>
              <a:rPr lang="it-IT" sz="2400" b="1" dirty="0">
                <a:solidFill>
                  <a:srgbClr val="00B0F0"/>
                </a:solidFill>
                <a:latin typeface="Times New Roman"/>
                <a:cs typeface="Times New Roman"/>
                <a:sym typeface="Times New Roman"/>
              </a:rPr>
              <a:t> divide, case inadeguate in fase </a:t>
            </a:r>
            <a:r>
              <a:rPr lang="it-IT" sz="2400" b="1" dirty="0" err="1">
                <a:solidFill>
                  <a:srgbClr val="00B0F0"/>
                </a:solidFill>
                <a:latin typeface="Times New Roman"/>
                <a:cs typeface="Times New Roman"/>
                <a:sym typeface="Times New Roman"/>
              </a:rPr>
              <a:t>lockdown</a:t>
            </a:r>
            <a:r>
              <a:rPr lang="it-IT" sz="2400" b="1" dirty="0">
                <a:solidFill>
                  <a:srgbClr val="00B0F0"/>
                </a:solidFill>
                <a:latin typeface="Times New Roman"/>
                <a:cs typeface="Times New Roman"/>
                <a:sym typeface="Times New Roman"/>
              </a:rPr>
              <a:t>)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it-IT" sz="2400" b="1" dirty="0">
              <a:solidFill>
                <a:srgbClr val="00B0F0"/>
              </a:solidFill>
              <a:latin typeface="Times New Roman"/>
              <a:cs typeface="Times New Roman"/>
              <a:sym typeface="Times New Roman"/>
            </a:endParaRP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2400" b="1" dirty="0">
                <a:solidFill>
                  <a:srgbClr val="00B0F0"/>
                </a:solidFill>
                <a:latin typeface="Times New Roman"/>
                <a:cs typeface="Times New Roman"/>
                <a:sym typeface="Times New Roman"/>
              </a:rPr>
              <a:t>Comunità migranti a Singapore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it-IT" sz="2400" b="1" dirty="0">
              <a:solidFill>
                <a:srgbClr val="00B0F0"/>
              </a:solidFill>
              <a:latin typeface="Times New Roman"/>
              <a:cs typeface="Times New Roman"/>
              <a:sym typeface="Times New Roman"/>
            </a:endParaRP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2400" b="1" dirty="0">
                <a:solidFill>
                  <a:srgbClr val="00B0F0"/>
                </a:solidFill>
                <a:latin typeface="Times New Roman"/>
                <a:cs typeface="Times New Roman"/>
                <a:sym typeface="Times New Roman"/>
              </a:rPr>
              <a:t>Senza fissa dimora?</a:t>
            </a:r>
            <a:endParaRPr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6458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t-IT" dirty="0"/>
              <a:t>Popolazioni vulnerabili</a:t>
            </a:r>
            <a:endParaRPr dirty="0"/>
          </a:p>
        </p:txBody>
      </p:sp>
      <p:sp>
        <p:nvSpPr>
          <p:cNvPr id="408" name="Google Shape;408;p7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 letteratura identifica anche </a:t>
            </a:r>
            <a:r>
              <a:rPr lang="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vulnerabilità a livello di comunità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definita in relazione a caratteristiche demografiche, culturali, ecologiche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tasso di povertà di un’area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è una variabile negativamente associata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alle capacità di fronteggiamento</a:t>
            </a:r>
            <a:endParaRPr lang="it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scarsi servizi e organizzazioni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 far fronte ai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alle E.</a:t>
            </a:r>
            <a:endParaRPr lang="it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coordinamento </a:t>
            </a:r>
            <a:r>
              <a:rPr lang="it-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servizi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è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poco efficiente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it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caratteristiche urbanistiche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es.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manutenzione e messa in sicurezza delle abitazioni in aree a rischio sismico 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3604914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73"/>
          <p:cNvSpPr txBox="1">
            <a:spLocks noGrp="1"/>
          </p:cNvSpPr>
          <p:nvPr>
            <p:ph type="title"/>
          </p:nvPr>
        </p:nvSpPr>
        <p:spPr>
          <a:xfrm>
            <a:off x="155749" y="445025"/>
            <a:ext cx="8676551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t-IT" b="1" dirty="0">
                <a:solidFill>
                  <a:srgbClr val="FF0000"/>
                </a:solidFill>
              </a:rPr>
              <a:t>Fase </a:t>
            </a:r>
            <a:r>
              <a:rPr lang="it-IT" b="1" dirty="0" err="1">
                <a:solidFill>
                  <a:srgbClr val="FF0000"/>
                </a:solidFill>
              </a:rPr>
              <a:t>pre</a:t>
            </a:r>
            <a:r>
              <a:rPr lang="it-IT" b="1" dirty="0">
                <a:solidFill>
                  <a:srgbClr val="FF0000"/>
                </a:solidFill>
              </a:rPr>
              <a:t> –emergenza: lavoro di comunità. </a:t>
            </a:r>
            <a:endParaRPr b="1" dirty="0">
              <a:solidFill>
                <a:srgbClr val="FF0000"/>
              </a:solidFill>
            </a:endParaRPr>
          </a:p>
        </p:txBody>
      </p:sp>
      <p:sp>
        <p:nvSpPr>
          <p:cNvPr id="420" name="Google Shape;420;p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2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-coinvolgere le comunità nella rilevazione dei bisogni, dei rischi e delle risorse del loro territorio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-attivare e connettere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reti (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organizzazioni di volontariato,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associazioni, reti di vicinato,..)</a:t>
            </a:r>
            <a:endParaRPr lang="it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-sensibilizzare la popolazione rispetto ai temi dell’emergenza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-far conoscere alla comunità e alle istituzioni coinvolte il ruolo del servizio sociale. 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4136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t-IT" b="1" dirty="0">
                <a:solidFill>
                  <a:srgbClr val="FF0000"/>
                </a:solidFill>
              </a:rPr>
              <a:t>Lavoro di comunità </a:t>
            </a:r>
            <a:r>
              <a:rPr lang="it-IT" b="1" dirty="0" err="1">
                <a:solidFill>
                  <a:srgbClr val="FF0000"/>
                </a:solidFill>
              </a:rPr>
              <a:t>E.collettive</a:t>
            </a:r>
            <a:endParaRPr b="1" dirty="0">
              <a:solidFill>
                <a:srgbClr val="FF0000"/>
              </a:solidFill>
            </a:endParaRPr>
          </a:p>
        </p:txBody>
      </p:sp>
      <p:sp>
        <p:nvSpPr>
          <p:cNvPr id="426" name="Google Shape;426;p74"/>
          <p:cNvSpPr txBox="1">
            <a:spLocks noGrp="1"/>
          </p:cNvSpPr>
          <p:nvPr>
            <p:ph type="body" idx="1"/>
          </p:nvPr>
        </p:nvSpPr>
        <p:spPr>
          <a:xfrm>
            <a:off x="311700" y="929472"/>
            <a:ext cx="8520600" cy="408967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Una comunità competente può essere attivata per: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intercettare le situazioni più a rischio di isolamento sociale (</a:t>
            </a:r>
            <a:r>
              <a:rPr lang="it-IT" sz="2400" dirty="0" err="1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inondazione:persone</a:t>
            </a:r>
            <a:r>
              <a:rPr lang="it-IT" sz="24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con disabilità che vivono sole al piano terra/ persone residenti in strutture inondate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Quali reti e risorse possono essere attivate per raggiungere situazioni di maggior difficoltà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disseminare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informazioni su evacuazione,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prevenzione danni (cosa fare in caso di terremoto,..),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attivazione aiuti</a:t>
            </a:r>
            <a:endParaRPr lang="it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Identificare gli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interventi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fase di emergenza possono essere attivati da volontari e soccorritori non professionisti, se adeguatamente formati.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5940258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t-IT" b="1" dirty="0">
                <a:solidFill>
                  <a:srgbClr val="FF0000"/>
                </a:solidFill>
              </a:rPr>
              <a:t>Lavoro di comunità/prevenzione E. personali</a:t>
            </a:r>
            <a:endParaRPr b="1" dirty="0">
              <a:solidFill>
                <a:srgbClr val="FF0000"/>
              </a:solidFill>
            </a:endParaRPr>
          </a:p>
        </p:txBody>
      </p:sp>
      <p:sp>
        <p:nvSpPr>
          <p:cNvPr id="426" name="Google Shape;426;p74"/>
          <p:cNvSpPr txBox="1">
            <a:spLocks noGrp="1"/>
          </p:cNvSpPr>
          <p:nvPr>
            <p:ph type="body" idx="1"/>
          </p:nvPr>
        </p:nvSpPr>
        <p:spPr>
          <a:xfrm>
            <a:off x="311700" y="1017724"/>
            <a:ext cx="8520600" cy="40617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Coinvolgere associazioni e cittadini (gruppi, incontri pubblici) che si occupano di persone anziane/immigrati  per rilevare bisogni 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Coinvolgere associazioni per attivare le loro capacità di risposta (famiglie che ospitano famiglie in emergenza. «Rete RE»</a:t>
            </a:r>
          </a:p>
          <a:p>
            <a:pPr marL="342900" lvl="0" algn="just">
              <a:lnSpc>
                <a:spcPct val="100000"/>
              </a:lnSpc>
              <a:buFontTx/>
              <a:buChar char="-"/>
            </a:pPr>
            <a:r>
              <a:rPr lang="it-IT" sz="2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incontri e eventi di comunità, informazione e sensibilizzazione (scuole, servizi sanitari,..) per attivare capacità di screening, conoscenza e cultura su problemi emersi (violenza, abuso,..), gruppi AMA </a:t>
            </a:r>
          </a:p>
          <a:p>
            <a:pPr marL="342900" lvl="0" algn="just">
              <a:lnSpc>
                <a:spcPct val="100000"/>
              </a:lnSpc>
              <a:buFontTx/>
              <a:buChar char="-"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costruire connessioni con gli altri settori (politiche e servizi sanitario, abitative, culturali, del lavoro)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4109650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77"/>
          <p:cNvSpPr txBox="1">
            <a:spLocks noGrp="1"/>
          </p:cNvSpPr>
          <p:nvPr>
            <p:ph type="body" idx="1"/>
          </p:nvPr>
        </p:nvSpPr>
        <p:spPr>
          <a:xfrm>
            <a:off x="0" y="306421"/>
            <a:ext cx="8832300" cy="46675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it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Nella fase di risposta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obiettivo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meno complesso se ho lavorato su prevenzione) è: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agire immediatamente per soddisfare bisogni primari (cibo, vestiti, alloggio) e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limitare i danni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it-IT" sz="2400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Persone in isolamento che non hanno accesso a beni primari (spesa, farmaci,..). Alloggio inadeguato per isolamento.</a:t>
            </a:r>
            <a:endParaRPr lang="it" sz="2400" dirty="0">
              <a:solidFill>
                <a:srgbClr val="00B0F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r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ilevare bisogni/capacità </a:t>
            </a:r>
            <a:r>
              <a:rPr lang="it-IT" sz="2400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bisogni assistenziali e capacità di risposta delle reti. Supporto alle persone più in difficoltà di fronteggiamento (persone con dipendenze, salute mentale ..)</a:t>
            </a:r>
            <a:endParaRPr lang="it" sz="2400" dirty="0">
              <a:solidFill>
                <a:srgbClr val="00B0F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Progettare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interventi per la riattivazione del funzionamento sociale e, in un tempo successivo all’emergenza, alla ricostruzione.</a:t>
            </a:r>
            <a:r>
              <a:rPr lang="it" sz="24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it-IT" sz="2400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Integrare </a:t>
            </a:r>
            <a:r>
              <a:rPr lang="it-IT" sz="2400" dirty="0" err="1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pdv</a:t>
            </a:r>
            <a:r>
              <a:rPr lang="it-IT" sz="2400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servizio sociale nei piani ricostruzione</a:t>
            </a:r>
            <a:endParaRPr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t-IT" dirty="0">
                <a:sym typeface="Times New Roman"/>
              </a:rPr>
              <a:t>Lavoro di comunità. Fase di risposta. E. collettive</a:t>
            </a:r>
            <a:endParaRPr dirty="0"/>
          </a:p>
        </p:txBody>
      </p:sp>
      <p:sp>
        <p:nvSpPr>
          <p:cNvPr id="486" name="Google Shape;486;p8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E. collettive. 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-incontri informazione 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-partecipazione comunità a rilevare bisogni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-gruppi AMA(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condivisione di storie, supporto reciproco) promuovono la scambio di informazioni, veicolano risorse materiali e immateriali e facilitano il coordinamento dei servizi.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4292788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77"/>
          <p:cNvSpPr txBox="1">
            <a:spLocks noGrp="1"/>
          </p:cNvSpPr>
          <p:nvPr>
            <p:ph type="title"/>
          </p:nvPr>
        </p:nvSpPr>
        <p:spPr>
          <a:xfrm>
            <a:off x="311700" y="205991"/>
            <a:ext cx="8520600" cy="567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it" dirty="0">
                <a:sym typeface="Times New Roman"/>
              </a:rPr>
              <a:t>La fase di risposta. </a:t>
            </a:r>
            <a:r>
              <a:rPr lang="it-IT" dirty="0">
                <a:sym typeface="Times New Roman"/>
              </a:rPr>
              <a:t>E. personali</a:t>
            </a:r>
            <a:endParaRPr dirty="0"/>
          </a:p>
        </p:txBody>
      </p:sp>
      <p:sp>
        <p:nvSpPr>
          <p:cNvPr id="444" name="Google Shape;444;p77"/>
          <p:cNvSpPr txBox="1">
            <a:spLocks noGrp="1"/>
          </p:cNvSpPr>
          <p:nvPr>
            <p:ph type="body" idx="1"/>
          </p:nvPr>
        </p:nvSpPr>
        <p:spPr>
          <a:xfrm>
            <a:off x="0" y="773723"/>
            <a:ext cx="8832300" cy="42002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Nella fase di risposta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obiettivo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meno complesso se ho lavorato su prevenzione) è: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agire immediatamente per soddisfare bisogni primari (cibo, vestiti, alloggio) e limitare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danni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it-IT" sz="24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Mamma e bambini in ospedale, dopo grave aggressione fisica da parte del padre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</a:t>
            </a:r>
            <a:r>
              <a:rPr lang="it" sz="24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garantire condizioni di sicurezza e dignità </a:t>
            </a:r>
            <a:endParaRPr lang="it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r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ilevare bisogni/capacità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 fronteggiamento</a:t>
            </a:r>
            <a:endParaRPr lang="it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Garantire sostegno per la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riattivazione del funzionamento (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sociale /psicologico)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delle persone coinvolte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140374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C37B84D0-8FA3-4945-A2A2-124C34DAB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477297"/>
            <a:ext cx="8520600" cy="4091578"/>
          </a:xfrm>
        </p:spPr>
        <p:txBody>
          <a:bodyPr/>
          <a:lstStyle/>
          <a:p>
            <a:pPr marL="114300" indent="0">
              <a:buNone/>
            </a:pPr>
            <a:r>
              <a:rPr lang="it-IT" sz="2400" b="1" i="1" dirty="0">
                <a:solidFill>
                  <a:schemeClr val="tx1"/>
                </a:solidFill>
              </a:rPr>
              <a:t>Prima del COVID. Provate a ricordare alcune situazioni in cui avete sentito utilizzare la parola «emergenza» «urgenza» nei servizi sociali.</a:t>
            </a:r>
            <a:endParaRPr lang="it-IT" sz="2400" dirty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it-IT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it-IT" sz="2400" u="sng" dirty="0">
                <a:solidFill>
                  <a:schemeClr val="tx1"/>
                </a:solidFill>
              </a:rPr>
              <a:t>In quali casi </a:t>
            </a:r>
            <a:r>
              <a:rPr lang="it-IT" sz="2400" dirty="0">
                <a:solidFill>
                  <a:schemeClr val="tx1"/>
                </a:solidFill>
              </a:rPr>
              <a:t>si usa la parola «emergenza» nei servizi?   </a:t>
            </a:r>
            <a:r>
              <a:rPr lang="it-IT" sz="2400" i="1" dirty="0">
                <a:solidFill>
                  <a:schemeClr val="tx1"/>
                </a:solidFill>
              </a:rPr>
              <a:t>(Esempi….)</a:t>
            </a:r>
          </a:p>
          <a:p>
            <a:pPr>
              <a:buFontTx/>
              <a:buChar char="-"/>
            </a:pPr>
            <a:r>
              <a:rPr lang="it-IT" sz="2400" u="sng" dirty="0">
                <a:solidFill>
                  <a:schemeClr val="tx1"/>
                </a:solidFill>
              </a:rPr>
              <a:t>Perché</a:t>
            </a:r>
            <a:r>
              <a:rPr lang="it-IT" sz="2400" dirty="0">
                <a:solidFill>
                  <a:schemeClr val="tx1"/>
                </a:solidFill>
              </a:rPr>
              <a:t> si usa la parola «emergenza»?</a:t>
            </a:r>
          </a:p>
          <a:p>
            <a:pPr>
              <a:buFontTx/>
              <a:buChar char="-"/>
            </a:pPr>
            <a:r>
              <a:rPr lang="it-IT" sz="2400" u="sng" dirty="0">
                <a:solidFill>
                  <a:schemeClr val="tx1"/>
                </a:solidFill>
              </a:rPr>
              <a:t>Qual è il contesto/(le condizioni) che porta(no) a farci sentire </a:t>
            </a:r>
            <a:r>
              <a:rPr lang="it-IT" sz="2400" dirty="0">
                <a:solidFill>
                  <a:schemeClr val="tx1"/>
                </a:solidFill>
              </a:rPr>
              <a:t>in «emergenza»? </a:t>
            </a:r>
          </a:p>
        </p:txBody>
      </p:sp>
    </p:spTree>
    <p:extLst>
      <p:ext uri="{BB962C8B-B14F-4D97-AF65-F5344CB8AC3E}">
        <p14:creationId xmlns:p14="http://schemas.microsoft.com/office/powerpoint/2010/main" val="2631331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t-IT" dirty="0">
                <a:sym typeface="Times New Roman"/>
              </a:rPr>
              <a:t>A</a:t>
            </a:r>
            <a:r>
              <a:rPr lang="it" dirty="0">
                <a:sym typeface="Times New Roman"/>
              </a:rPr>
              <a:t>ttività. </a:t>
            </a:r>
            <a:r>
              <a:rPr lang="it-IT" dirty="0">
                <a:sym typeface="Times New Roman"/>
              </a:rPr>
              <a:t>Crisi personali e crisi collettive</a:t>
            </a:r>
            <a:endParaRPr dirty="0"/>
          </a:p>
        </p:txBody>
      </p:sp>
      <p:sp>
        <p:nvSpPr>
          <p:cNvPr id="474" name="Google Shape;474;p8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-attività di </a:t>
            </a:r>
            <a:r>
              <a:rPr lang="it" sz="24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case management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 </a:t>
            </a:r>
            <a:r>
              <a:rPr lang="it" sz="24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brokering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su singoli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casi per costruire </a:t>
            </a:r>
            <a:r>
              <a:rPr lang="it" sz="2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link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con i servizi necessari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attiva</a:t>
            </a:r>
            <a:r>
              <a:rPr lang="it-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zione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di volontari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non professionisti 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-attività di 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informazione sui diritti e l’accesso agli aiuti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lavoro in rete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 altri servizi specialistici nelle situazioni che richiedono interventi integrati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l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avoro co gruppi AMA condivisione di storie, supporto reciproco, - lavoro di comunità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it-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creazione di centri operativi di coordinamento e controllo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8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t-IT" dirty="0">
                <a:sym typeface="Times New Roman"/>
              </a:rPr>
              <a:t>A</a:t>
            </a:r>
            <a:r>
              <a:rPr lang="it" dirty="0">
                <a:sym typeface="Times New Roman"/>
              </a:rPr>
              <a:t>ttività. </a:t>
            </a:r>
            <a:r>
              <a:rPr lang="it-IT" dirty="0">
                <a:sym typeface="Times New Roman"/>
              </a:rPr>
              <a:t>Fase di risposta</a:t>
            </a:r>
            <a:endParaRPr dirty="0"/>
          </a:p>
        </p:txBody>
      </p:sp>
      <p:sp>
        <p:nvSpPr>
          <p:cNvPr id="480" name="Google Shape;480;p8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attività di </a:t>
            </a:r>
            <a:r>
              <a:rPr lang="it" sz="24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outreach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un approccio attivo per favorire i contatti con la popolazione e in particolare i gruppi che più difficilmente hanno accesso alle risorse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(richiedono un’adeguata formazione, esperienza e flessibilità, in modo che siano attivi senza diventare intrusivi)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Es. in Emerg collettive: </a:t>
            </a:r>
            <a:r>
              <a:rPr lang="it-IT" sz="24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squadre mobili </a:t>
            </a:r>
            <a:r>
              <a:rPr lang="it" sz="24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</a:t>
            </a:r>
            <a:r>
              <a:rPr lang="it-IT" sz="24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</a:t>
            </a:r>
            <a:r>
              <a:rPr lang="it" sz="24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occasioni di contatto e dialogo nei luoghi dove è possibile incontrare le vittime (rifugi temporanei, mense, servizi di pronto soccorso centri di assistenza), offrire interventi di breve consulenza su problemi specifici.</a:t>
            </a:r>
            <a:endParaRPr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8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t-IT" dirty="0">
                <a:sym typeface="Times New Roman"/>
              </a:rPr>
              <a:t>A</a:t>
            </a:r>
            <a:r>
              <a:rPr lang="it" dirty="0">
                <a:sym typeface="Times New Roman"/>
              </a:rPr>
              <a:t>ttività. </a:t>
            </a:r>
            <a:endParaRPr dirty="0"/>
          </a:p>
        </p:txBody>
      </p:sp>
      <p:sp>
        <p:nvSpPr>
          <p:cNvPr id="480" name="Google Shape;480;p8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156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attività di </a:t>
            </a:r>
            <a:r>
              <a:rPr lang="it" sz="24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outreach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 </a:t>
            </a:r>
            <a:r>
              <a:rPr lang="it-IT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prevenire emergenze personali. </a:t>
            </a:r>
            <a:r>
              <a:rPr lang="it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Favorire i contatti con la popolazione e in particolare i gruppi che più difficilmente </a:t>
            </a:r>
            <a:r>
              <a:rPr lang="it-IT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accedono ai servizi</a:t>
            </a:r>
            <a:r>
              <a:rPr lang="it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(unità di strada, punti di comunità, </a:t>
            </a:r>
            <a:r>
              <a:rPr lang="it-IT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iniziative nella comunità,</a:t>
            </a:r>
            <a:r>
              <a:rPr lang="it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creando occasioni di contatto e dialogo nei luoghi dove </a:t>
            </a:r>
            <a:r>
              <a:rPr lang="it-IT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è maggiore la vulnerabilità)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9539772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EB8212B-E98B-47FD-A667-BCD7A02B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Crisis</a:t>
            </a:r>
            <a:r>
              <a:rPr lang="it-IT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Intervention</a:t>
            </a:r>
            <a:r>
              <a:rPr lang="it-IT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(James, 2008)</a:t>
            </a:r>
            <a:br>
              <a:rPr lang="it-IT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</a:b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976283D4-89A6-4BA0-AE45-4356757B4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944545"/>
            <a:ext cx="8520600" cy="3624330"/>
          </a:xfrm>
        </p:spPr>
        <p:txBody>
          <a:bodyPr/>
          <a:lstStyle/>
          <a:p>
            <a:pPr marL="114300" indent="0">
              <a:buNone/>
            </a:pPr>
            <a:r>
              <a:rPr lang="it-IT" sz="2400" dirty="0"/>
              <a:t>In molti Paesi sono stati introdotti strumenti che consentono la valutazione del rischio e della sicurezza in tempi rapidi, basata su un accurato studio delle possibili conseguenze dell’EVENTO TRIGGER. </a:t>
            </a:r>
          </a:p>
          <a:p>
            <a:pPr marL="114300" indent="0">
              <a:buNone/>
            </a:pPr>
            <a:r>
              <a:rPr lang="it-IT" sz="2400" dirty="0"/>
              <a:t>Si tratta di strumenti strutturati, utili nelle situazioni in cui il tempo è estremamente limitato, la pressione sul professionista e la persona molto elevata e l’accuratezza nella valutazione è fondamentale. </a:t>
            </a:r>
            <a:br>
              <a:rPr lang="it-IT" sz="2400" dirty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269844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EB8212B-E98B-47FD-A667-BCD7A02B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Crisis</a:t>
            </a:r>
            <a:r>
              <a:rPr lang="it-IT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Intervention</a:t>
            </a:r>
            <a:r>
              <a:rPr lang="it-IT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(James, 2008)</a:t>
            </a:r>
            <a:br>
              <a:rPr lang="it-IT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</a:b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976283D4-89A6-4BA0-AE45-4356757B4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944545"/>
            <a:ext cx="8520600" cy="3624330"/>
          </a:xfrm>
        </p:spPr>
        <p:txBody>
          <a:bodyPr/>
          <a:lstStyle/>
          <a:p>
            <a:pPr marL="114300" indent="0">
              <a:buNone/>
            </a:pPr>
            <a:r>
              <a:rPr lang="it-IT" sz="2400" i="1" dirty="0"/>
              <a:t>-Triage </a:t>
            </a:r>
            <a:r>
              <a:rPr lang="it-IT" sz="2400" i="1" dirty="0" err="1"/>
              <a:t>Assessment</a:t>
            </a:r>
            <a:r>
              <a:rPr lang="it-IT" sz="2400" dirty="0"/>
              <a:t> di Meyer et al. (1992) per le crisi personali</a:t>
            </a:r>
          </a:p>
          <a:p>
            <a:pPr marL="114300" indent="0">
              <a:buNone/>
            </a:pPr>
            <a:endParaRPr lang="it-IT" sz="2400" dirty="0"/>
          </a:p>
          <a:p>
            <a:pPr marL="114300" indent="0">
              <a:buNone/>
            </a:pPr>
            <a:r>
              <a:rPr lang="it-IT" sz="2400" dirty="0"/>
              <a:t>- Rapid Risk </a:t>
            </a:r>
            <a:r>
              <a:rPr lang="it-IT" sz="2400" dirty="0" err="1"/>
              <a:t>Assessment</a:t>
            </a:r>
            <a:r>
              <a:rPr lang="it-IT" sz="2400" dirty="0"/>
              <a:t> Coronavirus </a:t>
            </a:r>
            <a:r>
              <a:rPr lang="it-IT" sz="2400" dirty="0" err="1"/>
              <a:t>disease</a:t>
            </a:r>
            <a:r>
              <a:rPr lang="it-IT" sz="2400" dirty="0"/>
              <a:t> 2019 in the EU</a:t>
            </a:r>
          </a:p>
        </p:txBody>
      </p:sp>
    </p:spTree>
    <p:extLst>
      <p:ext uri="{BB962C8B-B14F-4D97-AF65-F5344CB8AC3E}">
        <p14:creationId xmlns:p14="http://schemas.microsoft.com/office/powerpoint/2010/main" val="22262842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Competenze del servizio sociale in emergenza</a:t>
            </a:r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 molti dei Paesi occidentali l’apparato scientifico e formativo del servizio sociale è ben consolidato e l’intervento degli assistenti sociali in situazioni di crisi o di emergenza personale (James, 2008) Sanfelici, 2017) o collettiva (Dominelli, 2013) è uno degli ambiti in cui la disciplina si è specializzata, sia nella ricerca che nella pratica. </a:t>
            </a: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 Italia, il ritardo nello sviluppo della disciplina è parzialmente compensato dallo sforzo dei professionisti </a:t>
            </a:r>
            <a:r>
              <a:rPr lang="it-IT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 di alcuni ricercatori</a:t>
            </a:r>
            <a:r>
              <a:rPr lang="it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nel documentare e mettere a sistema l’esperienza acquisita.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602097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xmlns="" id="{7EC455C3-00EA-4E09-9413-1679E7014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Punti di forza e criticità del servizio sociale italiano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9F07BA49-EF8F-4AA5-B373-4132F1591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017725"/>
            <a:ext cx="3999900" cy="3551150"/>
          </a:xfrm>
        </p:spPr>
        <p:txBody>
          <a:bodyPr/>
          <a:lstStyle/>
          <a:p>
            <a:pPr marL="139700" indent="0" algn="ctr">
              <a:buNone/>
            </a:pPr>
            <a:r>
              <a:rPr lang="it-IT" sz="2000" b="1" dirty="0"/>
              <a:t>Cosa abbiamo già</a:t>
            </a:r>
          </a:p>
          <a:p>
            <a:r>
              <a:rPr lang="it-IT" sz="1800" dirty="0"/>
              <a:t>Esperienza sul campo</a:t>
            </a:r>
          </a:p>
          <a:p>
            <a:r>
              <a:rPr lang="it-IT" sz="1800" dirty="0"/>
              <a:t>Competenze in case management, ascolto empatico, lavoro di rete</a:t>
            </a:r>
          </a:p>
          <a:p>
            <a:r>
              <a:rPr lang="it-IT" sz="1800" dirty="0"/>
              <a:t>Alcune esperienze di lavoro di comunità per fare prevenzione</a:t>
            </a:r>
          </a:p>
          <a:p>
            <a:r>
              <a:rPr lang="it-IT" sz="1800" dirty="0"/>
              <a:t>Alcune sperimentazioni di modelli organizzativi (Toscana, Roma, Bologna, ASSPROC in Abruzzo, Emilia Romagna)</a:t>
            </a:r>
          </a:p>
          <a:p>
            <a:r>
              <a:rPr lang="it-IT" sz="1800" dirty="0"/>
              <a:t>Alcune esperienze di confronto con altri Paesi </a:t>
            </a:r>
          </a:p>
          <a:p>
            <a:pPr marL="139700" indent="0">
              <a:buNone/>
            </a:pPr>
            <a:endParaRPr lang="it-IT" sz="1800" dirty="0"/>
          </a:p>
          <a:p>
            <a:pPr marL="139700" indent="0">
              <a:buNone/>
            </a:pPr>
            <a:endParaRPr lang="it-IT" sz="1800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xmlns="" id="{A3569982-B7F6-4B5F-9F16-A385055530AD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832400" y="1017725"/>
            <a:ext cx="3999900" cy="3926064"/>
          </a:xfrm>
        </p:spPr>
        <p:txBody>
          <a:bodyPr/>
          <a:lstStyle/>
          <a:p>
            <a:pPr marL="139700" indent="-457200">
              <a:lnSpc>
                <a:spcPct val="100000"/>
              </a:lnSpc>
              <a:buNone/>
            </a:pPr>
            <a:r>
              <a:rPr lang="it-IT" sz="1800" b="1" dirty="0"/>
              <a:t>Cosa bisognerebbe sviluppare</a:t>
            </a:r>
          </a:p>
          <a:p>
            <a:pPr marL="0" indent="-457200">
              <a:lnSpc>
                <a:spcPct val="100000"/>
              </a:lnSpc>
            </a:pPr>
            <a:r>
              <a:rPr lang="it-IT" sz="1800" dirty="0"/>
              <a:t>Apparato scientifico e </a:t>
            </a:r>
            <a:r>
              <a:rPr lang="it-IT" sz="1800"/>
              <a:t>formativo (senza </a:t>
            </a:r>
            <a:r>
              <a:rPr lang="it-IT" sz="1800" dirty="0"/>
              <a:t>ricerca non c’è valutazione e non c’è progressione della conoscenza)</a:t>
            </a:r>
          </a:p>
          <a:p>
            <a:pPr marL="0" indent="-457200">
              <a:lnSpc>
                <a:spcPct val="100000"/>
              </a:lnSpc>
            </a:pPr>
            <a:r>
              <a:rPr lang="it-IT" sz="1800" dirty="0"/>
              <a:t>Lavoro su prevenzione e lavoro di comunità ancora poco diffusi</a:t>
            </a:r>
          </a:p>
          <a:p>
            <a:pPr marL="0" indent="-457200">
              <a:lnSpc>
                <a:spcPct val="100000"/>
              </a:lnSpc>
            </a:pPr>
            <a:r>
              <a:rPr lang="it-IT" sz="1800" dirty="0"/>
              <a:t>Advocacy per dare voce ai bisogni dei cittadini e chiedere adeguamento dei servizi molto poco diffusa</a:t>
            </a:r>
          </a:p>
          <a:p>
            <a:pPr marL="0" indent="-457200">
              <a:lnSpc>
                <a:spcPct val="100000"/>
              </a:lnSpc>
            </a:pPr>
            <a:r>
              <a:rPr lang="it-IT" sz="1800" dirty="0"/>
              <a:t>Specializzazioni in crisi </a:t>
            </a:r>
            <a:r>
              <a:rPr lang="it-IT" sz="1800" dirty="0" err="1"/>
              <a:t>intervention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3969897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/>
              <a:t>La normativa italiana: </a:t>
            </a:r>
            <a:r>
              <a:rPr lang="it-IT" dirty="0"/>
              <a:t>E. collettive e personali</a:t>
            </a:r>
            <a:endParaRPr dirty="0"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algn="just">
              <a:lnSpc>
                <a:spcPct val="100000"/>
              </a:lnSpc>
            </a:pPr>
            <a:r>
              <a:rPr lang="it-IT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La legge 225/92 definisce le 14 funzioni della protezione civile in contesti di emergenza.</a:t>
            </a:r>
          </a:p>
          <a:p>
            <a:pPr marL="342900" algn="just">
              <a:lnSpc>
                <a:spcPct val="100000"/>
              </a:lnSpc>
            </a:pPr>
            <a:r>
              <a:rPr lang="it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Decreto n.81 del 2001definisce l’assistenza sociale come intervento di supporto associato alle attività di tipo psicologico e parte integrante di interventi di primo soccorso, assistenza,..</a:t>
            </a: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algn="just">
              <a:lnSpc>
                <a:spcPct val="100000"/>
              </a:lnSpc>
            </a:pPr>
            <a:r>
              <a:rPr lang="it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Decreto n.200 del 2009 introduce l’Equipe Psico Sociale per le Emergenze</a:t>
            </a:r>
          </a:p>
          <a:p>
            <a:pPr marL="342900" algn="just">
              <a:lnSpc>
                <a:spcPct val="100000"/>
              </a:lnSpc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Legge 328/2000 individua il servizio di “pronto intervento sociale” tra le «prestazioni» del sistema integrato di interventi e servizi sociali. 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84415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Il Codice Deontologico dell’AS</a:t>
            </a:r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Articolo 6. 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"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La professione è al servizio di persone famiglie, gruppi e comunità… ne valorizza l’autonomia … </a:t>
            </a:r>
            <a:r>
              <a:rPr lang="it" sz="2400" b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li sostiene nell’uso di risorse proprie e della società</a:t>
            </a:r>
            <a:r>
              <a:rPr lang="it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nel </a:t>
            </a:r>
            <a:r>
              <a:rPr lang="it" sz="24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prevenire situazioni di disagio</a:t>
            </a:r>
            <a:endParaRPr sz="2400" b="1" dirty="0">
              <a:solidFill>
                <a:srgbClr val="FF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77599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Il Codice Deontologico dell’AS</a:t>
            </a: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Articolo 33. L’assistente sociale deve contribuire a promuovere una cultura della solidarietà e della sussidiarietà, </a:t>
            </a:r>
            <a:r>
              <a:rPr lang="it" sz="2400" b="1" dirty="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favorendo iniziative di partecipazione</a:t>
            </a:r>
            <a:r>
              <a:rPr lang="it" sz="2400" dirty="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volte a costruire un tessuto sociale accogliente ..</a:t>
            </a: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640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98"/>
          <p:cNvSpPr txBox="1">
            <a:spLocks noGrp="1"/>
          </p:cNvSpPr>
          <p:nvPr>
            <p:ph type="body" idx="1"/>
          </p:nvPr>
        </p:nvSpPr>
        <p:spPr>
          <a:xfrm>
            <a:off x="85411" y="-90435"/>
            <a:ext cx="8746889" cy="515848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/>
              <a:t>Anna </a:t>
            </a:r>
            <a:r>
              <a:rPr lang="it-IT" sz="2400" u="sng" dirty="0"/>
              <a:t>violentemente picchiata </a:t>
            </a:r>
            <a:r>
              <a:rPr lang="it-IT" sz="2400" dirty="0"/>
              <a:t>dal marito in presenza dei bambini viene accompagnata in PS (fratture, lievi lesioni a uno dei bambini)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4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400" u="sng" dirty="0"/>
              <a:t>Incendio</a:t>
            </a:r>
            <a:r>
              <a:rPr lang="it-IT" sz="2400" dirty="0"/>
              <a:t> che coinvolge 12 nuclei familiari, alloggi temporaneamente non abitabili.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sz="24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400" u="sng" dirty="0"/>
              <a:t>Terremoto</a:t>
            </a:r>
            <a:r>
              <a:rPr lang="it-IT" sz="2400" dirty="0"/>
              <a:t> distrugge diverse abitazioni del centro storico, morti e feriti, molte persone evacuate, attività interrotte, linee di comunicazione interrotte, ospedali e servizi parzialmente danneggiati.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sz="24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2400" dirty="0"/>
              <a:t>Covid-19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sz="2400" dirty="0"/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419809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9"/>
          <p:cNvSpPr txBox="1">
            <a:spLocks noGrp="1"/>
          </p:cNvSpPr>
          <p:nvPr>
            <p:ph type="body" idx="1"/>
          </p:nvPr>
        </p:nvSpPr>
        <p:spPr>
          <a:xfrm>
            <a:off x="311700" y="271305"/>
            <a:ext cx="8520600" cy="42975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Crisi personali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processi di funzionamento (sociale o psicologico) di cui l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person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dispon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abitualmente sono in crisi (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spesso in seguito a uno o più eventi critici)</a:t>
            </a:r>
            <a:endParaRPr lang="it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algn="just">
              <a:lnSpc>
                <a:spcPct val="100000"/>
              </a:lnSpc>
              <a:buFontTx/>
              <a:buChar char="-"/>
            </a:pPr>
            <a:r>
              <a:rPr lang="it-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Difficoltà/i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ncapacità </a:t>
            </a:r>
            <a:r>
              <a:rPr lang="it-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trovare strategie efficaci per soddisfare bisogni fondamentali e risolvere le difficoltà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ei casi più gravi, le crisi personali comportano </a:t>
            </a:r>
            <a:r>
              <a:rPr lang="it-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necessità improcrastinabile o urgente di soddisfare bisogni primari di sussistenza, di relazione, di tutela della dignità personale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it-IT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lnSpc>
                <a:spcPct val="100000"/>
              </a:lnSpc>
              <a:buNone/>
            </a:pP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Esempi: Ricovero padre ragazzo con  disabilità. Abbandono di minore.</a:t>
            </a:r>
            <a:endParaRPr lang="it-IT" sz="2400" dirty="0"/>
          </a:p>
          <a:p>
            <a:pPr marL="34290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209664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Crisi</a:t>
            </a:r>
            <a:r>
              <a:rPr lang="it" dirty="0"/>
              <a:t> collettive</a:t>
            </a:r>
            <a:endParaRPr dirty="0"/>
          </a:p>
        </p:txBody>
      </p:sp>
      <p:sp>
        <p:nvSpPr>
          <p:cNvPr id="233" name="Google Shape;233;p4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Disastri tecnologici o naturali (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terremoti, esondazioni o disastri nucleari)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situazioni caratterizzate da 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stress collettivo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in cui 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molte persone non hanno risposta a bisogni fondamentali attraverso i normali processi di funzionamento sociale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specificità dei disastri è dunque il carattere di evento collettivo, che coinvolge e sconvolge la struttura e il funzionamento di intere comunità nel loro insieme.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457101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Emergenze personali e emergenze collettive</a:t>
            </a:r>
            <a:endParaRPr/>
          </a:p>
        </p:txBody>
      </p:sp>
      <p:sp>
        <p:nvSpPr>
          <p:cNvPr id="209" name="Google Shape;209;p3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Ciò che accomuna le situazioni di emergenza personali o collettive è </a:t>
            </a:r>
            <a:r>
              <a:rPr lang="it" sz="2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necessità improcrastinabile di soddisfare bisogni primari che garantiscono l’incolumità e l’integrità delle persone</a:t>
            </a:r>
            <a:r>
              <a:rPr lang="it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091687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 dirty="0">
                <a:solidFill>
                  <a:srgbClr val="FF0000"/>
                </a:solidFill>
              </a:rPr>
              <a:t>Emergenza/Urgenza </a:t>
            </a:r>
            <a:r>
              <a:rPr lang="it-IT" b="1" dirty="0">
                <a:solidFill>
                  <a:srgbClr val="FF0000"/>
                </a:solidFill>
              </a:rPr>
              <a:t>nel social work</a:t>
            </a:r>
            <a:endParaRPr b="1" dirty="0">
              <a:solidFill>
                <a:srgbClr val="FF0000"/>
              </a:solidFill>
            </a:endParaRPr>
          </a:p>
        </p:txBody>
      </p:sp>
      <p:sp>
        <p:nvSpPr>
          <p:cNvPr id="203" name="Google Shape;203;p3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30333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Sia in E. che i U.:</a:t>
            </a:r>
            <a:endParaRPr sz="2400" dirty="0">
              <a:solidFill>
                <a:srgbClr val="30333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30333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crisi il funzionamento individuale o delle reti che svolgono funzioni sociali essenziali &gt; </a:t>
            </a:r>
            <a:r>
              <a:rPr lang="it-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valutare i rischi /vulnerabilità a livello fisico (bisogni primari) e psico-sociale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lnSpc>
                <a:spcPct val="100000"/>
              </a:lnSpc>
              <a:buNone/>
            </a:pP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si determina una </a:t>
            </a:r>
            <a:r>
              <a:rPr lang="it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situazione di impossibilità o incapacità di fronteggiamento, </a:t>
            </a:r>
            <a:r>
              <a:rPr lang="it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in assenza di aiuti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&gt; </a:t>
            </a:r>
            <a:r>
              <a:rPr lang="it-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aiutare a far fronte alla disorganizzazione sociale (</a:t>
            </a:r>
            <a:r>
              <a:rPr lang="i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l’alterazione dei sistemi di informazione, della distribuzione di acqua e alimenti, della organizzazione delle cure socio-sanitarie e assistenziali)</a:t>
            </a: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746515428"/>
      </p:ext>
    </p:extLst>
  </p:cSld>
  <p:clrMapOvr>
    <a:masterClrMapping/>
  </p:clrMapOvr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</TotalTime>
  <Words>3344</Words>
  <Application>Microsoft Macintosh PowerPoint</Application>
  <PresentationFormat>Presentazione su schermo (16:9)</PresentationFormat>
  <Paragraphs>239</Paragraphs>
  <Slides>49</Slides>
  <Notes>45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49</vt:i4>
      </vt:variant>
    </vt:vector>
  </HeadingPairs>
  <TitlesOfParts>
    <vt:vector size="51" baseType="lpstr">
      <vt:lpstr>Proxima Nova</vt:lpstr>
      <vt:lpstr>Spearmint</vt:lpstr>
      <vt:lpstr>Per una nuova cultura dell’emergenza.  Il ruolo del servizio sociale nelle crisi.</vt:lpstr>
      <vt:lpstr>I 2 mesi che sconvolsero la Lombardia – il Post</vt:lpstr>
      <vt:lpstr>Presentazione di PowerPoint</vt:lpstr>
      <vt:lpstr>Presentazione di PowerPoint</vt:lpstr>
      <vt:lpstr>Presentazione di PowerPoint</vt:lpstr>
      <vt:lpstr>Presentazione di PowerPoint</vt:lpstr>
      <vt:lpstr>Crisi collettive</vt:lpstr>
      <vt:lpstr>Emergenze personali e emergenze collettive</vt:lpstr>
      <vt:lpstr>Emergenza/Urgenza nel social work</vt:lpstr>
      <vt:lpstr>Presentazione di PowerPoint</vt:lpstr>
      <vt:lpstr>Presentazione di PowerPoint</vt:lpstr>
      <vt:lpstr>Definizioni di «emergenza»</vt:lpstr>
      <vt:lpstr>L’Organizzazione Mondiale della Sanità (Modello Health EDRM)</vt:lpstr>
      <vt:lpstr>Una nuova cultura dell’emergenza</vt:lpstr>
      <vt:lpstr>Il Modello dell’OMS</vt:lpstr>
      <vt:lpstr>Come emerge l’emergenza</vt:lpstr>
      <vt:lpstr>Il Modello dell’OMS</vt:lpstr>
      <vt:lpstr>Presentazione di PowerPoint</vt:lpstr>
      <vt:lpstr>Il modello Health EDRM</vt:lpstr>
      <vt:lpstr>Il modello Health EDRM</vt:lpstr>
      <vt:lpstr>Il modello Health EDRM</vt:lpstr>
      <vt:lpstr>Il modello Health EDRM</vt:lpstr>
      <vt:lpstr>Il modello Health EDRM</vt:lpstr>
      <vt:lpstr>          Ruolo e funzioni del servizio sociale in contesti di emergenza, in relazione al Modello Health EDRM 2019 </vt:lpstr>
      <vt:lpstr>La prospettiva del servizio sociale: siamo in linea</vt:lpstr>
      <vt:lpstr>La prospettiva del servizio sociale</vt:lpstr>
      <vt:lpstr>Stessi assunti e prospettive teoriche</vt:lpstr>
      <vt:lpstr>Come emerge l’emergenza?</vt:lpstr>
      <vt:lpstr>Presentazione di PowerPoint</vt:lpstr>
      <vt:lpstr>Fase pre-emergenza: ricerca-azione + Profili di comunità</vt:lpstr>
      <vt:lpstr>Letteratura più a rischio di subire danni i gruppi più marginalizzati/con meno risorse/meno potere/meno reti</vt:lpstr>
      <vt:lpstr>Popolazioni vulnerabili</vt:lpstr>
      <vt:lpstr>Popolazioni vulnerabili</vt:lpstr>
      <vt:lpstr>Fase pre –emergenza: lavoro di comunità. </vt:lpstr>
      <vt:lpstr>Lavoro di comunità E.collettive</vt:lpstr>
      <vt:lpstr>Lavoro di comunità/prevenzione E. personali</vt:lpstr>
      <vt:lpstr>Presentazione di PowerPoint</vt:lpstr>
      <vt:lpstr>Lavoro di comunità. Fase di risposta. E. collettive</vt:lpstr>
      <vt:lpstr>La fase di risposta. E. personali</vt:lpstr>
      <vt:lpstr>Attività. Crisi personali e crisi collettive</vt:lpstr>
      <vt:lpstr>Attività. Fase di risposta</vt:lpstr>
      <vt:lpstr>Attività. </vt:lpstr>
      <vt:lpstr>Crisis Intervention (James, 2008) </vt:lpstr>
      <vt:lpstr>Crisis Intervention (James, 2008) </vt:lpstr>
      <vt:lpstr>Competenze del servizio sociale in emergenza</vt:lpstr>
      <vt:lpstr>Punti di forza e criticità del servizio sociale italiano</vt:lpstr>
      <vt:lpstr>La normativa italiana: E. collettive e personali</vt:lpstr>
      <vt:lpstr>Il Codice Deontologico dell’AS</vt:lpstr>
      <vt:lpstr>Il Codice Deontologico dell’AS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servizio sociale in contesti di crisi</dc:title>
  <dc:creator>Mara Sanfelici</dc:creator>
  <cp:lastModifiedBy>Famiglia gui</cp:lastModifiedBy>
  <cp:revision>99</cp:revision>
  <dcterms:modified xsi:type="dcterms:W3CDTF">2020-05-05T14:23:13Z</dcterms:modified>
</cp:coreProperties>
</file>