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handoutMasterIdLst>
    <p:handoutMasterId r:id="rId27"/>
  </p:handoutMasterIdLst>
  <p:sldIdLst>
    <p:sldId id="256" r:id="rId2"/>
    <p:sldId id="257" r:id="rId3"/>
    <p:sldId id="258" r:id="rId4"/>
    <p:sldId id="317" r:id="rId5"/>
    <p:sldId id="318" r:id="rId6"/>
    <p:sldId id="323" r:id="rId7"/>
    <p:sldId id="324" r:id="rId8"/>
    <p:sldId id="319" r:id="rId9"/>
    <p:sldId id="320" r:id="rId10"/>
    <p:sldId id="321" r:id="rId11"/>
    <p:sldId id="291" r:id="rId12"/>
    <p:sldId id="322" r:id="rId13"/>
    <p:sldId id="292" r:id="rId14"/>
    <p:sldId id="293" r:id="rId15"/>
    <p:sldId id="294" r:id="rId16"/>
    <p:sldId id="262" r:id="rId17"/>
    <p:sldId id="263" r:id="rId18"/>
    <p:sldId id="264" r:id="rId19"/>
    <p:sldId id="265" r:id="rId20"/>
    <p:sldId id="266" r:id="rId21"/>
    <p:sldId id="306" r:id="rId22"/>
    <p:sldId id="267" r:id="rId23"/>
    <p:sldId id="268" r:id="rId24"/>
    <p:sldId id="310" r:id="rId25"/>
  </p:sldIdLst>
  <p:sldSz cx="9144000" cy="6858000" type="screen4x3"/>
  <p:notesSz cx="6858000" cy="9144000"/>
  <p:defaultTextStyle>
    <a:defPPr>
      <a:defRPr lang="it-IT"/>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1698" y="72"/>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it-IT"/>
          </a:p>
        </p:txBody>
      </p:sp>
      <p:sp>
        <p:nvSpPr>
          <p:cNvPr id="614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748D2AFD-0A59-4172-86A4-71068EF997DF}" type="datetime1">
              <a:rPr lang="it-IT"/>
              <a:pPr>
                <a:defRPr/>
              </a:pPr>
              <a:t>20/04/2020</a:t>
            </a:fld>
            <a:endParaRPr lang="it-IT"/>
          </a:p>
        </p:txBody>
      </p:sp>
      <p:sp>
        <p:nvSpPr>
          <p:cNvPr id="614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it-IT"/>
          </a:p>
        </p:txBody>
      </p:sp>
      <p:sp>
        <p:nvSpPr>
          <p:cNvPr id="614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653D84B5-FDEA-4B0C-9784-579B50C59504}" type="slidenum">
              <a:rPr lang="it-IT"/>
              <a:pPr>
                <a:defRPr/>
              </a:pPr>
              <a:t>‹N›</a:t>
            </a:fld>
            <a:endParaRPr lang="it-IT"/>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it-IT"/>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0226AB1B-C535-4DD1-BB75-BF1819D411BD}" type="datetime1">
              <a:rPr lang="it-IT"/>
              <a:pPr>
                <a:defRPr/>
              </a:pPr>
              <a:t>20/04/2020</a:t>
            </a:fld>
            <a:endParaRPr lang="it-IT"/>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it-IT"/>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6CB6663-B040-48FA-99E6-50B3FBF804CA}" type="slidenum">
              <a:rPr lang="it-IT"/>
              <a:pPr>
                <a:defRPr/>
              </a:pPr>
              <a:t>‹N›</a:t>
            </a:fld>
            <a:endParaRPr lang="it-IT"/>
          </a:p>
        </p:txBody>
      </p:sp>
    </p:spTree>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egnaposto immagine diapositiva 1"/>
          <p:cNvSpPr>
            <a:spLocks noGrp="1" noRot="1" noChangeAspect="1" noTextEdit="1"/>
          </p:cNvSpPr>
          <p:nvPr>
            <p:ph type="sldImg"/>
          </p:nvPr>
        </p:nvSpPr>
        <p:spPr>
          <a:ln/>
        </p:spPr>
      </p:sp>
      <p:sp>
        <p:nvSpPr>
          <p:cNvPr id="5123" name="Segnaposto not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124" name="Segnaposto data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DD862AB-28C8-40D0-B8EC-934A20B3406D}" type="datetime1">
              <a:rPr lang="it-IT" altLang="en-US" smtClean="0"/>
              <a:pPr>
                <a:spcBef>
                  <a:spcPct val="0"/>
                </a:spcBef>
              </a:pPr>
              <a:t>20/04/2020</a:t>
            </a:fld>
            <a:endParaRPr lang="it-IT" altLang="en-US" smtClean="0"/>
          </a:p>
        </p:txBody>
      </p:sp>
      <p:sp>
        <p:nvSpPr>
          <p:cNvPr id="5125" name="Segnaposto numero diapositiva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FD5830B-0E4D-4AF2-AD51-EB59AED4BC50}" type="slidenum">
              <a:rPr lang="it-IT" altLang="en-US" smtClean="0"/>
              <a:pPr>
                <a:spcBef>
                  <a:spcPct val="0"/>
                </a:spcBef>
              </a:pPr>
              <a:t>1</a:t>
            </a:fld>
            <a:endParaRPr lang="it-IT"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2FC1D91-8F08-4924-A603-DF1B3DEC6075}" type="slidenum">
              <a:rPr lang="it-IT" altLang="en-US" smtClean="0"/>
              <a:pPr>
                <a:spcBef>
                  <a:spcPct val="0"/>
                </a:spcBef>
              </a:pPr>
              <a:t>21</a:t>
            </a:fld>
            <a:endParaRPr lang="it-IT" alt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8045CD5-4003-4F16-94FD-983BC5951177}" type="datetime1">
              <a:rPr lang="it-IT" altLang="en-US" smtClean="0"/>
              <a:pPr>
                <a:spcBef>
                  <a:spcPct val="0"/>
                </a:spcBef>
              </a:pPr>
              <a:t>20/04/2020</a:t>
            </a:fld>
            <a:endParaRPr lang="it-IT" altLang="en-US" smtClean="0"/>
          </a:p>
        </p:txBody>
      </p:sp>
      <p:sp>
        <p:nvSpPr>
          <p:cNvPr id="717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3E07789-7E13-4D71-AF14-DE699E1E8618}" type="slidenum">
              <a:rPr lang="it-IT" altLang="en-US" smtClean="0"/>
              <a:pPr>
                <a:spcBef>
                  <a:spcPct val="0"/>
                </a:spcBef>
              </a:pPr>
              <a:t>2</a:t>
            </a:fld>
            <a:endParaRPr lang="it-IT" altLang="en-US" smtClean="0"/>
          </a:p>
        </p:txBody>
      </p:sp>
      <p:sp>
        <p:nvSpPr>
          <p:cNvPr id="7172" name="Rectangle 2"/>
          <p:cNvSpPr>
            <a:spLocks noGrp="1" noRot="1" noChangeAspect="1" noChangeArrowheads="1" noTextEdit="1"/>
          </p:cNvSpPr>
          <p:nvPr>
            <p:ph type="sldImg"/>
          </p:nvPr>
        </p:nvSpPr>
        <p:spPr>
          <a:ln/>
        </p:spPr>
      </p:sp>
      <p:sp>
        <p:nvSpPr>
          <p:cNvPr id="71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026"/>
          <p:cNvSpPr>
            <a:spLocks noGrp="1" noRot="1" noChangeAspect="1" noChangeArrowheads="1" noTextEdit="1"/>
          </p:cNvSpPr>
          <p:nvPr>
            <p:ph type="sldImg"/>
          </p:nvPr>
        </p:nvSpPr>
        <p:spPr>
          <a:ln/>
        </p:spPr>
      </p:sp>
      <p:sp>
        <p:nvSpPr>
          <p:cNvPr id="21507"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5161757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pPr>
              <a:defRPr/>
            </a:pPr>
            <a:fld id="{37406288-ADF5-4446-87B5-D56A1E842D57}" type="datetime1">
              <a:rPr lang="it-IT"/>
              <a:pPr>
                <a:defRPr/>
              </a:pPr>
              <a:t>20/04/2020</a:t>
            </a:fld>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0D9F6A03-4972-4F3D-9729-F44AD9914DAB}" type="slidenum">
              <a:rPr lang="it-IT"/>
              <a:pPr>
                <a:defRPr/>
              </a:pPr>
              <a:t>‹N›</a:t>
            </a:fld>
            <a:endParaRPr lang="it-IT"/>
          </a:p>
        </p:txBody>
      </p:sp>
    </p:spTree>
    <p:extLst>
      <p:ext uri="{BB962C8B-B14F-4D97-AF65-F5344CB8AC3E}">
        <p14:creationId xmlns:p14="http://schemas.microsoft.com/office/powerpoint/2010/main" val="1785044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fld id="{7EA5673A-503C-4AE6-9418-4CDB3CE74157}" type="datetime1">
              <a:rPr lang="it-IT"/>
              <a:pPr>
                <a:defRPr/>
              </a:pPr>
              <a:t>20/04/2020</a:t>
            </a:fld>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8288E70D-5A84-437A-A2CC-A87A47EDCEA5}" type="slidenum">
              <a:rPr lang="it-IT"/>
              <a:pPr>
                <a:defRPr/>
              </a:pPr>
              <a:t>‹N›</a:t>
            </a:fld>
            <a:endParaRPr lang="it-IT"/>
          </a:p>
        </p:txBody>
      </p:sp>
    </p:spTree>
    <p:extLst>
      <p:ext uri="{BB962C8B-B14F-4D97-AF65-F5344CB8AC3E}">
        <p14:creationId xmlns:p14="http://schemas.microsoft.com/office/powerpoint/2010/main" val="162155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fld id="{1EEEA173-3559-4196-B687-FA3B42A7F774}" type="datetime1">
              <a:rPr lang="it-IT"/>
              <a:pPr>
                <a:defRPr/>
              </a:pPr>
              <a:t>20/04/2020</a:t>
            </a:fld>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340D4F23-3007-4FC9-8A39-24FF0CB7EC90}" type="slidenum">
              <a:rPr lang="it-IT"/>
              <a:pPr>
                <a:defRPr/>
              </a:pPr>
              <a:t>‹N›</a:t>
            </a:fld>
            <a:endParaRPr lang="it-IT"/>
          </a:p>
        </p:txBody>
      </p:sp>
    </p:spTree>
    <p:extLst>
      <p:ext uri="{BB962C8B-B14F-4D97-AF65-F5344CB8AC3E}">
        <p14:creationId xmlns:p14="http://schemas.microsoft.com/office/powerpoint/2010/main" val="111877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fld id="{5A1F3CD7-7EF8-42AC-B0C9-B01B1EA66439}" type="datetime1">
              <a:rPr lang="it-IT"/>
              <a:pPr>
                <a:defRPr/>
              </a:pPr>
              <a:t>20/04/2020</a:t>
            </a:fld>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10821482-995F-4D56-9B96-99117F85061E}" type="slidenum">
              <a:rPr lang="it-IT"/>
              <a:pPr>
                <a:defRPr/>
              </a:pPr>
              <a:t>‹N›</a:t>
            </a:fld>
            <a:endParaRPr lang="it-IT"/>
          </a:p>
        </p:txBody>
      </p:sp>
    </p:spTree>
    <p:extLst>
      <p:ext uri="{BB962C8B-B14F-4D97-AF65-F5344CB8AC3E}">
        <p14:creationId xmlns:p14="http://schemas.microsoft.com/office/powerpoint/2010/main" val="1336373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fld id="{3AEE03A0-5387-438E-8A85-1138BCD68A1D}" type="datetime1">
              <a:rPr lang="it-IT"/>
              <a:pPr>
                <a:defRPr/>
              </a:pPr>
              <a:t>20/04/2020</a:t>
            </a:fld>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DA315179-2B83-4744-8104-4EF1AFB9E6DD}" type="slidenum">
              <a:rPr lang="it-IT"/>
              <a:pPr>
                <a:defRPr/>
              </a:pPr>
              <a:t>‹N›</a:t>
            </a:fld>
            <a:endParaRPr lang="it-IT"/>
          </a:p>
        </p:txBody>
      </p:sp>
    </p:spTree>
    <p:extLst>
      <p:ext uri="{BB962C8B-B14F-4D97-AF65-F5344CB8AC3E}">
        <p14:creationId xmlns:p14="http://schemas.microsoft.com/office/powerpoint/2010/main" val="3431840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fld id="{E271F88D-B357-403E-B4B7-E6D81733630F}" type="datetime1">
              <a:rPr lang="it-IT"/>
              <a:pPr>
                <a:defRPr/>
              </a:pPr>
              <a:t>20/04/2020</a:t>
            </a:fld>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BFB0FDA2-F9A2-4B56-828A-733C1333EE99}" type="slidenum">
              <a:rPr lang="it-IT"/>
              <a:pPr>
                <a:defRPr/>
              </a:pPr>
              <a:t>‹N›</a:t>
            </a:fld>
            <a:endParaRPr lang="it-IT"/>
          </a:p>
        </p:txBody>
      </p:sp>
    </p:spTree>
    <p:extLst>
      <p:ext uri="{BB962C8B-B14F-4D97-AF65-F5344CB8AC3E}">
        <p14:creationId xmlns:p14="http://schemas.microsoft.com/office/powerpoint/2010/main" val="1917789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fld id="{93006090-2B38-4A3A-B94B-AB864664CDAE}" type="datetime1">
              <a:rPr lang="it-IT"/>
              <a:pPr>
                <a:defRPr/>
              </a:pPr>
              <a:t>20/04/2020</a:t>
            </a:fld>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8A5F3FD8-65D4-4CFA-BB61-AD0AA8B54FCD}" type="slidenum">
              <a:rPr lang="it-IT"/>
              <a:pPr>
                <a:defRPr/>
              </a:pPr>
              <a:t>‹N›</a:t>
            </a:fld>
            <a:endParaRPr lang="it-IT"/>
          </a:p>
        </p:txBody>
      </p:sp>
    </p:spTree>
    <p:extLst>
      <p:ext uri="{BB962C8B-B14F-4D97-AF65-F5344CB8AC3E}">
        <p14:creationId xmlns:p14="http://schemas.microsoft.com/office/powerpoint/2010/main" val="3812026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fld id="{7954ADA6-B96D-46CF-9F1F-06A0560AA827}" type="datetime1">
              <a:rPr lang="it-IT"/>
              <a:pPr>
                <a:defRPr/>
              </a:pPr>
              <a:t>20/04/2020</a:t>
            </a:fld>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pPr>
              <a:defRPr/>
            </a:pPr>
            <a:fld id="{15215EF5-5FDC-4E05-92C4-4308F141BE0C}" type="slidenum">
              <a:rPr lang="it-IT"/>
              <a:pPr>
                <a:defRPr/>
              </a:pPr>
              <a:t>‹N›</a:t>
            </a:fld>
            <a:endParaRPr lang="it-IT"/>
          </a:p>
        </p:txBody>
      </p:sp>
    </p:spTree>
    <p:extLst>
      <p:ext uri="{BB962C8B-B14F-4D97-AF65-F5344CB8AC3E}">
        <p14:creationId xmlns:p14="http://schemas.microsoft.com/office/powerpoint/2010/main" val="1735809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CACDAFED-6FA9-4698-853D-646BD017E429}" type="datetime1">
              <a:rPr lang="it-IT"/>
              <a:pPr>
                <a:defRPr/>
              </a:pPr>
              <a:t>20/04/2020</a:t>
            </a:fld>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pPr>
              <a:defRPr/>
            </a:pPr>
            <a:fld id="{AC4A5C58-25CA-44BA-B389-5C580A6F0C5B}" type="slidenum">
              <a:rPr lang="it-IT"/>
              <a:pPr>
                <a:defRPr/>
              </a:pPr>
              <a:t>‹N›</a:t>
            </a:fld>
            <a:endParaRPr lang="it-IT"/>
          </a:p>
        </p:txBody>
      </p:sp>
    </p:spTree>
    <p:extLst>
      <p:ext uri="{BB962C8B-B14F-4D97-AF65-F5344CB8AC3E}">
        <p14:creationId xmlns:p14="http://schemas.microsoft.com/office/powerpoint/2010/main" val="3058766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fld id="{5725873D-1391-41E5-850E-E555AE4BAE49}" type="datetime1">
              <a:rPr lang="it-IT"/>
              <a:pPr>
                <a:defRPr/>
              </a:pPr>
              <a:t>20/04/2020</a:t>
            </a:fld>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6E7290A8-27F7-4650-B20B-98326DB98D62}" type="slidenum">
              <a:rPr lang="it-IT"/>
              <a:pPr>
                <a:defRPr/>
              </a:pPr>
              <a:t>‹N›</a:t>
            </a:fld>
            <a:endParaRPr lang="it-IT"/>
          </a:p>
        </p:txBody>
      </p:sp>
    </p:spTree>
    <p:extLst>
      <p:ext uri="{BB962C8B-B14F-4D97-AF65-F5344CB8AC3E}">
        <p14:creationId xmlns:p14="http://schemas.microsoft.com/office/powerpoint/2010/main" val="438242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fld id="{15B35B04-C930-457A-BF95-7D0E1A1D482B}" type="datetime1">
              <a:rPr lang="it-IT"/>
              <a:pPr>
                <a:defRPr/>
              </a:pPr>
              <a:t>20/04/2020</a:t>
            </a:fld>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CEE99788-03F5-4299-A3B0-4B47376590FD}" type="slidenum">
              <a:rPr lang="it-IT"/>
              <a:pPr>
                <a:defRPr/>
              </a:pPr>
              <a:t>‹N›</a:t>
            </a:fld>
            <a:endParaRPr lang="it-IT"/>
          </a:p>
        </p:txBody>
      </p:sp>
    </p:spTree>
    <p:extLst>
      <p:ext uri="{BB962C8B-B14F-4D97-AF65-F5344CB8AC3E}">
        <p14:creationId xmlns:p14="http://schemas.microsoft.com/office/powerpoint/2010/main" val="3332508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altLang="en-US" smtClean="0"/>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en-US" smtClean="0"/>
              <a:t>Fare clic per modificare gli stili del testo dello schema</a:t>
            </a:r>
          </a:p>
          <a:p>
            <a:pPr lvl="1"/>
            <a:r>
              <a:rPr lang="it-IT" altLang="en-US" smtClean="0"/>
              <a:t>Secondo livello</a:t>
            </a:r>
          </a:p>
          <a:p>
            <a:pPr lvl="2"/>
            <a:r>
              <a:rPr lang="it-IT" altLang="en-US" smtClean="0"/>
              <a:t>Terzo livello</a:t>
            </a:r>
          </a:p>
          <a:p>
            <a:pPr lvl="3"/>
            <a:r>
              <a:rPr lang="it-IT" altLang="en-US" smtClean="0"/>
              <a:t>Quarto livello</a:t>
            </a:r>
          </a:p>
          <a:p>
            <a:pPr lvl="4"/>
            <a:r>
              <a:rPr lang="it-IT" altLang="en-US" smtClean="0"/>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fld id="{04376685-82A3-40C0-B235-4FE4A72840C5}" type="datetime1">
              <a:rPr lang="it-IT"/>
              <a:pPr>
                <a:defRPr/>
              </a:pPr>
              <a:t>20/04/2020</a:t>
            </a:fld>
            <a:endParaRPr lang="it-IT"/>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it-IT"/>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CC0F837E-7F89-4179-9C48-94A6F2D97C66}"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23528" y="188640"/>
            <a:ext cx="8496622" cy="648072"/>
          </a:xfrm>
        </p:spPr>
        <p:txBody>
          <a:bodyPr/>
          <a:lstStyle/>
          <a:p>
            <a:pPr eaLnBrk="1" hangingPunct="1"/>
            <a:r>
              <a:rPr lang="it-IT" altLang="en-US" sz="2400" dirty="0" smtClean="0">
                <a:latin typeface="Garamond" panose="02020404030301010803" pitchFamily="18" charset="0"/>
              </a:rPr>
              <a:t>Sistemi di Controllo Lezione n° </a:t>
            </a:r>
            <a:r>
              <a:rPr lang="it-IT" altLang="en-US" sz="2400" dirty="0" smtClean="0">
                <a:latin typeface="Garamond" panose="02020404030301010803" pitchFamily="18" charset="0"/>
              </a:rPr>
              <a:t>12</a:t>
            </a:r>
            <a:endParaRPr lang="it-IT" altLang="en-US" sz="2400" dirty="0" smtClean="0">
              <a:latin typeface="Garamond" panose="02020404030301010803" pitchFamily="18" charset="0"/>
            </a:endParaRPr>
          </a:p>
        </p:txBody>
      </p:sp>
      <p:sp>
        <p:nvSpPr>
          <p:cNvPr id="4099" name="Rectangle 3"/>
          <p:cNvSpPr>
            <a:spLocks noGrp="1" noChangeArrowheads="1"/>
          </p:cNvSpPr>
          <p:nvPr>
            <p:ph type="subTitle" idx="1"/>
          </p:nvPr>
        </p:nvSpPr>
        <p:spPr>
          <a:xfrm>
            <a:off x="323528" y="836712"/>
            <a:ext cx="8640959" cy="5760640"/>
          </a:xfrm>
        </p:spPr>
        <p:txBody>
          <a:bodyPr/>
          <a:lstStyle/>
          <a:p>
            <a:pPr algn="l" eaLnBrk="1" hangingPunct="1"/>
            <a:r>
              <a:rPr lang="it-IT" altLang="en-US" sz="2400" dirty="0" smtClean="0">
                <a:latin typeface="Garamond" panose="02020404030301010803" pitchFamily="18" charset="0"/>
              </a:rPr>
              <a:t>Nelle prime </a:t>
            </a:r>
            <a:r>
              <a:rPr lang="it-IT" altLang="en-US" sz="2400" dirty="0" smtClean="0">
                <a:latin typeface="Garamond" panose="02020404030301010803" pitchFamily="18" charset="0"/>
              </a:rPr>
              <a:t>12 </a:t>
            </a:r>
            <a:r>
              <a:rPr lang="it-IT" altLang="en-US" sz="2400" dirty="0" err="1" smtClean="0">
                <a:latin typeface="Garamond" panose="02020404030301010803" pitchFamily="18" charset="0"/>
              </a:rPr>
              <a:t>slides</a:t>
            </a:r>
            <a:r>
              <a:rPr lang="it-IT" altLang="en-US" sz="2400" dirty="0" smtClean="0">
                <a:latin typeface="Garamond" panose="02020404030301010803" pitchFamily="18" charset="0"/>
              </a:rPr>
              <a:t> di questo file si </a:t>
            </a:r>
            <a:r>
              <a:rPr lang="it-IT" altLang="en-US" sz="2400" dirty="0" smtClean="0">
                <a:latin typeface="Garamond" panose="02020404030301010803" pitchFamily="18" charset="0"/>
              </a:rPr>
              <a:t>trovano utili definizioni.</a:t>
            </a:r>
          </a:p>
          <a:p>
            <a:pPr algn="l" eaLnBrk="1" hangingPunct="1"/>
            <a:r>
              <a:rPr lang="it-IT" altLang="en-US" sz="2400" dirty="0">
                <a:latin typeface="Garamond" panose="02020404030301010803" pitchFamily="18" charset="0"/>
              </a:rPr>
              <a:t>N</a:t>
            </a:r>
            <a:r>
              <a:rPr lang="it-IT" altLang="en-US" sz="2400" dirty="0" smtClean="0">
                <a:latin typeface="Garamond" panose="02020404030301010803" pitchFamily="18" charset="0"/>
              </a:rPr>
              <a:t>ella</a:t>
            </a:r>
            <a:r>
              <a:rPr lang="it-IT" altLang="en-US" sz="2400" dirty="0" smtClean="0">
                <a:latin typeface="Garamond" panose="02020404030301010803" pitchFamily="18" charset="0"/>
              </a:rPr>
              <a:t> </a:t>
            </a:r>
            <a:r>
              <a:rPr lang="it-IT" altLang="en-US" sz="2400" dirty="0" smtClean="0">
                <a:latin typeface="Garamond" panose="02020404030301010803" pitchFamily="18" charset="0"/>
              </a:rPr>
              <a:t>seconda parte del corso </a:t>
            </a:r>
            <a:r>
              <a:rPr lang="it-IT" altLang="en-US" sz="2400" dirty="0">
                <a:latin typeface="Garamond" panose="02020404030301010803" pitchFamily="18" charset="0"/>
              </a:rPr>
              <a:t>s</a:t>
            </a:r>
            <a:r>
              <a:rPr lang="it-IT" altLang="en-US" sz="2400" dirty="0" smtClean="0">
                <a:latin typeface="Garamond" panose="02020404030301010803" pitchFamily="18" charset="0"/>
              </a:rPr>
              <a:t>i </a:t>
            </a:r>
            <a:r>
              <a:rPr lang="it-IT" altLang="en-US" sz="2400" dirty="0" smtClean="0">
                <a:latin typeface="Garamond" panose="02020404030301010803" pitchFamily="18" charset="0"/>
              </a:rPr>
              <a:t>faranno </a:t>
            </a:r>
            <a:r>
              <a:rPr lang="it-IT" altLang="en-US" sz="2400" dirty="0" smtClean="0">
                <a:latin typeface="Garamond" panose="02020404030301010803" pitchFamily="18" charset="0"/>
              </a:rPr>
              <a:t>alcuni famosi esempi di importanti fenomeni, fra i primi scoperti, che costituiscono cause di </a:t>
            </a:r>
            <a:r>
              <a:rPr lang="it-IT" altLang="en-US" sz="2400" dirty="0">
                <a:latin typeface="Garamond" panose="02020404030301010803" pitchFamily="18" charset="0"/>
              </a:rPr>
              <a:t>risparmi o </a:t>
            </a:r>
            <a:r>
              <a:rPr lang="it-IT" altLang="en-US" sz="2400" dirty="0" smtClean="0">
                <a:latin typeface="Garamond" panose="02020404030301010803" pitchFamily="18" charset="0"/>
              </a:rPr>
              <a:t>di </a:t>
            </a:r>
            <a:r>
              <a:rPr lang="it-IT" altLang="en-US" sz="2400" dirty="0">
                <a:latin typeface="Garamond" panose="02020404030301010803" pitchFamily="18" charset="0"/>
              </a:rPr>
              <a:t>sprechi di </a:t>
            </a:r>
            <a:r>
              <a:rPr lang="it-IT" altLang="en-US" sz="2400" dirty="0" smtClean="0">
                <a:latin typeface="Garamond" panose="02020404030301010803" pitchFamily="18" charset="0"/>
              </a:rPr>
              <a:t>costi, al fine di chiedersi se essi comportino o meno variazioni nei costi di periodo (</a:t>
            </a:r>
            <a:r>
              <a:rPr lang="it-IT" altLang="en-US" sz="2400" i="1" dirty="0" err="1" smtClean="0">
                <a:latin typeface="Garamond" panose="02020404030301010803" pitchFamily="18" charset="0"/>
              </a:rPr>
              <a:t>period</a:t>
            </a:r>
            <a:r>
              <a:rPr lang="it-IT" altLang="en-US" sz="2400" i="1" dirty="0" smtClean="0">
                <a:latin typeface="Garamond" panose="02020404030301010803" pitchFamily="18" charset="0"/>
              </a:rPr>
              <a:t> </a:t>
            </a:r>
            <a:r>
              <a:rPr lang="it-IT" altLang="en-US" sz="2400" i="1" dirty="0" err="1" smtClean="0">
                <a:latin typeface="Garamond" panose="02020404030301010803" pitchFamily="18" charset="0"/>
              </a:rPr>
              <a:t>costs</a:t>
            </a:r>
            <a:r>
              <a:rPr lang="it-IT" altLang="en-US" sz="2400" dirty="0" smtClean="0">
                <a:latin typeface="Garamond" panose="02020404030301010803" pitchFamily="18" charset="0"/>
              </a:rPr>
              <a:t>) o nei costi unitari di prodotto (</a:t>
            </a:r>
            <a:r>
              <a:rPr lang="it-IT" altLang="en-US" sz="2400" i="1" dirty="0" err="1" smtClean="0">
                <a:latin typeface="Garamond" panose="02020404030301010803" pitchFamily="18" charset="0"/>
              </a:rPr>
              <a:t>product</a:t>
            </a:r>
            <a:r>
              <a:rPr lang="it-IT" altLang="en-US" sz="2400" i="1" dirty="0" smtClean="0">
                <a:latin typeface="Garamond" panose="02020404030301010803" pitchFamily="18" charset="0"/>
              </a:rPr>
              <a:t> </a:t>
            </a:r>
            <a:r>
              <a:rPr lang="it-IT" altLang="en-US" sz="2400" i="1" dirty="0" err="1" smtClean="0">
                <a:latin typeface="Garamond" panose="02020404030301010803" pitchFamily="18" charset="0"/>
              </a:rPr>
              <a:t>costs</a:t>
            </a:r>
            <a:r>
              <a:rPr lang="it-IT" altLang="en-US" sz="2400" dirty="0" smtClean="0">
                <a:latin typeface="Garamond" panose="02020404030301010803" pitchFamily="18" charset="0"/>
              </a:rPr>
              <a:t>) o in entrambi.</a:t>
            </a:r>
            <a:endParaRPr lang="it-IT" altLang="en-US" sz="2400" dirty="0">
              <a:latin typeface="Garamond" panose="02020404030301010803" pitchFamily="18" charset="0"/>
            </a:endParaRPr>
          </a:p>
          <a:p>
            <a:pPr algn="l" eaLnBrk="1" hangingPunct="1"/>
            <a:r>
              <a:rPr lang="it-IT" altLang="en-US" sz="2400" dirty="0" smtClean="0">
                <a:latin typeface="Garamond" panose="02020404030301010803" pitchFamily="18" charset="0"/>
              </a:rPr>
              <a:t> Si tratta degli esempi </a:t>
            </a:r>
            <a:r>
              <a:rPr lang="it-IT" altLang="en-US" sz="2400" dirty="0" smtClean="0">
                <a:latin typeface="Garamond" panose="02020404030301010803" pitchFamily="18" charset="0"/>
              </a:rPr>
              <a:t>della programmazione della produzione (</a:t>
            </a:r>
            <a:r>
              <a:rPr lang="it-IT" altLang="en-US" sz="2400" i="1" dirty="0" smtClean="0">
                <a:latin typeface="Garamond" panose="02020404030301010803" pitchFamily="18" charset="0"/>
              </a:rPr>
              <a:t>Production and Operations Management</a:t>
            </a:r>
            <a:r>
              <a:rPr lang="it-IT" altLang="en-US" sz="2400" dirty="0" smtClean="0">
                <a:latin typeface="Garamond" panose="02020404030301010803" pitchFamily="18" charset="0"/>
              </a:rPr>
              <a:t>) (</a:t>
            </a:r>
            <a:r>
              <a:rPr lang="it-IT" altLang="en-US" sz="2400" dirty="0" err="1" smtClean="0">
                <a:latin typeface="Garamond" panose="02020404030301010803" pitchFamily="18" charset="0"/>
              </a:rPr>
              <a:t>pagg</a:t>
            </a:r>
            <a:r>
              <a:rPr lang="it-IT" altLang="en-US" sz="2400" dirty="0" smtClean="0">
                <a:latin typeface="Garamond" panose="02020404030301010803" pitchFamily="18" charset="0"/>
              </a:rPr>
              <a:t>. 12 e 19-24), </a:t>
            </a:r>
            <a:r>
              <a:rPr lang="it-IT" altLang="en-US" sz="2400" dirty="0" smtClean="0">
                <a:latin typeface="Garamond" panose="02020404030301010803" pitchFamily="18" charset="0"/>
              </a:rPr>
              <a:t>della </a:t>
            </a:r>
            <a:r>
              <a:rPr lang="it-IT" altLang="en-US" sz="2400" dirty="0" smtClean="0">
                <a:latin typeface="Garamond" panose="02020404030301010803" pitchFamily="18" charset="0"/>
              </a:rPr>
              <a:t>logistica (</a:t>
            </a:r>
            <a:r>
              <a:rPr lang="it-IT" altLang="en-US" sz="2400" dirty="0" err="1" smtClean="0">
                <a:latin typeface="Garamond" panose="02020404030301010803" pitchFamily="18" charset="0"/>
              </a:rPr>
              <a:t>pagg</a:t>
            </a:r>
            <a:r>
              <a:rPr lang="it-IT" altLang="en-US" sz="2400" dirty="0" smtClean="0">
                <a:latin typeface="Garamond" panose="02020404030301010803" pitchFamily="18" charset="0"/>
              </a:rPr>
              <a:t>. 25-28), </a:t>
            </a:r>
            <a:r>
              <a:rPr lang="it-IT" altLang="en-US" sz="2400" dirty="0" smtClean="0">
                <a:latin typeface="Garamond" panose="02020404030301010803" pitchFamily="18" charset="0"/>
              </a:rPr>
              <a:t>della gestione della </a:t>
            </a:r>
            <a:r>
              <a:rPr lang="it-IT" altLang="en-US" sz="2400" dirty="0" smtClean="0">
                <a:latin typeface="Garamond" panose="02020404030301010803" pitchFamily="18" charset="0"/>
              </a:rPr>
              <a:t>qualità (</a:t>
            </a:r>
            <a:r>
              <a:rPr lang="it-IT" altLang="en-US" sz="2400" dirty="0" err="1" smtClean="0">
                <a:latin typeface="Garamond" panose="02020404030301010803" pitchFamily="18" charset="0"/>
              </a:rPr>
              <a:t>pagg</a:t>
            </a:r>
            <a:r>
              <a:rPr lang="it-IT" altLang="en-US" sz="2400" dirty="0" smtClean="0">
                <a:latin typeface="Garamond" panose="02020404030301010803" pitchFamily="18" charset="0"/>
              </a:rPr>
              <a:t>. 29-33), </a:t>
            </a:r>
            <a:r>
              <a:rPr lang="it-IT" altLang="en-US" sz="2400" dirty="0" smtClean="0">
                <a:latin typeface="Garamond" panose="02020404030301010803" pitchFamily="18" charset="0"/>
              </a:rPr>
              <a:t>della gestione della </a:t>
            </a:r>
            <a:r>
              <a:rPr lang="it-IT" altLang="en-US" sz="2400" dirty="0" smtClean="0">
                <a:latin typeface="Garamond" panose="02020404030301010803" pitchFamily="18" charset="0"/>
              </a:rPr>
              <a:t>capacità (</a:t>
            </a:r>
            <a:r>
              <a:rPr lang="it-IT" altLang="en-US" sz="2400" dirty="0" err="1" smtClean="0">
                <a:latin typeface="Garamond" panose="02020404030301010803" pitchFamily="18" charset="0"/>
              </a:rPr>
              <a:t>pagg</a:t>
            </a:r>
            <a:r>
              <a:rPr lang="it-IT" altLang="en-US" sz="2400" dirty="0" smtClean="0">
                <a:latin typeface="Garamond" panose="02020404030301010803" pitchFamily="18" charset="0"/>
              </a:rPr>
              <a:t>. 34-40</a:t>
            </a:r>
            <a:r>
              <a:rPr lang="it-IT" altLang="en-US" sz="2400" dirty="0" smtClean="0">
                <a:latin typeface="Garamond" panose="02020404030301010803" pitchFamily="18" charset="0"/>
              </a:rPr>
              <a:t>). </a:t>
            </a:r>
          </a:p>
          <a:p>
            <a:pPr algn="l" eaLnBrk="1" hangingPunct="1"/>
            <a:r>
              <a:rPr lang="it-IT" altLang="en-US" sz="2400" dirty="0" smtClean="0">
                <a:latin typeface="Garamond" panose="02020404030301010803" pitchFamily="18" charset="0"/>
              </a:rPr>
              <a:t>Infine </a:t>
            </a:r>
            <a:r>
              <a:rPr lang="it-IT" altLang="en-US" sz="2400" dirty="0" smtClean="0">
                <a:latin typeface="Garamond" panose="02020404030301010803" pitchFamily="18" charset="0"/>
              </a:rPr>
              <a:t>si affronteranno due possibili soluzioni, il controllo mediante misure non monetarie (</a:t>
            </a:r>
            <a:r>
              <a:rPr lang="it-IT" altLang="en-US" sz="2400" i="1" dirty="0" smtClean="0">
                <a:latin typeface="Garamond" panose="02020404030301010803" pitchFamily="18" charset="0"/>
              </a:rPr>
              <a:t>performance </a:t>
            </a:r>
            <a:r>
              <a:rPr lang="it-IT" altLang="en-US" sz="2400" i="1" dirty="0" err="1" smtClean="0">
                <a:latin typeface="Garamond" panose="02020404030301010803" pitchFamily="18" charset="0"/>
              </a:rPr>
              <a:t>measurement</a:t>
            </a:r>
            <a:r>
              <a:rPr lang="it-IT" altLang="en-US" sz="2400" dirty="0" smtClean="0">
                <a:latin typeface="Garamond" panose="02020404030301010803" pitchFamily="18" charset="0"/>
              </a:rPr>
              <a:t>) ed il calcolo dei costi di processi e attività (</a:t>
            </a:r>
            <a:r>
              <a:rPr lang="it-IT" altLang="en-US" sz="2400" i="1" dirty="0" err="1" smtClean="0">
                <a:latin typeface="Garamond" panose="02020404030301010803" pitchFamily="18" charset="0"/>
              </a:rPr>
              <a:t>activity</a:t>
            </a:r>
            <a:r>
              <a:rPr lang="it-IT" altLang="en-US" sz="2400" i="1" dirty="0" smtClean="0">
                <a:latin typeface="Garamond" panose="02020404030301010803" pitchFamily="18" charset="0"/>
              </a:rPr>
              <a:t> </a:t>
            </a:r>
            <a:r>
              <a:rPr lang="it-IT" altLang="en-US" sz="2400" i="1" dirty="0" err="1" smtClean="0">
                <a:latin typeface="Garamond" panose="02020404030301010803" pitchFamily="18" charset="0"/>
              </a:rPr>
              <a:t>based</a:t>
            </a:r>
            <a:r>
              <a:rPr lang="it-IT" altLang="en-US" sz="2400" i="1" dirty="0" smtClean="0">
                <a:latin typeface="Garamond" panose="02020404030301010803" pitchFamily="18" charset="0"/>
              </a:rPr>
              <a:t> </a:t>
            </a:r>
            <a:r>
              <a:rPr lang="it-IT" altLang="en-US" sz="2400" i="1" dirty="0" err="1" smtClean="0">
                <a:latin typeface="Garamond" panose="02020404030301010803" pitchFamily="18" charset="0"/>
              </a:rPr>
              <a:t>costing</a:t>
            </a:r>
            <a:r>
              <a:rPr lang="it-IT" altLang="en-US" sz="2400" i="1" dirty="0" smtClean="0">
                <a:latin typeface="Garamond" panose="02020404030301010803" pitchFamily="18" charset="0"/>
              </a:rPr>
              <a:t> </a:t>
            </a:r>
            <a:r>
              <a:rPr lang="it-IT" altLang="en-US" sz="2400" dirty="0" smtClean="0">
                <a:latin typeface="Garamond" panose="02020404030301010803" pitchFamily="18" charset="0"/>
              </a:rPr>
              <a:t>o </a:t>
            </a:r>
            <a:r>
              <a:rPr lang="it-IT" altLang="en-US" sz="2400" i="1" dirty="0" err="1" smtClean="0">
                <a:latin typeface="Garamond" panose="02020404030301010803" pitchFamily="18" charset="0"/>
              </a:rPr>
              <a:t>Prozesskostenrechnung</a:t>
            </a:r>
            <a:r>
              <a:rPr lang="it-IT" altLang="en-US" sz="2400" dirty="0" smtClean="0">
                <a:latin typeface="Garamond" panose="02020404030301010803" pitchFamily="18" charset="0"/>
              </a:rPr>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74638"/>
            <a:ext cx="8229600" cy="706437"/>
          </a:xfrm>
          <a:noFill/>
        </p:spPr>
        <p:txBody>
          <a:bodyPr/>
          <a:lstStyle/>
          <a:p>
            <a:pPr eaLnBrk="1" hangingPunct="1"/>
            <a:r>
              <a:rPr lang="it-IT" altLang="en-US" smtClean="0">
                <a:latin typeface="Garamond" panose="02020404030301010803" pitchFamily="18" charset="0"/>
              </a:rPr>
              <a:t>Attribuzione dei costi</a:t>
            </a:r>
          </a:p>
        </p:txBody>
      </p:sp>
      <p:sp>
        <p:nvSpPr>
          <p:cNvPr id="17411" name="Rectangle 3"/>
          <p:cNvSpPr>
            <a:spLocks noGrp="1" noChangeArrowheads="1"/>
          </p:cNvSpPr>
          <p:nvPr>
            <p:ph type="body" idx="1"/>
          </p:nvPr>
        </p:nvSpPr>
        <p:spPr>
          <a:xfrm>
            <a:off x="76200" y="1052513"/>
            <a:ext cx="8991600" cy="5729287"/>
          </a:xfrm>
          <a:noFill/>
        </p:spPr>
        <p:txBody>
          <a:bodyPr/>
          <a:lstStyle/>
          <a:p>
            <a:pPr eaLnBrk="1" hangingPunct="1">
              <a:buFont typeface="Monotype Sorts" pitchFamily="2" charset="2"/>
              <a:buNone/>
            </a:pPr>
            <a:r>
              <a:rPr lang="it-IT" altLang="en-US" sz="2200" smtClean="0">
                <a:latin typeface="Garamond" panose="02020404030301010803" pitchFamily="18" charset="0"/>
              </a:rPr>
              <a:t>Assigning costs: A process that identifies specific costs with programs, outputs, activities or other cost objects. There are three appropriate methods of cost assignment listed in order of preference: (a) directly tracing costs wherever economically feasible, (b) cause and effect when determinable, and (c) allocating costs on a reasonable and consistent basis.</a:t>
            </a:r>
          </a:p>
          <a:p>
            <a:pPr eaLnBrk="1" hangingPunct="1">
              <a:buFont typeface="Monotype Sorts" pitchFamily="2" charset="2"/>
              <a:buNone/>
            </a:pPr>
            <a:r>
              <a:rPr lang="it-IT" altLang="en-US" sz="2200" smtClean="0">
                <a:latin typeface="Garamond" panose="02020404030301010803" pitchFamily="18" charset="0"/>
              </a:rPr>
              <a:t>Direct cost: The cost of resources directly consumed by an activity. Direct costs are assigned to activities by direct tracing of units of resources consumed by individual activities. A cost that is specifically identified with a single cost object.</a:t>
            </a:r>
          </a:p>
          <a:p>
            <a:pPr eaLnBrk="1" hangingPunct="1">
              <a:buFont typeface="Monotype Sorts" pitchFamily="2" charset="2"/>
              <a:buNone/>
            </a:pPr>
            <a:r>
              <a:rPr lang="it-IT" altLang="en-US" sz="2200" smtClean="0">
                <a:latin typeface="Garamond" panose="02020404030301010803" pitchFamily="18" charset="0"/>
              </a:rPr>
              <a:t>Imputed Cost: A cost properly attributed to a cost object even though no identifying transazction has occurred which would normally be recognized in the financial accounting records.</a:t>
            </a:r>
          </a:p>
          <a:p>
            <a:pPr eaLnBrk="1" hangingPunct="1">
              <a:buFont typeface="Monotype Sorts" pitchFamily="2" charset="2"/>
              <a:buNone/>
            </a:pPr>
            <a:r>
              <a:rPr lang="it-IT" altLang="en-US" sz="2200" smtClean="0">
                <a:latin typeface="Garamond" panose="02020404030301010803" pitchFamily="18" charset="0"/>
              </a:rPr>
              <a:t>Traceability: The ability to assign a cost directly to a specific activity or cost object by identifying or observing specific resources consumed by the activity or cost object. </a:t>
            </a:r>
            <a:r>
              <a:rPr lang="it-IT" altLang="en-US" sz="1600" smtClean="0">
                <a:latin typeface="Garamond" panose="02020404030301010803" pitchFamily="18" charset="0"/>
              </a:rPr>
              <a:t>(IFAC - PSC 1998)</a:t>
            </a:r>
          </a:p>
        </p:txBody>
      </p:sp>
      <p:sp>
        <p:nvSpPr>
          <p:cNvPr id="17412"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5DDF3AF-683A-40F1-A07B-579C0F69E252}" type="slidenum">
              <a:rPr lang="it-IT" altLang="en-US" sz="1400" smtClean="0"/>
              <a:pPr>
                <a:spcBef>
                  <a:spcPct val="0"/>
                </a:spcBef>
                <a:buFontTx/>
                <a:buNone/>
              </a:pPr>
              <a:t>10</a:t>
            </a:fld>
            <a:endParaRPr lang="it-IT" altLang="en-US" sz="1400" smtClean="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74638"/>
            <a:ext cx="8229600" cy="777875"/>
          </a:xfrm>
          <a:noFill/>
        </p:spPr>
        <p:txBody>
          <a:bodyPr/>
          <a:lstStyle/>
          <a:p>
            <a:pPr eaLnBrk="1" hangingPunct="1"/>
            <a:r>
              <a:rPr lang="it-IT" altLang="en-US" sz="4000" smtClean="0">
                <a:latin typeface="Garamond" panose="02020404030301010803" pitchFamily="18" charset="0"/>
              </a:rPr>
              <a:t>Oggetti di costo, ricavo e risultato</a:t>
            </a:r>
          </a:p>
        </p:txBody>
      </p:sp>
      <p:sp>
        <p:nvSpPr>
          <p:cNvPr id="22531" name="Rectangle 3"/>
          <p:cNvSpPr>
            <a:spLocks noGrp="1" noChangeArrowheads="1"/>
          </p:cNvSpPr>
          <p:nvPr>
            <p:ph type="body" idx="1"/>
          </p:nvPr>
        </p:nvSpPr>
        <p:spPr>
          <a:xfrm>
            <a:off x="228600" y="1125538"/>
            <a:ext cx="8686800" cy="5046662"/>
          </a:xfrm>
          <a:noFill/>
        </p:spPr>
        <p:txBody>
          <a:bodyPr/>
          <a:lstStyle/>
          <a:p>
            <a:pPr eaLnBrk="1" hangingPunct="1">
              <a:buFont typeface="Monotype Sorts" pitchFamily="2" charset="2"/>
              <a:buNone/>
            </a:pPr>
            <a:r>
              <a:rPr lang="it-IT" altLang="en-US" sz="2200" smtClean="0">
                <a:latin typeface="Garamond" panose="02020404030301010803" pitchFamily="18" charset="0"/>
              </a:rPr>
              <a:t>Outcome: The impacts on, or consequences for, the community, of the activities of government. Desired outcomes provide the rationale for government action and are the basis for decisions concerning outputs generated as part of the range of possible interventions.</a:t>
            </a:r>
          </a:p>
          <a:p>
            <a:pPr eaLnBrk="1" hangingPunct="1">
              <a:buFont typeface="Monotype Sorts" pitchFamily="2" charset="2"/>
              <a:buNone/>
            </a:pPr>
            <a:r>
              <a:rPr lang="it-IT" altLang="en-US" sz="2200" smtClean="0">
                <a:latin typeface="Garamond" panose="02020404030301010803" pitchFamily="18" charset="0"/>
              </a:rPr>
              <a:t>Output: Any specific product or service generated from the consumption of resources.</a:t>
            </a:r>
          </a:p>
          <a:p>
            <a:pPr eaLnBrk="1" hangingPunct="1">
              <a:buFont typeface="Monotype Sorts" pitchFamily="2" charset="2"/>
              <a:buNone/>
            </a:pPr>
            <a:r>
              <a:rPr lang="it-IT" altLang="en-US" sz="2200" smtClean="0">
                <a:latin typeface="Garamond" panose="02020404030301010803" pitchFamily="18" charset="0"/>
              </a:rPr>
              <a:t>Performance Measurement: A means of evaluating efficiency, effectiveness, and results. A balanced performance measurement scorecard includes financial and nonfinancial measures focusing on quality, cycle time, and cost.</a:t>
            </a:r>
          </a:p>
          <a:p>
            <a:pPr eaLnBrk="1" hangingPunct="1">
              <a:buFont typeface="Monotype Sorts" pitchFamily="2" charset="2"/>
              <a:buNone/>
            </a:pPr>
            <a:r>
              <a:rPr lang="it-IT" altLang="en-US" sz="2400" smtClean="0">
                <a:latin typeface="Garamond" panose="02020404030301010803" pitchFamily="18" charset="0"/>
              </a:rPr>
              <a:t>	</a:t>
            </a:r>
            <a:r>
              <a:rPr lang="it-IT" altLang="en-US" sz="1600" smtClean="0">
                <a:latin typeface="Garamond" panose="02020404030301010803" pitchFamily="18" charset="0"/>
              </a:rPr>
              <a:t>(IFAC - PSC 1998)</a:t>
            </a:r>
          </a:p>
        </p:txBody>
      </p:sp>
      <p:sp>
        <p:nvSpPr>
          <p:cNvPr id="22532"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947B219-DF58-4F75-A124-6BAEC2098AFF}" type="slidenum">
              <a:rPr lang="it-IT" altLang="en-US" sz="1400" smtClean="0"/>
              <a:pPr>
                <a:spcBef>
                  <a:spcPct val="0"/>
                </a:spcBef>
                <a:buFontTx/>
                <a:buNone/>
              </a:pPr>
              <a:t>11</a:t>
            </a:fld>
            <a:endParaRPr lang="it-IT" altLang="en-US" sz="1400" smtClean="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274638"/>
            <a:ext cx="8229600" cy="850900"/>
          </a:xfrm>
          <a:noFill/>
        </p:spPr>
        <p:txBody>
          <a:bodyPr/>
          <a:lstStyle/>
          <a:p>
            <a:pPr eaLnBrk="1" hangingPunct="1"/>
            <a:r>
              <a:rPr lang="it-IT" altLang="en-US" smtClean="0">
                <a:latin typeface="Garamond" panose="02020404030301010803" pitchFamily="18" charset="0"/>
              </a:rPr>
              <a:t>Attribuzione dei costi</a:t>
            </a:r>
          </a:p>
        </p:txBody>
      </p:sp>
      <p:sp>
        <p:nvSpPr>
          <p:cNvPr id="24579" name="Rectangle 3"/>
          <p:cNvSpPr>
            <a:spLocks noGrp="1" noChangeArrowheads="1"/>
          </p:cNvSpPr>
          <p:nvPr>
            <p:ph type="body" idx="1"/>
          </p:nvPr>
        </p:nvSpPr>
        <p:spPr>
          <a:xfrm>
            <a:off x="304800" y="1125538"/>
            <a:ext cx="8686800" cy="5427662"/>
          </a:xfrm>
          <a:noFill/>
        </p:spPr>
        <p:txBody>
          <a:bodyPr/>
          <a:lstStyle/>
          <a:p>
            <a:pPr eaLnBrk="1" hangingPunct="1">
              <a:buFont typeface="Monotype Sorts" pitchFamily="2" charset="2"/>
              <a:buNone/>
            </a:pPr>
            <a:r>
              <a:rPr lang="it-IT" altLang="en-US" sz="2200" smtClean="0">
                <a:latin typeface="Garamond" panose="02020404030301010803" pitchFamily="18" charset="0"/>
              </a:rPr>
              <a:t>Activity Based Costing (ABC): A cost accounting method that measures the cost and performance of process related activities and cost objects. It assigns cost to cost objects, based on their use of activities and recognizes the casual relationship of cost drivers to activities.</a:t>
            </a:r>
          </a:p>
          <a:p>
            <a:pPr eaLnBrk="1" hangingPunct="1">
              <a:buFont typeface="Monotype Sorts" pitchFamily="2" charset="2"/>
              <a:buNone/>
            </a:pPr>
            <a:r>
              <a:rPr lang="it-IT" altLang="en-US" sz="2200" smtClean="0">
                <a:latin typeface="Garamond" panose="02020404030301010803" pitchFamily="18" charset="0"/>
              </a:rPr>
              <a:t>Cost Driver: Any factor that causes a change in the cost of an activity or output resulting in the activities consuming fewer or greater amounts of resources.</a:t>
            </a:r>
          </a:p>
          <a:p>
            <a:pPr eaLnBrk="1" hangingPunct="1">
              <a:buFont typeface="Monotype Sorts" pitchFamily="2" charset="2"/>
              <a:buNone/>
            </a:pPr>
            <a:r>
              <a:rPr lang="it-IT" altLang="en-US" sz="2200" smtClean="0">
                <a:latin typeface="Garamond" panose="02020404030301010803" pitchFamily="18" charset="0"/>
              </a:rPr>
              <a:t>Value-added Activity: An activity that is judged to contribute to customer value or satisfy an organizational need. The attribute “value-added” reflects a belief that the activity cannot be eliminated without reducing the quantity, responsiveness, or quality of output required by a customer or organization.</a:t>
            </a:r>
          </a:p>
          <a:p>
            <a:pPr eaLnBrk="1" hangingPunct="1">
              <a:buFont typeface="Monotype Sorts" pitchFamily="2" charset="2"/>
              <a:buNone/>
            </a:pPr>
            <a:r>
              <a:rPr lang="it-IT" altLang="en-US" sz="2200" smtClean="0">
                <a:latin typeface="Garamond" panose="02020404030301010803" pitchFamily="18" charset="0"/>
              </a:rPr>
              <a:t>	(IFAC - PSC 1998)</a:t>
            </a:r>
          </a:p>
        </p:txBody>
      </p:sp>
      <p:sp>
        <p:nvSpPr>
          <p:cNvPr id="24580"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04F2A45-22D1-46C9-8C6E-3FA014DFFECF}" type="slidenum">
              <a:rPr lang="it-IT" altLang="en-US" sz="1400" smtClean="0"/>
              <a:pPr>
                <a:spcBef>
                  <a:spcPct val="0"/>
                </a:spcBef>
                <a:buFontTx/>
                <a:buNone/>
              </a:pPr>
              <a:t>12</a:t>
            </a:fld>
            <a:endParaRPr lang="it-IT" altLang="en-US" sz="1400" smtClean="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274638"/>
            <a:ext cx="8229600" cy="777875"/>
          </a:xfrm>
          <a:noFill/>
        </p:spPr>
        <p:txBody>
          <a:bodyPr/>
          <a:lstStyle/>
          <a:p>
            <a:pPr eaLnBrk="1" hangingPunct="1"/>
            <a:r>
              <a:rPr lang="it-IT" altLang="en-US" sz="2800" smtClean="0">
                <a:solidFill>
                  <a:schemeClr val="tx1"/>
                </a:solidFill>
                <a:latin typeface="Garamond" panose="02020404030301010803" pitchFamily="18" charset="0"/>
              </a:rPr>
              <a:t>La programmazione delle risorse necessarie</a:t>
            </a:r>
          </a:p>
        </p:txBody>
      </p:sp>
      <p:sp>
        <p:nvSpPr>
          <p:cNvPr id="26627" name="Rectangle 3"/>
          <p:cNvSpPr>
            <a:spLocks noGrp="1" noChangeArrowheads="1"/>
          </p:cNvSpPr>
          <p:nvPr>
            <p:ph type="body" idx="1"/>
          </p:nvPr>
        </p:nvSpPr>
        <p:spPr>
          <a:xfrm>
            <a:off x="457200" y="1196975"/>
            <a:ext cx="8229600" cy="4929188"/>
          </a:xfrm>
          <a:noFill/>
        </p:spPr>
        <p:txBody>
          <a:bodyPr/>
          <a:lstStyle/>
          <a:p>
            <a:pPr eaLnBrk="1" hangingPunct="1">
              <a:buFont typeface="Monotype Sorts" pitchFamily="2" charset="2"/>
              <a:buChar char="ó"/>
            </a:pPr>
            <a:r>
              <a:rPr lang="it-IT" altLang="en-US" sz="2800" smtClean="0">
                <a:latin typeface="Garamond" panose="02020404030301010803" pitchFamily="18" charset="0"/>
              </a:rPr>
              <a:t>Economie di scala = rendimenti di scala crescenti = all’aumento simultaneo e nella stessa proporzione della quantità di tutti gli input impiegati (dimensione dell’impresa) la produzione aumenta più che proporzionalmente. In presenza di economie di scala, i costi medi di produzione sono decrescenti e l’impresa ha convenienza a ampliare la capacità produttiva perché i costi unitari tendono a diminuire. (Dirindin e Vineis, 1999) </a:t>
            </a:r>
          </a:p>
        </p:txBody>
      </p:sp>
      <p:sp>
        <p:nvSpPr>
          <p:cNvPr id="26628"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D33DBDD-BC8D-4F08-B06F-0F01CD4721E4}" type="slidenum">
              <a:rPr lang="it-IT" altLang="en-US" sz="1400" smtClean="0"/>
              <a:pPr>
                <a:spcBef>
                  <a:spcPct val="0"/>
                </a:spcBef>
                <a:buFontTx/>
                <a:buNone/>
              </a:pPr>
              <a:t>13</a:t>
            </a:fld>
            <a:endParaRPr lang="it-IT" altLang="en-US" sz="1400" smtClean="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274638"/>
            <a:ext cx="8229600" cy="850900"/>
          </a:xfrm>
          <a:noFill/>
        </p:spPr>
        <p:txBody>
          <a:bodyPr/>
          <a:lstStyle/>
          <a:p>
            <a:pPr eaLnBrk="1" hangingPunct="1"/>
            <a:r>
              <a:rPr lang="it-IT" altLang="en-US" sz="2800" smtClean="0">
                <a:solidFill>
                  <a:schemeClr val="tx1"/>
                </a:solidFill>
                <a:latin typeface="Garamond" panose="02020404030301010803" pitchFamily="18" charset="0"/>
              </a:rPr>
              <a:t>La programmazione delle risorse necessarie</a:t>
            </a:r>
          </a:p>
        </p:txBody>
      </p:sp>
      <p:sp>
        <p:nvSpPr>
          <p:cNvPr id="28675" name="Rectangle 3"/>
          <p:cNvSpPr>
            <a:spLocks noGrp="1" noChangeArrowheads="1"/>
          </p:cNvSpPr>
          <p:nvPr>
            <p:ph type="body" idx="1"/>
          </p:nvPr>
        </p:nvSpPr>
        <p:spPr>
          <a:noFill/>
        </p:spPr>
        <p:txBody>
          <a:bodyPr/>
          <a:lstStyle/>
          <a:p>
            <a:pPr eaLnBrk="1" hangingPunct="1">
              <a:buFont typeface="Monotype Sorts" pitchFamily="2" charset="2"/>
              <a:buChar char="ó"/>
            </a:pPr>
            <a:r>
              <a:rPr lang="it-IT" altLang="en-US" sz="2800" smtClean="0">
                <a:latin typeface="Garamond" panose="02020404030301010803" pitchFamily="18" charset="0"/>
              </a:rPr>
              <a:t>Economie di scopo (rectius: varietà) = economie derivanti da produzioni congiunte = vantaggi in termini di costo nel produrre congiuntamente, anziché separatamente, un insieme di prestazioni. Sono presenti quando, a parità di input, la produzione combinata di due beni da parte di una sola impresa è più conveniente di quella che si potrebbe ottenere con due diverse imprese, ognuna specializzata in un unico prodotto. (Dirindin e Vineis, 1999) </a:t>
            </a:r>
          </a:p>
        </p:txBody>
      </p:sp>
      <p:sp>
        <p:nvSpPr>
          <p:cNvPr id="28676"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D76F3DF-070A-4FF3-ADE2-F34300C66932}" type="slidenum">
              <a:rPr lang="it-IT" altLang="en-US" sz="1400" smtClean="0"/>
              <a:pPr>
                <a:spcBef>
                  <a:spcPct val="0"/>
                </a:spcBef>
                <a:buFontTx/>
                <a:buNone/>
              </a:pPr>
              <a:t>14</a:t>
            </a:fld>
            <a:endParaRPr lang="it-IT" altLang="en-US" sz="1400" smtClean="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274638"/>
            <a:ext cx="8229600" cy="777875"/>
          </a:xfrm>
          <a:noFill/>
        </p:spPr>
        <p:txBody>
          <a:bodyPr/>
          <a:lstStyle/>
          <a:p>
            <a:pPr eaLnBrk="1" hangingPunct="1"/>
            <a:r>
              <a:rPr lang="it-IT" altLang="en-US" sz="2800" smtClean="0">
                <a:solidFill>
                  <a:schemeClr val="tx1"/>
                </a:solidFill>
                <a:latin typeface="Garamond" panose="02020404030301010803" pitchFamily="18" charset="0"/>
              </a:rPr>
              <a:t>La programmazione delle risorse necessarie</a:t>
            </a:r>
          </a:p>
        </p:txBody>
      </p:sp>
      <p:sp>
        <p:nvSpPr>
          <p:cNvPr id="30723" name="Rectangle 3"/>
          <p:cNvSpPr>
            <a:spLocks noGrp="1" noChangeArrowheads="1"/>
          </p:cNvSpPr>
          <p:nvPr>
            <p:ph type="body" sz="half" idx="1"/>
          </p:nvPr>
        </p:nvSpPr>
        <p:spPr>
          <a:xfrm>
            <a:off x="228600" y="1196975"/>
            <a:ext cx="4572000" cy="5280025"/>
          </a:xfrm>
          <a:noFill/>
        </p:spPr>
        <p:txBody>
          <a:bodyPr/>
          <a:lstStyle/>
          <a:p>
            <a:pPr eaLnBrk="1" hangingPunct="1">
              <a:buFont typeface="Monotype Sorts" pitchFamily="2" charset="2"/>
              <a:buChar char="ó"/>
            </a:pPr>
            <a:r>
              <a:rPr lang="it-IT" altLang="en-US" sz="2200" smtClean="0">
                <a:latin typeface="Garamond" panose="02020404030301010803" pitchFamily="18" charset="0"/>
              </a:rPr>
              <a:t>Costo opportunità = valore delle alternative perdute = valore che potrebbe essere ottenuto se le risorse fossero impiegate nel migliore impiego alternativo possibile. Nel caso in cui un fattore non abbia alcun impiego alternativo rispetto a quello attuale il costo opportunità è zero. Tipica è la situazione di sostanziale sottooccupazione delle risorse in presenza di vincoli alle dismissioni. (Dirindin e Vineis, 1999) </a:t>
            </a:r>
          </a:p>
        </p:txBody>
      </p:sp>
      <p:sp>
        <p:nvSpPr>
          <p:cNvPr id="30724" name="Rectangle 4"/>
          <p:cNvSpPr>
            <a:spLocks noGrp="1" noChangeArrowheads="1"/>
          </p:cNvSpPr>
          <p:nvPr>
            <p:ph type="body" sz="half" idx="2"/>
          </p:nvPr>
        </p:nvSpPr>
        <p:spPr>
          <a:xfrm>
            <a:off x="4800600" y="1268413"/>
            <a:ext cx="4114800" cy="5360987"/>
          </a:xfrm>
          <a:noFill/>
        </p:spPr>
        <p:txBody>
          <a:bodyPr/>
          <a:lstStyle/>
          <a:p>
            <a:pPr eaLnBrk="1" hangingPunct="1">
              <a:buSzPct val="50000"/>
              <a:buFont typeface="Monotype Sorts" pitchFamily="2" charset="2"/>
              <a:buChar char="ý"/>
            </a:pPr>
            <a:r>
              <a:rPr lang="it-IT" altLang="en-US" sz="2200" smtClean="0">
                <a:latin typeface="Garamond" panose="02020404030301010803" pitchFamily="18" charset="0"/>
              </a:rPr>
              <a:t>Opportunity cost = value of what must be given up to obtain a result. Opportunity costing essentially compares the present value of the cash costs of making the investment with the risk adjusted present value of the anticipated net cash benefits to be obtained. Anticipated reductions in costs as a result of making the investment provide some of the data used in estimating net cash benefits. (IFAC - PSC 1998)</a:t>
            </a:r>
          </a:p>
        </p:txBody>
      </p:sp>
      <p:sp>
        <p:nvSpPr>
          <p:cNvPr id="30725" name="Segnaposto numero diapositiva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1865DBD-2B81-4A6F-B1FC-1C840B22B51E}" type="slidenum">
              <a:rPr lang="it-IT" altLang="en-US" sz="1400" smtClean="0"/>
              <a:pPr>
                <a:spcBef>
                  <a:spcPct val="0"/>
                </a:spcBef>
                <a:buFontTx/>
                <a:buNone/>
              </a:pPr>
              <a:t>15</a:t>
            </a:fld>
            <a:endParaRPr lang="it-IT" altLang="en-US" sz="1400" smtClean="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egnaposto numero diapositiva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C3DE789-DAED-4918-B209-320E3D5EC162}" type="slidenum">
              <a:rPr lang="it-IT" altLang="en-US" sz="1400" smtClean="0"/>
              <a:pPr>
                <a:spcBef>
                  <a:spcPct val="0"/>
                </a:spcBef>
                <a:buFontTx/>
                <a:buNone/>
              </a:pPr>
              <a:t>16</a:t>
            </a:fld>
            <a:endParaRPr lang="it-IT" altLang="en-US" sz="1400" smtClean="0"/>
          </a:p>
        </p:txBody>
      </p:sp>
      <p:sp>
        <p:nvSpPr>
          <p:cNvPr id="32771" name="Rectangle 2"/>
          <p:cNvSpPr>
            <a:spLocks noGrp="1" noChangeArrowheads="1"/>
          </p:cNvSpPr>
          <p:nvPr>
            <p:ph type="title"/>
          </p:nvPr>
        </p:nvSpPr>
        <p:spPr>
          <a:xfrm>
            <a:off x="457200" y="274638"/>
            <a:ext cx="8229600" cy="633412"/>
          </a:xfrm>
        </p:spPr>
        <p:txBody>
          <a:bodyPr/>
          <a:lstStyle/>
          <a:p>
            <a:pPr eaLnBrk="1" hangingPunct="1"/>
            <a:r>
              <a:rPr lang="it-IT" altLang="en-US" sz="3600" smtClean="0">
                <a:latin typeface="Garamond" panose="02020404030301010803" pitchFamily="18" charset="0"/>
              </a:rPr>
              <a:t>Activity Based Costing - definizioni</a:t>
            </a:r>
          </a:p>
        </p:txBody>
      </p:sp>
      <p:sp>
        <p:nvSpPr>
          <p:cNvPr id="32772" name="Rectangle 3"/>
          <p:cNvSpPr>
            <a:spLocks noGrp="1" noChangeArrowheads="1"/>
          </p:cNvSpPr>
          <p:nvPr>
            <p:ph type="body" idx="1"/>
          </p:nvPr>
        </p:nvSpPr>
        <p:spPr>
          <a:xfrm>
            <a:off x="250825" y="981075"/>
            <a:ext cx="8642350" cy="5256213"/>
          </a:xfrm>
        </p:spPr>
        <p:txBody>
          <a:bodyPr/>
          <a:lstStyle/>
          <a:p>
            <a:pPr eaLnBrk="1" hangingPunct="1">
              <a:lnSpc>
                <a:spcPct val="80000"/>
              </a:lnSpc>
              <a:buFontTx/>
              <a:buNone/>
            </a:pPr>
            <a:r>
              <a:rPr lang="it-IT" altLang="en-US" sz="3000" i="1" smtClean="0">
                <a:latin typeface="Garamond" panose="02020404030301010803" pitchFamily="18" charset="0"/>
              </a:rPr>
              <a:t>L’activity based costing</a:t>
            </a:r>
            <a:r>
              <a:rPr lang="it-IT" altLang="en-US" sz="3000" smtClean="0">
                <a:latin typeface="Garamond" panose="02020404030301010803" pitchFamily="18" charset="0"/>
              </a:rPr>
              <a:t> è un metodo di calcolo dei costi che adotta come nuovo oggetto di costo, intermedio fra i fattori produttivi e i prodotti (e altri oggetti), le attività.</a:t>
            </a:r>
          </a:p>
          <a:p>
            <a:pPr eaLnBrk="1" hangingPunct="1">
              <a:lnSpc>
                <a:spcPct val="80000"/>
              </a:lnSpc>
              <a:buFontTx/>
              <a:buNone/>
            </a:pPr>
            <a:r>
              <a:rPr lang="it-IT" altLang="en-US" sz="3000" smtClean="0">
                <a:latin typeface="Garamond" panose="02020404030301010803" pitchFamily="18" charset="0"/>
              </a:rPr>
              <a:t>La complessità delle aziende viene affrontata mediante l’analisi, concentrando l’attenzione sugli elementi più semplici operanti in ogni centro di responsabilità, le attività, le quali sono ciò che viene concretamente fatto in azienda.</a:t>
            </a:r>
          </a:p>
          <a:p>
            <a:pPr eaLnBrk="1" hangingPunct="1">
              <a:lnSpc>
                <a:spcPct val="80000"/>
              </a:lnSpc>
              <a:buFontTx/>
              <a:buNone/>
            </a:pPr>
            <a:r>
              <a:rPr lang="it-IT" altLang="en-US" sz="3000" smtClean="0">
                <a:latin typeface="Garamond" panose="02020404030301010803" pitchFamily="18" charset="0"/>
              </a:rPr>
              <a:t>Viene ipotizzato che le attività consumino i fattori produttivi e che i prodotti consumino le attività.</a:t>
            </a:r>
          </a:p>
          <a:p>
            <a:pPr eaLnBrk="1" hangingPunct="1">
              <a:lnSpc>
                <a:spcPct val="80000"/>
              </a:lnSpc>
              <a:buFontTx/>
              <a:buNone/>
            </a:pPr>
            <a:r>
              <a:rPr lang="it-IT" altLang="en-US" sz="3000" smtClean="0">
                <a:latin typeface="Garamond" panose="02020404030301010803" pitchFamily="18" charset="0"/>
              </a:rPr>
              <a:t>Viene considerato un metodo avanzato rispetto alla tradizione precedente ed è il più recente sviluppo della contabilità analitica.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egnaposto numero diapositiva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AF2991F-AF9B-4CB8-9E8D-7C14F5945912}" type="slidenum">
              <a:rPr lang="it-IT" altLang="en-US" sz="1400" smtClean="0"/>
              <a:pPr>
                <a:spcBef>
                  <a:spcPct val="0"/>
                </a:spcBef>
                <a:buFontTx/>
                <a:buNone/>
              </a:pPr>
              <a:t>17</a:t>
            </a:fld>
            <a:endParaRPr lang="it-IT" altLang="en-US" sz="1400" smtClean="0"/>
          </a:p>
        </p:txBody>
      </p:sp>
      <p:sp>
        <p:nvSpPr>
          <p:cNvPr id="33795" name="Rectangle 2"/>
          <p:cNvSpPr>
            <a:spLocks noGrp="1" noChangeArrowheads="1"/>
          </p:cNvSpPr>
          <p:nvPr>
            <p:ph type="title"/>
          </p:nvPr>
        </p:nvSpPr>
        <p:spPr>
          <a:xfrm>
            <a:off x="457200" y="274638"/>
            <a:ext cx="8229600" cy="633412"/>
          </a:xfrm>
        </p:spPr>
        <p:txBody>
          <a:bodyPr/>
          <a:lstStyle/>
          <a:p>
            <a:pPr eaLnBrk="1" hangingPunct="1"/>
            <a:r>
              <a:rPr lang="it-IT" altLang="en-US" sz="4000" smtClean="0">
                <a:latin typeface="Garamond" panose="02020404030301010803" pitchFamily="18" charset="0"/>
              </a:rPr>
              <a:t>Activity Based Costing - applicazioni</a:t>
            </a:r>
          </a:p>
        </p:txBody>
      </p:sp>
      <p:sp>
        <p:nvSpPr>
          <p:cNvPr id="33796" name="Rectangle 3"/>
          <p:cNvSpPr>
            <a:spLocks noGrp="1" noChangeArrowheads="1"/>
          </p:cNvSpPr>
          <p:nvPr>
            <p:ph type="body" idx="1"/>
          </p:nvPr>
        </p:nvSpPr>
        <p:spPr>
          <a:xfrm>
            <a:off x="250825" y="1052513"/>
            <a:ext cx="8642350" cy="5184775"/>
          </a:xfrm>
        </p:spPr>
        <p:txBody>
          <a:bodyPr/>
          <a:lstStyle/>
          <a:p>
            <a:pPr marL="609600" indent="-609600" eaLnBrk="1" hangingPunct="1">
              <a:buSzPct val="90000"/>
              <a:buFontTx/>
              <a:buAutoNum type="arabicPeriod"/>
            </a:pPr>
            <a:r>
              <a:rPr lang="it-IT" altLang="en-US" sz="2600" smtClean="0">
                <a:latin typeface="Garamond" panose="02020404030301010803" pitchFamily="18" charset="0"/>
              </a:rPr>
              <a:t>Elevata incidenza dei costi indiretti</a:t>
            </a:r>
          </a:p>
          <a:p>
            <a:pPr marL="609600" indent="-609600" eaLnBrk="1" hangingPunct="1">
              <a:buSzPct val="90000"/>
              <a:buFontTx/>
              <a:buAutoNum type="arabicPeriod"/>
            </a:pPr>
            <a:r>
              <a:rPr lang="it-IT" altLang="en-US" sz="2600" smtClean="0">
                <a:latin typeface="Garamond" panose="02020404030301010803" pitchFamily="18" charset="0"/>
              </a:rPr>
              <a:t>Elevata numerosità degli articoli di catalogo e delle personalizzazioni possibili</a:t>
            </a:r>
          </a:p>
          <a:p>
            <a:pPr marL="609600" indent="-609600" eaLnBrk="1" hangingPunct="1">
              <a:buSzPct val="90000"/>
              <a:buFontTx/>
              <a:buAutoNum type="arabicPeriod"/>
            </a:pPr>
            <a:r>
              <a:rPr lang="it-IT" altLang="en-US" sz="2600" smtClean="0">
                <a:latin typeface="Garamond" panose="02020404030301010803" pitchFamily="18" charset="0"/>
              </a:rPr>
              <a:t>Elevata variabilità della sequenza delle fasi di fabbricazione</a:t>
            </a:r>
          </a:p>
          <a:p>
            <a:pPr marL="609600" indent="-609600" eaLnBrk="1" hangingPunct="1">
              <a:buSzPct val="90000"/>
              <a:buFontTx/>
              <a:buAutoNum type="arabicPeriod"/>
            </a:pPr>
            <a:r>
              <a:rPr lang="it-IT" altLang="en-US" sz="2600" smtClean="0">
                <a:latin typeface="Garamond" panose="02020404030301010803" pitchFamily="18" charset="0"/>
              </a:rPr>
              <a:t>Rilevanza della qualità di conformità</a:t>
            </a:r>
          </a:p>
          <a:p>
            <a:pPr marL="609600" indent="-609600" eaLnBrk="1" hangingPunct="1">
              <a:buSzPct val="90000"/>
              <a:buFontTx/>
              <a:buAutoNum type="arabicPeriod"/>
            </a:pPr>
            <a:r>
              <a:rPr lang="it-IT" altLang="en-US" sz="2600" smtClean="0">
                <a:latin typeface="Garamond" panose="02020404030301010803" pitchFamily="18" charset="0"/>
              </a:rPr>
              <a:t>Fabbricazione per parti e non per processo, oppure produzione di servizi</a:t>
            </a:r>
          </a:p>
          <a:p>
            <a:pPr marL="609600" indent="-609600" eaLnBrk="1" hangingPunct="1">
              <a:buSzPct val="90000"/>
              <a:buFontTx/>
              <a:buAutoNum type="arabicPeriod"/>
            </a:pPr>
            <a:r>
              <a:rPr lang="it-IT" altLang="en-US" sz="2600" smtClean="0">
                <a:latin typeface="Garamond" panose="02020404030301010803" pitchFamily="18" charset="0"/>
              </a:rPr>
              <a:t>Prevalenza di fattori produttivi comuni e aventi ampia gamma di impiego</a:t>
            </a:r>
          </a:p>
          <a:p>
            <a:pPr marL="609600" indent="-609600" eaLnBrk="1" hangingPunct="1">
              <a:buSzPct val="90000"/>
              <a:buFontTx/>
              <a:buAutoNum type="arabicPeriod"/>
            </a:pPr>
            <a:r>
              <a:rPr lang="it-IT" altLang="en-US" sz="2600" smtClean="0">
                <a:latin typeface="Garamond" panose="02020404030301010803" pitchFamily="18" charset="0"/>
              </a:rPr>
              <a:t>Diffusa utilizzazione di misure non monetarie di prestazione per “spingere verso il basso” il controllo dei costi</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numero diapositiva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A30E0F4-5D68-4B48-929C-189C9C295FD3}" type="slidenum">
              <a:rPr lang="it-IT" altLang="en-US" sz="1400" smtClean="0"/>
              <a:pPr>
                <a:spcBef>
                  <a:spcPct val="0"/>
                </a:spcBef>
                <a:buFontTx/>
                <a:buNone/>
              </a:pPr>
              <a:t>18</a:t>
            </a:fld>
            <a:endParaRPr lang="it-IT" altLang="en-US" sz="1400" smtClean="0"/>
          </a:p>
        </p:txBody>
      </p:sp>
      <p:sp>
        <p:nvSpPr>
          <p:cNvPr id="34819" name="Rectangle 2"/>
          <p:cNvSpPr>
            <a:spLocks noGrp="1" noChangeArrowheads="1"/>
          </p:cNvSpPr>
          <p:nvPr>
            <p:ph type="title"/>
          </p:nvPr>
        </p:nvSpPr>
        <p:spPr>
          <a:xfrm>
            <a:off x="457200" y="274638"/>
            <a:ext cx="8229600" cy="777875"/>
          </a:xfrm>
        </p:spPr>
        <p:txBody>
          <a:bodyPr/>
          <a:lstStyle/>
          <a:p>
            <a:pPr eaLnBrk="1" hangingPunct="1"/>
            <a:r>
              <a:rPr lang="it-IT" altLang="en-US" sz="4000" smtClean="0">
                <a:latin typeface="Garamond" panose="02020404030301010803" pitchFamily="18" charset="0"/>
              </a:rPr>
              <a:t>Activity Based Costing e centri di costo</a:t>
            </a:r>
          </a:p>
        </p:txBody>
      </p:sp>
      <p:sp>
        <p:nvSpPr>
          <p:cNvPr id="34820" name="Rectangle 3"/>
          <p:cNvSpPr>
            <a:spLocks noGrp="1" noChangeArrowheads="1"/>
          </p:cNvSpPr>
          <p:nvPr>
            <p:ph type="body" idx="1"/>
          </p:nvPr>
        </p:nvSpPr>
        <p:spPr>
          <a:xfrm>
            <a:off x="250825" y="1125538"/>
            <a:ext cx="8642350" cy="5111750"/>
          </a:xfrm>
        </p:spPr>
        <p:txBody>
          <a:bodyPr/>
          <a:lstStyle/>
          <a:p>
            <a:pPr eaLnBrk="1" hangingPunct="1">
              <a:lnSpc>
                <a:spcPct val="80000"/>
              </a:lnSpc>
              <a:buFontTx/>
              <a:buNone/>
            </a:pPr>
            <a:r>
              <a:rPr lang="it-IT" altLang="en-US" sz="2800" smtClean="0">
                <a:latin typeface="Garamond" panose="02020404030301010803" pitchFamily="18" charset="0"/>
              </a:rPr>
              <a:t>I centri di responsabilità e costo separano e assegnano la responsabilità organizzativa e la gestione per obiettivi.</a:t>
            </a:r>
          </a:p>
          <a:p>
            <a:pPr eaLnBrk="1" hangingPunct="1">
              <a:lnSpc>
                <a:spcPct val="80000"/>
              </a:lnSpc>
              <a:buFontTx/>
              <a:buNone/>
            </a:pPr>
            <a:r>
              <a:rPr lang="it-IT" altLang="en-US" sz="2800" smtClean="0">
                <a:latin typeface="Garamond" panose="02020404030301010803" pitchFamily="18" charset="0"/>
              </a:rPr>
              <a:t>Il consumo e l’approvvigionamento dei fattori produttivi avvengono nei centri e per i centri di responsabilità e costo; pure le attività vengono svolte nei centri.</a:t>
            </a:r>
          </a:p>
          <a:p>
            <a:pPr eaLnBrk="1" hangingPunct="1">
              <a:lnSpc>
                <a:spcPct val="80000"/>
              </a:lnSpc>
              <a:buFontTx/>
              <a:buNone/>
            </a:pPr>
            <a:r>
              <a:rPr lang="it-IT" altLang="en-US" sz="2800" smtClean="0">
                <a:latin typeface="Garamond" panose="02020404030301010803" pitchFamily="18" charset="0"/>
              </a:rPr>
              <a:t>I centri di responsabilità e costo e le funzioni aziendali permangono quindi, nel sistema di controllo di gestione, come unità organizzative di calcolo contabile e di </a:t>
            </a:r>
            <a:r>
              <a:rPr lang="it-IT" altLang="en-US" sz="2800" i="1" smtClean="0">
                <a:latin typeface="Garamond" panose="02020404030301010803" pitchFamily="18" charset="0"/>
              </a:rPr>
              <a:t>reporting</a:t>
            </a:r>
            <a:r>
              <a:rPr lang="it-IT" altLang="en-US" sz="2800" smtClean="0">
                <a:latin typeface="Garamond" panose="02020404030301010803" pitchFamily="18" charset="0"/>
              </a:rPr>
              <a:t> anche quando il calcolo dei costi di oggetti particolari avvenga mediante le attività.</a:t>
            </a:r>
          </a:p>
          <a:p>
            <a:pPr eaLnBrk="1" hangingPunct="1">
              <a:lnSpc>
                <a:spcPct val="80000"/>
              </a:lnSpc>
              <a:buFontTx/>
              <a:buNone/>
            </a:pPr>
            <a:r>
              <a:rPr lang="it-IT" altLang="en-US" sz="2800" smtClean="0">
                <a:latin typeface="Garamond" panose="02020404030301010803" pitchFamily="18" charset="0"/>
              </a:rPr>
              <a:t>Queste ultime devono essere legate alle autorità e responsabilità esistenti, e devono spiegare in misura significativa i costi di centro.</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egnaposto numero diapositiva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6EC2053-4719-480F-A4A5-F0C9F76398CF}" type="slidenum">
              <a:rPr lang="it-IT" altLang="en-US" sz="1400" smtClean="0"/>
              <a:pPr>
                <a:spcBef>
                  <a:spcPct val="0"/>
                </a:spcBef>
                <a:buFontTx/>
                <a:buNone/>
              </a:pPr>
              <a:t>19</a:t>
            </a:fld>
            <a:endParaRPr lang="it-IT" altLang="en-US" sz="1400" smtClean="0"/>
          </a:p>
        </p:txBody>
      </p:sp>
      <p:sp>
        <p:nvSpPr>
          <p:cNvPr id="35843" name="Rectangle 2"/>
          <p:cNvSpPr>
            <a:spLocks noGrp="1" noChangeArrowheads="1"/>
          </p:cNvSpPr>
          <p:nvPr>
            <p:ph type="title"/>
          </p:nvPr>
        </p:nvSpPr>
        <p:spPr>
          <a:xfrm>
            <a:off x="457200" y="274638"/>
            <a:ext cx="8229600" cy="1066800"/>
          </a:xfrm>
        </p:spPr>
        <p:txBody>
          <a:bodyPr/>
          <a:lstStyle/>
          <a:p>
            <a:pPr algn="l" eaLnBrk="1" hangingPunct="1"/>
            <a:r>
              <a:rPr lang="it-IT" altLang="en-US" sz="3600" smtClean="0">
                <a:latin typeface="Garamond" panose="02020404030301010803" pitchFamily="18" charset="0"/>
              </a:rPr>
              <a:t>		Activity Based Costing</a:t>
            </a:r>
            <a:br>
              <a:rPr lang="it-IT" altLang="en-US" sz="3600" smtClean="0">
                <a:latin typeface="Garamond" panose="02020404030301010803" pitchFamily="18" charset="0"/>
              </a:rPr>
            </a:br>
            <a:r>
              <a:rPr lang="it-IT" altLang="en-US" sz="3600" smtClean="0">
                <a:latin typeface="Garamond" panose="02020404030301010803" pitchFamily="18" charset="0"/>
              </a:rPr>
              <a:t>	finalità di controllo e gestione dei costi</a:t>
            </a:r>
          </a:p>
        </p:txBody>
      </p:sp>
      <p:sp>
        <p:nvSpPr>
          <p:cNvPr id="35844" name="Rectangle 3"/>
          <p:cNvSpPr>
            <a:spLocks noGrp="1" noChangeArrowheads="1"/>
          </p:cNvSpPr>
          <p:nvPr>
            <p:ph type="body" idx="1"/>
          </p:nvPr>
        </p:nvSpPr>
        <p:spPr>
          <a:xfrm>
            <a:off x="250825" y="1484313"/>
            <a:ext cx="8642350" cy="4752975"/>
          </a:xfrm>
        </p:spPr>
        <p:txBody>
          <a:bodyPr/>
          <a:lstStyle/>
          <a:p>
            <a:pPr marL="609600" indent="-609600" eaLnBrk="1" hangingPunct="1">
              <a:lnSpc>
                <a:spcPct val="90000"/>
              </a:lnSpc>
              <a:buSzPct val="85000"/>
              <a:buFontTx/>
              <a:buAutoNum type="arabicParenR"/>
            </a:pPr>
            <a:r>
              <a:rPr lang="it-IT" altLang="en-US" sz="3000" smtClean="0">
                <a:latin typeface="Garamond" panose="02020404030301010803" pitchFamily="18" charset="0"/>
              </a:rPr>
              <a:t>Calcolo della redditività di prodotti e clienti più fedele rispetto alle relazioni causali.</a:t>
            </a:r>
          </a:p>
          <a:p>
            <a:pPr marL="609600" indent="-609600" eaLnBrk="1" hangingPunct="1">
              <a:lnSpc>
                <a:spcPct val="90000"/>
              </a:lnSpc>
              <a:buSzPct val="85000"/>
              <a:buFontTx/>
              <a:buAutoNum type="arabicParenR"/>
            </a:pPr>
            <a:r>
              <a:rPr lang="it-IT" altLang="en-US" sz="3000" smtClean="0">
                <a:latin typeface="Garamond" panose="02020404030301010803" pitchFamily="18" charset="0"/>
              </a:rPr>
              <a:t>Calcolo del prezzo di vendita non distorto da “sovvenzionamenti incrociati”.</a:t>
            </a:r>
          </a:p>
          <a:p>
            <a:pPr marL="609600" indent="-609600" eaLnBrk="1" hangingPunct="1">
              <a:lnSpc>
                <a:spcPct val="90000"/>
              </a:lnSpc>
              <a:buSzPct val="85000"/>
              <a:buFontTx/>
              <a:buAutoNum type="arabicParenR"/>
            </a:pPr>
            <a:r>
              <a:rPr lang="it-IT" altLang="en-US" sz="3000" smtClean="0">
                <a:latin typeface="Garamond" panose="02020404030301010803" pitchFamily="18" charset="0"/>
              </a:rPr>
              <a:t>Possibilità di redigere il </a:t>
            </a:r>
            <a:r>
              <a:rPr lang="it-IT" altLang="en-US" sz="3000" i="1" smtClean="0">
                <a:latin typeface="Garamond" panose="02020404030301010803" pitchFamily="18" charset="0"/>
              </a:rPr>
              <a:t>budget</a:t>
            </a:r>
            <a:r>
              <a:rPr lang="it-IT" altLang="en-US" sz="3000" smtClean="0">
                <a:latin typeface="Garamond" panose="02020404030301010803" pitchFamily="18" charset="0"/>
              </a:rPr>
              <a:t> per attività.</a:t>
            </a:r>
          </a:p>
          <a:p>
            <a:pPr marL="609600" indent="-609600" eaLnBrk="1" hangingPunct="1">
              <a:lnSpc>
                <a:spcPct val="90000"/>
              </a:lnSpc>
              <a:buSzPct val="85000"/>
              <a:buFontTx/>
              <a:buAutoNum type="arabicParenR"/>
            </a:pPr>
            <a:r>
              <a:rPr lang="it-IT" altLang="en-US" sz="3000" smtClean="0">
                <a:latin typeface="Garamond" panose="02020404030301010803" pitchFamily="18" charset="0"/>
              </a:rPr>
              <a:t>Possibilità di prendere decisioni di </a:t>
            </a:r>
            <a:r>
              <a:rPr lang="it-IT" altLang="en-US" sz="3000" i="1" smtClean="0">
                <a:latin typeface="Garamond" panose="02020404030301010803" pitchFamily="18" charset="0"/>
              </a:rPr>
              <a:t>outsourcing</a:t>
            </a:r>
            <a:r>
              <a:rPr lang="it-IT" altLang="en-US" sz="3000" smtClean="0">
                <a:latin typeface="Garamond" panose="02020404030301010803" pitchFamily="18" charset="0"/>
              </a:rPr>
              <a:t> non distorte e legate a fenomeni di lungo termine.</a:t>
            </a:r>
          </a:p>
          <a:p>
            <a:pPr marL="609600" indent="-609600" eaLnBrk="1" hangingPunct="1">
              <a:lnSpc>
                <a:spcPct val="90000"/>
              </a:lnSpc>
              <a:buSzPct val="85000"/>
              <a:buFontTx/>
              <a:buAutoNum type="arabicParenR"/>
            </a:pPr>
            <a:r>
              <a:rPr lang="it-IT" altLang="en-US" sz="3000" smtClean="0">
                <a:latin typeface="Garamond" panose="02020404030301010803" pitchFamily="18" charset="0"/>
              </a:rPr>
              <a:t>Possibilità di un </a:t>
            </a:r>
            <a:r>
              <a:rPr lang="it-IT" altLang="en-US" sz="3000" i="1" smtClean="0">
                <a:latin typeface="Garamond" panose="02020404030301010803" pitchFamily="18" charset="0"/>
              </a:rPr>
              <a:t>benchmarking</a:t>
            </a:r>
            <a:r>
              <a:rPr lang="it-IT" altLang="en-US" sz="3000" smtClean="0">
                <a:latin typeface="Garamond" panose="02020404030301010803" pitchFamily="18" charset="0"/>
              </a:rPr>
              <a:t> più comparabile.</a:t>
            </a:r>
          </a:p>
          <a:p>
            <a:pPr marL="609600" indent="-609600" eaLnBrk="1" hangingPunct="1">
              <a:lnSpc>
                <a:spcPct val="90000"/>
              </a:lnSpc>
              <a:buSzPct val="85000"/>
              <a:buFontTx/>
              <a:buAutoNum type="arabicParenR"/>
            </a:pPr>
            <a:r>
              <a:rPr lang="it-IT" altLang="en-US" sz="3000" smtClean="0">
                <a:latin typeface="Garamond" panose="02020404030301010803" pitchFamily="18" charset="0"/>
              </a:rPr>
              <a:t>Possibilità di uno sfruttamento mirato del potenziale di risparmio di risorse produttive </a:t>
            </a:r>
            <a:r>
              <a:rPr lang="it-IT" altLang="en-US" sz="3000" i="1" smtClean="0">
                <a:latin typeface="Garamond" panose="02020404030301010803" pitchFamily="18" charset="0"/>
              </a:rPr>
              <a:t>non value-added.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egnaposto numero diapositiva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5DE1658-2DC4-422A-83FA-2D3D331106EA}" type="slidenum">
              <a:rPr lang="it-IT" altLang="en-US" sz="1400" smtClean="0"/>
              <a:pPr>
                <a:spcBef>
                  <a:spcPct val="0"/>
                </a:spcBef>
                <a:buFontTx/>
                <a:buNone/>
              </a:pPr>
              <a:t>2</a:t>
            </a:fld>
            <a:endParaRPr lang="it-IT" altLang="en-US" sz="1400" smtClean="0"/>
          </a:p>
        </p:txBody>
      </p:sp>
      <p:sp>
        <p:nvSpPr>
          <p:cNvPr id="6147" name="Rectangle 2"/>
          <p:cNvSpPr>
            <a:spLocks noGrp="1" noChangeArrowheads="1"/>
          </p:cNvSpPr>
          <p:nvPr>
            <p:ph type="title"/>
          </p:nvPr>
        </p:nvSpPr>
        <p:spPr>
          <a:xfrm>
            <a:off x="457200" y="274638"/>
            <a:ext cx="8229600" cy="706437"/>
          </a:xfrm>
        </p:spPr>
        <p:txBody>
          <a:bodyPr/>
          <a:lstStyle/>
          <a:p>
            <a:pPr eaLnBrk="1" hangingPunct="1"/>
            <a:r>
              <a:rPr lang="it-IT" altLang="en-US" sz="3600" smtClean="0">
                <a:latin typeface="Garamond" panose="02020404030301010803" pitchFamily="18" charset="0"/>
              </a:rPr>
              <a:t>Analisi dei costi nella contabilità generale</a:t>
            </a:r>
          </a:p>
        </p:txBody>
      </p:sp>
      <p:sp>
        <p:nvSpPr>
          <p:cNvPr id="6148" name="Rectangle 3"/>
          <p:cNvSpPr>
            <a:spLocks noGrp="1" noChangeArrowheads="1"/>
          </p:cNvSpPr>
          <p:nvPr>
            <p:ph type="body" idx="1"/>
          </p:nvPr>
        </p:nvSpPr>
        <p:spPr>
          <a:xfrm>
            <a:off x="250825" y="1125538"/>
            <a:ext cx="8642350" cy="5111750"/>
          </a:xfrm>
        </p:spPr>
        <p:txBody>
          <a:bodyPr/>
          <a:lstStyle/>
          <a:p>
            <a:pPr marL="609600" indent="-609600" eaLnBrk="1" hangingPunct="1">
              <a:lnSpc>
                <a:spcPct val="90000"/>
              </a:lnSpc>
              <a:buSzPct val="90000"/>
              <a:buFontTx/>
              <a:buAutoNum type="arabicParenR"/>
            </a:pPr>
            <a:r>
              <a:rPr lang="it-IT" altLang="en-US" sz="2400" b="1" smtClean="0">
                <a:latin typeface="Garamond" panose="02020404030301010803" pitchFamily="18" charset="0"/>
              </a:rPr>
              <a:t>Distinzione a seconda della variazione patrimoniale:</a:t>
            </a:r>
          </a:p>
          <a:p>
            <a:pPr marL="990600" lvl="1" indent="-533400" eaLnBrk="1" hangingPunct="1">
              <a:lnSpc>
                <a:spcPct val="90000"/>
              </a:lnSpc>
              <a:buSzPct val="90000"/>
              <a:buFontTx/>
              <a:buAutoNum type="arabicParenR"/>
            </a:pPr>
            <a:r>
              <a:rPr lang="it-IT" altLang="en-US" sz="2000" b="1" smtClean="0">
                <a:latin typeface="Garamond" panose="02020404030301010803" pitchFamily="18" charset="0"/>
              </a:rPr>
              <a:t>Consumo</a:t>
            </a:r>
          </a:p>
          <a:p>
            <a:pPr marL="990600" lvl="1" indent="-533400" eaLnBrk="1" hangingPunct="1">
              <a:lnSpc>
                <a:spcPct val="90000"/>
              </a:lnSpc>
              <a:buSzPct val="90000"/>
              <a:buFontTx/>
              <a:buAutoNum type="arabicParenR"/>
            </a:pPr>
            <a:r>
              <a:rPr lang="it-IT" altLang="en-US" sz="2000" b="1" smtClean="0">
                <a:latin typeface="Garamond" panose="02020404030301010803" pitchFamily="18" charset="0"/>
              </a:rPr>
              <a:t>Dispendio (spesa o costo del venduto)</a:t>
            </a:r>
          </a:p>
          <a:p>
            <a:pPr marL="990600" lvl="1" indent="-533400" eaLnBrk="1" hangingPunct="1">
              <a:lnSpc>
                <a:spcPct val="90000"/>
              </a:lnSpc>
              <a:buSzPct val="90000"/>
              <a:buFontTx/>
              <a:buAutoNum type="arabicParenR"/>
            </a:pPr>
            <a:r>
              <a:rPr lang="it-IT" altLang="en-US" sz="2000" b="1" smtClean="0">
                <a:latin typeface="Garamond" panose="02020404030301010803" pitchFamily="18" charset="0"/>
              </a:rPr>
              <a:t>Deprezzamento (svalutazione)</a:t>
            </a:r>
          </a:p>
          <a:p>
            <a:pPr marL="609600" indent="-609600" eaLnBrk="1" hangingPunct="1">
              <a:lnSpc>
                <a:spcPct val="90000"/>
              </a:lnSpc>
              <a:buSzPct val="90000"/>
              <a:buFontTx/>
              <a:buAutoNum type="arabicParenR"/>
            </a:pPr>
            <a:r>
              <a:rPr lang="it-IT" altLang="en-US" sz="2400" b="1" smtClean="0">
                <a:latin typeface="Garamond" panose="02020404030301010803" pitchFamily="18" charset="0"/>
              </a:rPr>
              <a:t>Definizione della competenza economica:</a:t>
            </a:r>
          </a:p>
          <a:p>
            <a:pPr marL="990600" lvl="1" indent="-533400" eaLnBrk="1" hangingPunct="1">
              <a:lnSpc>
                <a:spcPct val="90000"/>
              </a:lnSpc>
              <a:buSzPct val="90000"/>
              <a:buFontTx/>
              <a:buAutoNum type="arabicParenR"/>
            </a:pPr>
            <a:r>
              <a:rPr lang="it-IT" altLang="en-US" sz="2000" b="1" smtClean="0">
                <a:latin typeface="Garamond" panose="02020404030301010803" pitchFamily="18" charset="0"/>
              </a:rPr>
              <a:t>Produzione integrale del periodo (venduta e non venduta)</a:t>
            </a:r>
          </a:p>
          <a:p>
            <a:pPr marL="990600" lvl="1" indent="-533400" eaLnBrk="1" hangingPunct="1">
              <a:lnSpc>
                <a:spcPct val="90000"/>
              </a:lnSpc>
              <a:buSzPct val="90000"/>
              <a:buFontTx/>
              <a:buAutoNum type="arabicParenR"/>
            </a:pPr>
            <a:r>
              <a:rPr lang="it-IT" altLang="en-US" sz="2000" b="1" smtClean="0">
                <a:latin typeface="Garamond" panose="02020404030301010803" pitchFamily="18" charset="0"/>
              </a:rPr>
              <a:t>Produzione venduta nel periodo</a:t>
            </a:r>
          </a:p>
          <a:p>
            <a:pPr marL="609600" indent="-609600" eaLnBrk="1" hangingPunct="1">
              <a:lnSpc>
                <a:spcPct val="90000"/>
              </a:lnSpc>
              <a:buSzPct val="90000"/>
              <a:buFontTx/>
              <a:buAutoNum type="arabicParenR"/>
            </a:pPr>
            <a:r>
              <a:rPr lang="it-IT" altLang="en-US" sz="2400" b="1" smtClean="0">
                <a:latin typeface="Garamond" panose="02020404030301010803" pitchFamily="18" charset="0"/>
              </a:rPr>
              <a:t>Scelta dell’attributo di stima:</a:t>
            </a:r>
          </a:p>
          <a:p>
            <a:pPr marL="990600" lvl="1" indent="-533400" eaLnBrk="1" hangingPunct="1">
              <a:lnSpc>
                <a:spcPct val="90000"/>
              </a:lnSpc>
              <a:buSzPct val="90000"/>
              <a:buFontTx/>
              <a:buAutoNum type="arabicParenR"/>
            </a:pPr>
            <a:r>
              <a:rPr lang="it-IT" altLang="en-US" sz="2000" b="1" smtClean="0">
                <a:latin typeface="Garamond" panose="02020404030301010803" pitchFamily="18" charset="0"/>
              </a:rPr>
              <a:t>Costo storico</a:t>
            </a:r>
          </a:p>
          <a:p>
            <a:pPr marL="990600" lvl="1" indent="-533400" eaLnBrk="1" hangingPunct="1">
              <a:lnSpc>
                <a:spcPct val="90000"/>
              </a:lnSpc>
              <a:buSzPct val="90000"/>
              <a:buFontTx/>
              <a:buAutoNum type="arabicParenR"/>
            </a:pPr>
            <a:r>
              <a:rPr lang="it-IT" altLang="en-US" sz="2000" b="1" smtClean="0">
                <a:latin typeface="Garamond" panose="02020404030301010803" pitchFamily="18" charset="0"/>
              </a:rPr>
              <a:t>Costo corrente</a:t>
            </a:r>
          </a:p>
          <a:p>
            <a:pPr marL="609600" indent="-609600" eaLnBrk="1" hangingPunct="1">
              <a:lnSpc>
                <a:spcPct val="90000"/>
              </a:lnSpc>
              <a:buSzPct val="90000"/>
              <a:buFontTx/>
              <a:buAutoNum type="arabicParenR"/>
            </a:pPr>
            <a:r>
              <a:rPr lang="it-IT" altLang="en-US" sz="2400" b="1" smtClean="0">
                <a:latin typeface="Garamond" panose="02020404030301010803" pitchFamily="18" charset="0"/>
              </a:rPr>
              <a:t>Natura del fattore produttivo consumato</a:t>
            </a:r>
          </a:p>
          <a:p>
            <a:pPr marL="609600" indent="-609600" eaLnBrk="1" hangingPunct="1">
              <a:lnSpc>
                <a:spcPct val="90000"/>
              </a:lnSpc>
              <a:buSzPct val="90000"/>
              <a:buFontTx/>
              <a:buAutoNum type="arabicParenR"/>
            </a:pPr>
            <a:r>
              <a:rPr lang="it-IT" altLang="en-US" sz="2400" b="1" smtClean="0">
                <a:latin typeface="Garamond" panose="02020404030301010803" pitchFamily="18" charset="0"/>
              </a:rPr>
              <a:t>Relazione con le funzioni aziendali:</a:t>
            </a:r>
          </a:p>
          <a:p>
            <a:pPr marL="990600" lvl="1" indent="-533400" eaLnBrk="1" hangingPunct="1">
              <a:lnSpc>
                <a:spcPct val="90000"/>
              </a:lnSpc>
              <a:buSzPct val="90000"/>
              <a:buFontTx/>
              <a:buAutoNum type="arabicParenR"/>
            </a:pPr>
            <a:r>
              <a:rPr lang="it-IT" altLang="en-US" sz="2000" b="1" smtClean="0">
                <a:latin typeface="Garamond" panose="02020404030301010803" pitchFamily="18" charset="0"/>
              </a:rPr>
              <a:t>Costi “operativi”</a:t>
            </a:r>
          </a:p>
          <a:p>
            <a:pPr marL="990600" lvl="1" indent="-533400" eaLnBrk="1" hangingPunct="1">
              <a:lnSpc>
                <a:spcPct val="90000"/>
              </a:lnSpc>
              <a:buSzPct val="90000"/>
              <a:buFontTx/>
              <a:buAutoNum type="arabicParenR"/>
            </a:pPr>
            <a:r>
              <a:rPr lang="it-IT" altLang="en-US" sz="2000" b="1" smtClean="0">
                <a:latin typeface="Garamond" panose="02020404030301010803" pitchFamily="18" charset="0"/>
              </a:rPr>
              <a:t>Costi di finanziamento</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egnaposto numero diapositiva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76964F6-4952-45C8-AA04-D37A93F5ABF7}" type="slidenum">
              <a:rPr lang="it-IT" altLang="en-US" sz="1400" smtClean="0"/>
              <a:pPr>
                <a:spcBef>
                  <a:spcPct val="0"/>
                </a:spcBef>
                <a:buFontTx/>
                <a:buNone/>
              </a:pPr>
              <a:t>20</a:t>
            </a:fld>
            <a:endParaRPr lang="it-IT" altLang="en-US" sz="1400" smtClean="0"/>
          </a:p>
        </p:txBody>
      </p:sp>
      <p:sp>
        <p:nvSpPr>
          <p:cNvPr id="36867" name="Rectangle 2"/>
          <p:cNvSpPr>
            <a:spLocks noGrp="1" noChangeArrowheads="1"/>
          </p:cNvSpPr>
          <p:nvPr>
            <p:ph type="title"/>
          </p:nvPr>
        </p:nvSpPr>
        <p:spPr>
          <a:xfrm>
            <a:off x="250825" y="274638"/>
            <a:ext cx="8642350" cy="633412"/>
          </a:xfrm>
        </p:spPr>
        <p:txBody>
          <a:bodyPr/>
          <a:lstStyle/>
          <a:p>
            <a:pPr eaLnBrk="1" hangingPunct="1"/>
            <a:r>
              <a:rPr lang="it-IT" altLang="en-US" sz="3600" smtClean="0">
                <a:latin typeface="Garamond" panose="02020404030301010803" pitchFamily="18" charset="0"/>
              </a:rPr>
              <a:t>Activity Based Costing – definizione di attività</a:t>
            </a:r>
          </a:p>
        </p:txBody>
      </p:sp>
      <p:sp>
        <p:nvSpPr>
          <p:cNvPr id="36868" name="Rectangle 3"/>
          <p:cNvSpPr>
            <a:spLocks noGrp="1" noChangeArrowheads="1"/>
          </p:cNvSpPr>
          <p:nvPr>
            <p:ph type="body" idx="1"/>
          </p:nvPr>
        </p:nvSpPr>
        <p:spPr>
          <a:xfrm>
            <a:off x="250825" y="981075"/>
            <a:ext cx="8642350" cy="5256213"/>
          </a:xfrm>
        </p:spPr>
        <p:txBody>
          <a:bodyPr/>
          <a:lstStyle/>
          <a:p>
            <a:pPr marL="609600" indent="-609600" eaLnBrk="1" hangingPunct="1">
              <a:buSzPct val="90000"/>
              <a:buFontTx/>
              <a:buAutoNum type="arabicPeriod"/>
            </a:pPr>
            <a:r>
              <a:rPr lang="it-IT" altLang="en-US" sz="2600" smtClean="0">
                <a:latin typeface="Garamond" panose="02020404030301010803" pitchFamily="18" charset="0"/>
              </a:rPr>
              <a:t>Un’attività è un insieme di compiti elementari (</a:t>
            </a:r>
            <a:r>
              <a:rPr lang="it-IT" altLang="en-US" sz="2600" i="1" smtClean="0">
                <a:latin typeface="Garamond" panose="02020404030301010803" pitchFamily="18" charset="0"/>
              </a:rPr>
              <a:t>task</a:t>
            </a:r>
            <a:r>
              <a:rPr lang="it-IT" altLang="en-US" sz="2600" smtClean="0">
                <a:latin typeface="Garamond" panose="02020404030301010803" pitchFamily="18" charset="0"/>
              </a:rPr>
              <a:t>) a loro volta costituiti da un insieme di gesti (</a:t>
            </a:r>
            <a:r>
              <a:rPr lang="it-IT" altLang="en-US" sz="2600" i="1" smtClean="0">
                <a:latin typeface="Garamond" panose="02020404030301010803" pitchFamily="18" charset="0"/>
              </a:rPr>
              <a:t>work element</a:t>
            </a:r>
            <a:r>
              <a:rPr lang="it-IT" altLang="en-US" sz="2600" smtClean="0">
                <a:latin typeface="Garamond" panose="02020404030301010803" pitchFamily="18" charset="0"/>
              </a:rPr>
              <a:t>)</a:t>
            </a:r>
          </a:p>
          <a:p>
            <a:pPr marL="609600" indent="-609600" eaLnBrk="1" hangingPunct="1">
              <a:buSzPct val="90000"/>
              <a:buFontTx/>
              <a:buAutoNum type="arabicPeriod"/>
            </a:pPr>
            <a:r>
              <a:rPr lang="it-IT" altLang="en-US" sz="2600" smtClean="0">
                <a:latin typeface="Garamond" panose="02020404030301010803" pitchFamily="18" charset="0"/>
              </a:rPr>
              <a:t>Un’attività produce un risultato utile (</a:t>
            </a:r>
            <a:r>
              <a:rPr lang="it-IT" altLang="en-US" sz="2600" i="1" smtClean="0">
                <a:latin typeface="Garamond" panose="02020404030301010803" pitchFamily="18" charset="0"/>
              </a:rPr>
              <a:t>output</a:t>
            </a:r>
            <a:r>
              <a:rPr lang="it-IT" altLang="en-US" sz="2600" smtClean="0">
                <a:latin typeface="Garamond" panose="02020404030301010803" pitchFamily="18" charset="0"/>
              </a:rPr>
              <a:t>)</a:t>
            </a:r>
          </a:p>
          <a:p>
            <a:pPr marL="609600" indent="-609600" eaLnBrk="1" hangingPunct="1">
              <a:buSzPct val="90000"/>
              <a:buFontTx/>
              <a:buAutoNum type="arabicPeriod"/>
            </a:pPr>
            <a:r>
              <a:rPr lang="it-IT" altLang="en-US" sz="2600" smtClean="0">
                <a:latin typeface="Garamond" panose="02020404030301010803" pitchFamily="18" charset="0"/>
              </a:rPr>
              <a:t>Esiste un cliente, interno o esterno, per ciascun risultato di attività</a:t>
            </a:r>
          </a:p>
          <a:p>
            <a:pPr marL="609600" indent="-609600" eaLnBrk="1" hangingPunct="1">
              <a:buSzPct val="90000"/>
              <a:buFontTx/>
              <a:buAutoNum type="arabicPeriod"/>
            </a:pPr>
            <a:r>
              <a:rPr lang="it-IT" altLang="en-US" sz="2600" smtClean="0">
                <a:latin typeface="Garamond" panose="02020404030301010803" pitchFamily="18" charset="0"/>
              </a:rPr>
              <a:t>Un’attività consuma svariati fattori produttivi, principalmente fattori che danno capacità</a:t>
            </a:r>
          </a:p>
          <a:p>
            <a:pPr marL="609600" indent="-609600" eaLnBrk="1" hangingPunct="1">
              <a:buSzPct val="90000"/>
              <a:buFontTx/>
              <a:buAutoNum type="arabicPeriod"/>
            </a:pPr>
            <a:r>
              <a:rPr lang="it-IT" altLang="en-US" sz="2600" smtClean="0">
                <a:latin typeface="Garamond" panose="02020404030301010803" pitchFamily="18" charset="0"/>
              </a:rPr>
              <a:t>Un’attività viene svolta solo al verificarsi di un evento determinato (</a:t>
            </a:r>
            <a:r>
              <a:rPr lang="it-IT" altLang="en-US" sz="2600" i="1" smtClean="0">
                <a:latin typeface="Garamond" panose="02020404030301010803" pitchFamily="18" charset="0"/>
              </a:rPr>
              <a:t>trigger</a:t>
            </a:r>
            <a:r>
              <a:rPr lang="it-IT" altLang="en-US" sz="2600" smtClean="0">
                <a:latin typeface="Garamond" panose="02020404030301010803" pitchFamily="18" charset="0"/>
              </a:rPr>
              <a:t>) che la richiede</a:t>
            </a:r>
          </a:p>
          <a:p>
            <a:pPr marL="609600" indent="-609600" eaLnBrk="1" hangingPunct="1">
              <a:buSzPct val="90000"/>
              <a:buFontTx/>
              <a:buAutoNum type="arabicPeriod"/>
            </a:pPr>
            <a:r>
              <a:rPr lang="it-IT" altLang="en-US" sz="2600" smtClean="0">
                <a:latin typeface="Garamond" panose="02020404030301010803" pitchFamily="18" charset="0"/>
              </a:rPr>
              <a:t>Un’attività presenta delle caratteristiche o prestazioni</a:t>
            </a:r>
          </a:p>
          <a:p>
            <a:pPr marL="609600" indent="-609600" eaLnBrk="1" hangingPunct="1">
              <a:buSzPct val="90000"/>
              <a:buFontTx/>
              <a:buAutoNum type="arabicPeriod"/>
            </a:pPr>
            <a:r>
              <a:rPr lang="it-IT" altLang="en-US" sz="2600" smtClean="0">
                <a:latin typeface="Garamond" panose="02020404030301010803" pitchFamily="18" charset="0"/>
              </a:rPr>
              <a:t>Un’attività consuma i fattori produttivi in misura determinata da un parametro, avente elevata correlazione causale (</a:t>
            </a:r>
            <a:r>
              <a:rPr lang="it-IT" altLang="en-US" sz="2600" i="1" smtClean="0">
                <a:latin typeface="Garamond" panose="02020404030301010803" pitchFamily="18" charset="0"/>
              </a:rPr>
              <a:t>driver</a:t>
            </a:r>
            <a:r>
              <a:rPr lang="it-IT" altLang="en-US" sz="2600" smtClean="0">
                <a:latin typeface="Garamond" panose="02020404030301010803" pitchFamily="18" charset="0"/>
              </a:rPr>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23850" y="333375"/>
            <a:ext cx="8496300" cy="863600"/>
          </a:xfrm>
        </p:spPr>
        <p:txBody>
          <a:bodyPr/>
          <a:lstStyle/>
          <a:p>
            <a:pPr algn="l" eaLnBrk="1" hangingPunct="1"/>
            <a:r>
              <a:rPr lang="it-IT" altLang="en-US" sz="2800" smtClean="0">
                <a:latin typeface="Garamond" panose="02020404030301010803" pitchFamily="18" charset="0"/>
              </a:rPr>
              <a:t>Applicazione dell’ABC  e </a:t>
            </a:r>
            <a:r>
              <a:rPr lang="it-IT" altLang="en-US" sz="2800" i="1" smtClean="0">
                <a:latin typeface="Garamond" panose="02020404030301010803" pitchFamily="18" charset="0"/>
              </a:rPr>
              <a:t>Process Analysis</a:t>
            </a:r>
          </a:p>
        </p:txBody>
      </p:sp>
      <p:sp>
        <p:nvSpPr>
          <p:cNvPr id="37891" name="Rectangle 3"/>
          <p:cNvSpPr>
            <a:spLocks noGrp="1" noChangeArrowheads="1"/>
          </p:cNvSpPr>
          <p:nvPr>
            <p:ph type="body" idx="1"/>
          </p:nvPr>
        </p:nvSpPr>
        <p:spPr>
          <a:xfrm>
            <a:off x="179388" y="1341438"/>
            <a:ext cx="8785225" cy="5327650"/>
          </a:xfrm>
        </p:spPr>
        <p:txBody>
          <a:bodyPr/>
          <a:lstStyle/>
          <a:p>
            <a:pPr marL="609600" indent="-609600" eaLnBrk="1" hangingPunct="1">
              <a:buFontTx/>
              <a:buAutoNum type="arabicPeriod"/>
            </a:pPr>
            <a:r>
              <a:rPr lang="it-IT" altLang="en-US" sz="3000" smtClean="0">
                <a:latin typeface="Garamond" panose="02020404030301010803" pitchFamily="18" charset="0"/>
              </a:rPr>
              <a:t>Identificazione delle attività</a:t>
            </a:r>
          </a:p>
          <a:p>
            <a:pPr marL="609600" indent="-609600" eaLnBrk="1" hangingPunct="1">
              <a:buFontTx/>
              <a:buAutoNum type="arabicPeriod"/>
            </a:pPr>
            <a:r>
              <a:rPr lang="it-IT" altLang="en-US" sz="3000" smtClean="0">
                <a:latin typeface="Garamond" panose="02020404030301010803" pitchFamily="18" charset="0"/>
              </a:rPr>
              <a:t>Classificazione delle attività in </a:t>
            </a:r>
            <a:r>
              <a:rPr lang="it-IT" altLang="en-US" sz="3000" i="1" smtClean="0">
                <a:latin typeface="Garamond" panose="02020404030301010803" pitchFamily="18" charset="0"/>
              </a:rPr>
              <a:t>value added</a:t>
            </a:r>
            <a:r>
              <a:rPr lang="it-IT" altLang="en-US" sz="3000" smtClean="0">
                <a:latin typeface="Garamond" panose="02020404030301010803" pitchFamily="18" charset="0"/>
              </a:rPr>
              <a:t> e </a:t>
            </a:r>
            <a:r>
              <a:rPr lang="it-IT" altLang="en-US" sz="3000" i="1" smtClean="0">
                <a:latin typeface="Garamond" panose="02020404030301010803" pitchFamily="18" charset="0"/>
              </a:rPr>
              <a:t>non value added</a:t>
            </a:r>
            <a:r>
              <a:rPr lang="it-IT" altLang="en-US" sz="3000" smtClean="0">
                <a:latin typeface="Garamond" panose="02020404030301010803" pitchFamily="18" charset="0"/>
              </a:rPr>
              <a:t> (per clienti interni e esterni)</a:t>
            </a:r>
          </a:p>
          <a:p>
            <a:pPr marL="609600" indent="-609600" eaLnBrk="1" hangingPunct="1">
              <a:buFontTx/>
              <a:buAutoNum type="arabicPeriod"/>
            </a:pPr>
            <a:r>
              <a:rPr lang="it-IT" altLang="en-US" sz="3000" smtClean="0">
                <a:latin typeface="Garamond" panose="02020404030301010803" pitchFamily="18" charset="0"/>
              </a:rPr>
              <a:t>Individuazione delle determinanti delle attività (</a:t>
            </a:r>
            <a:r>
              <a:rPr lang="it-IT" altLang="en-US" sz="3000" i="1" smtClean="0">
                <a:latin typeface="Garamond" panose="02020404030301010803" pitchFamily="18" charset="0"/>
              </a:rPr>
              <a:t>activity driver</a:t>
            </a:r>
            <a:r>
              <a:rPr lang="it-IT" altLang="en-US" sz="3000" smtClean="0">
                <a:latin typeface="Garamond" panose="02020404030301010803" pitchFamily="18" charset="0"/>
              </a:rPr>
              <a:t>)</a:t>
            </a:r>
          </a:p>
          <a:p>
            <a:pPr marL="609600" indent="-609600" eaLnBrk="1" hangingPunct="1">
              <a:buFontTx/>
              <a:buAutoNum type="arabicPeriod"/>
            </a:pPr>
            <a:r>
              <a:rPr lang="it-IT" altLang="en-US" sz="3000" smtClean="0">
                <a:latin typeface="Garamond" panose="02020404030301010803" pitchFamily="18" charset="0"/>
              </a:rPr>
              <a:t>Calcolo dei costi delle attività (</a:t>
            </a:r>
            <a:r>
              <a:rPr lang="it-IT" altLang="en-US" sz="3000" i="1" smtClean="0">
                <a:latin typeface="Garamond" panose="02020404030301010803" pitchFamily="18" charset="0"/>
              </a:rPr>
              <a:t>resource driver</a:t>
            </a:r>
            <a:r>
              <a:rPr lang="it-IT" altLang="en-US" sz="3000" smtClean="0">
                <a:latin typeface="Garamond" panose="02020404030301010803" pitchFamily="18" charset="0"/>
              </a:rPr>
              <a:t>)</a:t>
            </a:r>
          </a:p>
          <a:p>
            <a:pPr marL="609600" indent="-609600" eaLnBrk="1" hangingPunct="1">
              <a:buFontTx/>
              <a:buAutoNum type="arabicPeriod"/>
            </a:pPr>
            <a:r>
              <a:rPr lang="it-IT" altLang="en-US" sz="3000" smtClean="0">
                <a:latin typeface="Garamond" panose="02020404030301010803" pitchFamily="18" charset="0"/>
              </a:rPr>
              <a:t>Determinazione degli indicatori di </a:t>
            </a:r>
            <a:r>
              <a:rPr lang="it-IT" altLang="en-US" sz="3000" i="1" smtClean="0">
                <a:latin typeface="Garamond" panose="02020404030301010803" pitchFamily="18" charset="0"/>
              </a:rPr>
              <a:t>performance</a:t>
            </a:r>
            <a:r>
              <a:rPr lang="it-IT" altLang="en-US" sz="3000" smtClean="0">
                <a:latin typeface="Garamond" panose="02020404030301010803" pitchFamily="18" charset="0"/>
              </a:rPr>
              <a:t> delle attività (efficacia, qualità)</a:t>
            </a:r>
          </a:p>
          <a:p>
            <a:pPr marL="609600" indent="-609600" eaLnBrk="1" hangingPunct="1">
              <a:buFontTx/>
              <a:buAutoNum type="arabicPeriod"/>
            </a:pPr>
            <a:r>
              <a:rPr lang="it-IT" altLang="en-US" sz="3000" smtClean="0">
                <a:latin typeface="Garamond" panose="02020404030301010803" pitchFamily="18" charset="0"/>
              </a:rPr>
              <a:t>Ricerca delle cause delle attività (</a:t>
            </a:r>
            <a:r>
              <a:rPr lang="it-IT" altLang="en-US" sz="3000" i="1" smtClean="0">
                <a:latin typeface="Garamond" panose="02020404030301010803" pitchFamily="18" charset="0"/>
              </a:rPr>
              <a:t>cost</a:t>
            </a:r>
            <a:r>
              <a:rPr lang="it-IT" altLang="en-US" sz="3000" smtClean="0">
                <a:latin typeface="Garamond" panose="02020404030301010803" pitchFamily="18" charset="0"/>
              </a:rPr>
              <a:t> </a:t>
            </a:r>
            <a:r>
              <a:rPr lang="it-IT" altLang="en-US" sz="3000" i="1" smtClean="0">
                <a:latin typeface="Garamond" panose="02020404030301010803" pitchFamily="18" charset="0"/>
              </a:rPr>
              <a:t>driver</a:t>
            </a:r>
            <a:r>
              <a:rPr lang="it-IT" altLang="en-US" sz="3000" smtClean="0">
                <a:latin typeface="Garamond" panose="02020404030301010803" pitchFamily="18" charset="0"/>
              </a:rPr>
              <a:t>)</a:t>
            </a:r>
          </a:p>
        </p:txBody>
      </p:sp>
      <p:sp>
        <p:nvSpPr>
          <p:cNvPr id="37892"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9E5C612-5C2A-44FF-87BA-336208587129}" type="slidenum">
              <a:rPr lang="it-IT" altLang="en-US" sz="1400" smtClean="0"/>
              <a:pPr>
                <a:spcBef>
                  <a:spcPct val="0"/>
                </a:spcBef>
                <a:buFontTx/>
                <a:buNone/>
              </a:pPr>
              <a:t>21</a:t>
            </a:fld>
            <a:endParaRPr lang="it-IT" altLang="en-US" sz="140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egnaposto numero diapositiva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8899786-32EA-4F6E-841D-CCB0121AF041}" type="slidenum">
              <a:rPr lang="it-IT" altLang="en-US" sz="1400" smtClean="0"/>
              <a:pPr>
                <a:spcBef>
                  <a:spcPct val="0"/>
                </a:spcBef>
                <a:buFontTx/>
                <a:buNone/>
              </a:pPr>
              <a:t>22</a:t>
            </a:fld>
            <a:endParaRPr lang="it-IT" altLang="en-US" sz="1400" smtClean="0"/>
          </a:p>
        </p:txBody>
      </p:sp>
      <p:sp>
        <p:nvSpPr>
          <p:cNvPr id="39939" name="Rectangle 2"/>
          <p:cNvSpPr>
            <a:spLocks noGrp="1" noChangeArrowheads="1"/>
          </p:cNvSpPr>
          <p:nvPr>
            <p:ph type="title"/>
          </p:nvPr>
        </p:nvSpPr>
        <p:spPr>
          <a:xfrm>
            <a:off x="457200" y="274638"/>
            <a:ext cx="8229600" cy="777875"/>
          </a:xfrm>
        </p:spPr>
        <p:txBody>
          <a:bodyPr/>
          <a:lstStyle/>
          <a:p>
            <a:pPr algn="l" eaLnBrk="1" hangingPunct="1"/>
            <a:r>
              <a:rPr lang="it-IT" altLang="en-US" sz="3600" smtClean="0">
                <a:latin typeface="Garamond" panose="02020404030301010803" pitchFamily="18" charset="0"/>
              </a:rPr>
              <a:t>Activity Based Costing – fasi di realizzazione</a:t>
            </a:r>
          </a:p>
        </p:txBody>
      </p:sp>
      <p:sp>
        <p:nvSpPr>
          <p:cNvPr id="39940" name="Rectangle 3"/>
          <p:cNvSpPr>
            <a:spLocks noGrp="1" noChangeArrowheads="1"/>
          </p:cNvSpPr>
          <p:nvPr>
            <p:ph type="body" idx="1"/>
          </p:nvPr>
        </p:nvSpPr>
        <p:spPr>
          <a:xfrm>
            <a:off x="250825" y="1125538"/>
            <a:ext cx="8642350" cy="5111750"/>
          </a:xfrm>
        </p:spPr>
        <p:txBody>
          <a:bodyPr/>
          <a:lstStyle/>
          <a:p>
            <a:pPr marL="609600" indent="-609600" eaLnBrk="1" hangingPunct="1">
              <a:buSzPct val="85000"/>
              <a:buFontTx/>
              <a:buAutoNum type="arabicParenR"/>
            </a:pPr>
            <a:r>
              <a:rPr lang="it-IT" altLang="en-US" sz="3000" smtClean="0">
                <a:latin typeface="Garamond" panose="02020404030301010803" pitchFamily="18" charset="0"/>
              </a:rPr>
              <a:t>Individuazione e scelta (mappatura) delle attività (</a:t>
            </a:r>
            <a:r>
              <a:rPr lang="it-IT" altLang="en-US" sz="3000" i="1" smtClean="0">
                <a:latin typeface="Garamond" panose="02020404030301010803" pitchFamily="18" charset="0"/>
              </a:rPr>
              <a:t>activity map, activity library</a:t>
            </a:r>
            <a:r>
              <a:rPr lang="it-IT" altLang="en-US" sz="3000" smtClean="0">
                <a:latin typeface="Garamond" panose="02020404030301010803" pitchFamily="18" charset="0"/>
              </a:rPr>
              <a:t>).</a:t>
            </a:r>
          </a:p>
          <a:p>
            <a:pPr marL="609600" indent="-609600" eaLnBrk="1" hangingPunct="1">
              <a:buSzPct val="85000"/>
              <a:buFontTx/>
              <a:buAutoNum type="arabicParenR"/>
            </a:pPr>
            <a:r>
              <a:rPr lang="it-IT" altLang="en-US" sz="3000" smtClean="0">
                <a:latin typeface="Garamond" panose="02020404030301010803" pitchFamily="18" charset="0"/>
              </a:rPr>
              <a:t>Individuazione e scelta delle determinanti dei costi (tre classi: </a:t>
            </a:r>
            <a:r>
              <a:rPr lang="it-IT" altLang="en-US" sz="3000" i="1" smtClean="0">
                <a:latin typeface="Garamond" panose="02020404030301010803" pitchFamily="18" charset="0"/>
              </a:rPr>
              <a:t>resource driver, activity driver, cost driver</a:t>
            </a:r>
            <a:r>
              <a:rPr lang="it-IT" altLang="en-US" sz="3000" smtClean="0">
                <a:latin typeface="Garamond" panose="02020404030301010803" pitchFamily="18" charset="0"/>
              </a:rPr>
              <a:t>).</a:t>
            </a:r>
          </a:p>
          <a:p>
            <a:pPr marL="609600" indent="-609600" eaLnBrk="1" hangingPunct="1">
              <a:buSzPct val="85000"/>
              <a:buFontTx/>
              <a:buAutoNum type="arabicParenR"/>
            </a:pPr>
            <a:r>
              <a:rPr lang="it-IT" altLang="en-US" sz="3000" smtClean="0">
                <a:latin typeface="Garamond" panose="02020404030301010803" pitchFamily="18" charset="0"/>
              </a:rPr>
              <a:t>Attribuzione dei costi alle attività (</a:t>
            </a:r>
            <a:r>
              <a:rPr lang="it-IT" altLang="en-US" sz="3000" i="1" smtClean="0">
                <a:latin typeface="Garamond" panose="02020404030301010803" pitchFamily="18" charset="0"/>
              </a:rPr>
              <a:t>activity cost pool</a:t>
            </a:r>
            <a:r>
              <a:rPr lang="it-IT" altLang="en-US" sz="3000" smtClean="0">
                <a:latin typeface="Garamond" panose="02020404030301010803" pitchFamily="18" charset="0"/>
              </a:rPr>
              <a:t>).</a:t>
            </a:r>
          </a:p>
          <a:p>
            <a:pPr marL="609600" indent="-609600" eaLnBrk="1" hangingPunct="1">
              <a:buSzPct val="85000"/>
              <a:buFontTx/>
              <a:buAutoNum type="arabicParenR"/>
            </a:pPr>
            <a:r>
              <a:rPr lang="it-IT" altLang="en-US" sz="3000" smtClean="0">
                <a:latin typeface="Garamond" panose="02020404030301010803" pitchFamily="18" charset="0"/>
              </a:rPr>
              <a:t>Calcolo dei costi unitari delle attività.</a:t>
            </a:r>
          </a:p>
          <a:p>
            <a:pPr marL="609600" indent="-609600" eaLnBrk="1" hangingPunct="1">
              <a:buSzPct val="85000"/>
              <a:buFontTx/>
              <a:buAutoNum type="arabicParenR"/>
            </a:pPr>
            <a:r>
              <a:rPr lang="it-IT" altLang="en-US" sz="3000" smtClean="0">
                <a:latin typeface="Garamond" panose="02020404030301010803" pitchFamily="18" charset="0"/>
              </a:rPr>
              <a:t>Calcolo dei costi degli oggetti particolari secondo il loro assorbimento di attività (</a:t>
            </a:r>
            <a:r>
              <a:rPr lang="it-IT" altLang="en-US" sz="3000" i="1" smtClean="0">
                <a:latin typeface="Garamond" panose="02020404030301010803" pitchFamily="18" charset="0"/>
              </a:rPr>
              <a:t>bill of activities</a:t>
            </a:r>
            <a:r>
              <a:rPr lang="it-IT" altLang="en-US" sz="3000" smtClean="0">
                <a:latin typeface="Garamond" panose="02020404030301010803" pitchFamily="18" charset="0"/>
              </a:rPr>
              <a:t>) misurato da coefficienti di utilizzo.</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egnaposto numero diapositiva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1382FE0-E6D6-4913-80E8-E7D0D237537C}" type="slidenum">
              <a:rPr lang="it-IT" altLang="en-US" sz="1400" smtClean="0"/>
              <a:pPr>
                <a:spcBef>
                  <a:spcPct val="0"/>
                </a:spcBef>
                <a:buFontTx/>
                <a:buNone/>
              </a:pPr>
              <a:t>23</a:t>
            </a:fld>
            <a:endParaRPr lang="it-IT" altLang="en-US" sz="1400" smtClean="0"/>
          </a:p>
        </p:txBody>
      </p:sp>
      <p:sp>
        <p:nvSpPr>
          <p:cNvPr id="40963" name="Rectangle 2"/>
          <p:cNvSpPr>
            <a:spLocks noGrp="1" noChangeArrowheads="1"/>
          </p:cNvSpPr>
          <p:nvPr>
            <p:ph type="title"/>
          </p:nvPr>
        </p:nvSpPr>
        <p:spPr>
          <a:xfrm>
            <a:off x="323850" y="274638"/>
            <a:ext cx="8569325" cy="850900"/>
          </a:xfrm>
        </p:spPr>
        <p:txBody>
          <a:bodyPr/>
          <a:lstStyle/>
          <a:p>
            <a:pPr eaLnBrk="1" hangingPunct="1"/>
            <a:r>
              <a:rPr lang="it-IT" altLang="en-US" sz="3600" smtClean="0">
                <a:latin typeface="Garamond" panose="02020404030301010803" pitchFamily="18" charset="0"/>
              </a:rPr>
              <a:t>Activity Based Costing – determinanti dei costi</a:t>
            </a:r>
          </a:p>
        </p:txBody>
      </p:sp>
      <p:sp>
        <p:nvSpPr>
          <p:cNvPr id="40964" name="Rectangle 3"/>
          <p:cNvSpPr>
            <a:spLocks noGrp="1" noChangeArrowheads="1"/>
          </p:cNvSpPr>
          <p:nvPr>
            <p:ph type="body" idx="1"/>
          </p:nvPr>
        </p:nvSpPr>
        <p:spPr>
          <a:xfrm>
            <a:off x="250825" y="1125538"/>
            <a:ext cx="8642350" cy="5000625"/>
          </a:xfrm>
        </p:spPr>
        <p:txBody>
          <a:bodyPr/>
          <a:lstStyle/>
          <a:p>
            <a:pPr marL="609600" indent="-609600" eaLnBrk="1" hangingPunct="1">
              <a:buSzPct val="80000"/>
              <a:buFontTx/>
              <a:buAutoNum type="alphaLcPeriod"/>
            </a:pPr>
            <a:r>
              <a:rPr lang="it-IT" altLang="en-US" sz="2800" i="1" smtClean="0">
                <a:latin typeface="Garamond" panose="02020404030301010803" pitchFamily="18" charset="0"/>
              </a:rPr>
              <a:t>Resource driver</a:t>
            </a:r>
            <a:r>
              <a:rPr lang="it-IT" altLang="en-US" sz="2800" smtClean="0">
                <a:latin typeface="Garamond" panose="02020404030301010803" pitchFamily="18" charset="0"/>
              </a:rPr>
              <a:t>: collegano causalmente i costi dei centri alle attività svolte in questi ultimi e così consentono di attribuire i costi alle attività; trattandosi di fattori di capacità, il parametro di misura più usato è il tempo di centro, ma si potrebbero usare resource driver specifici per ogni fattore o classe di fattori produttivi (</a:t>
            </a:r>
            <a:r>
              <a:rPr lang="it-IT" altLang="en-US" sz="2800" i="1" smtClean="0">
                <a:latin typeface="Garamond" panose="02020404030301010803" pitchFamily="18" charset="0"/>
              </a:rPr>
              <a:t>Leistungen</a:t>
            </a:r>
            <a:r>
              <a:rPr lang="it-IT" altLang="en-US" sz="2800" smtClean="0">
                <a:latin typeface="Garamond" panose="02020404030301010803" pitchFamily="18" charset="0"/>
              </a:rPr>
              <a:t>)</a:t>
            </a:r>
          </a:p>
          <a:p>
            <a:pPr marL="609600" indent="-609600" eaLnBrk="1" hangingPunct="1">
              <a:buSzPct val="80000"/>
              <a:buFontTx/>
              <a:buAutoNum type="alphaLcPeriod"/>
            </a:pPr>
            <a:r>
              <a:rPr lang="it-IT" altLang="en-US" sz="2800" i="1" smtClean="0">
                <a:latin typeface="Garamond" panose="02020404030301010803" pitchFamily="18" charset="0"/>
              </a:rPr>
              <a:t>Activity driver</a:t>
            </a:r>
            <a:r>
              <a:rPr lang="it-IT" altLang="en-US" sz="2800" smtClean="0">
                <a:latin typeface="Garamond" panose="02020404030301010803" pitchFamily="18" charset="0"/>
              </a:rPr>
              <a:t>: misurano la quantità di risultato prodotto da un’attività, ovvero la quantità di attività generata</a:t>
            </a:r>
          </a:p>
          <a:p>
            <a:pPr marL="609600" indent="-609600" eaLnBrk="1" hangingPunct="1">
              <a:buSzPct val="80000"/>
              <a:buFontTx/>
              <a:buAutoNum type="alphaLcPeriod"/>
            </a:pPr>
            <a:r>
              <a:rPr lang="it-IT" altLang="en-US" sz="2800" i="1" smtClean="0">
                <a:latin typeface="Garamond" panose="02020404030301010803" pitchFamily="18" charset="0"/>
              </a:rPr>
              <a:t>Cost driver</a:t>
            </a:r>
            <a:r>
              <a:rPr lang="it-IT" altLang="en-US" sz="2800" smtClean="0">
                <a:latin typeface="Garamond" panose="02020404030301010803" pitchFamily="18" charset="0"/>
              </a:rPr>
              <a:t>: descrivono i fenomeni che causano la produzione delle attività e determinano la loro intensità</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23850" y="274638"/>
            <a:ext cx="8496300" cy="993775"/>
          </a:xfrm>
          <a:noFill/>
        </p:spPr>
        <p:txBody>
          <a:bodyPr/>
          <a:lstStyle/>
          <a:p>
            <a:pPr eaLnBrk="1" hangingPunct="1"/>
            <a:r>
              <a:rPr lang="it-IT" altLang="en-US" sz="4000" smtClean="0">
                <a:solidFill>
                  <a:srgbClr val="002060"/>
                </a:solidFill>
                <a:latin typeface="Castellar" panose="020A0402060406010301" pitchFamily="18" charset="0"/>
              </a:rPr>
              <a:t>“hierarchy” of activities</a:t>
            </a:r>
          </a:p>
        </p:txBody>
      </p:sp>
      <p:sp>
        <p:nvSpPr>
          <p:cNvPr id="41987" name="Rectangle 3"/>
          <p:cNvSpPr>
            <a:spLocks noGrp="1" noChangeArrowheads="1"/>
          </p:cNvSpPr>
          <p:nvPr>
            <p:ph type="body" idx="1"/>
          </p:nvPr>
        </p:nvSpPr>
        <p:spPr>
          <a:xfrm>
            <a:off x="381000" y="1268413"/>
            <a:ext cx="8458200" cy="5040312"/>
          </a:xfrm>
          <a:noFill/>
        </p:spPr>
        <p:txBody>
          <a:bodyPr/>
          <a:lstStyle/>
          <a:p>
            <a:pPr eaLnBrk="1" hangingPunct="1"/>
            <a:r>
              <a:rPr lang="it-IT" altLang="en-US" sz="3600" smtClean="0">
                <a:solidFill>
                  <a:srgbClr val="002060"/>
                </a:solidFill>
                <a:latin typeface="Garamond" panose="02020404030301010803" pitchFamily="18" charset="0"/>
              </a:rPr>
              <a:t>Unit level activities (volume-related)</a:t>
            </a:r>
          </a:p>
          <a:p>
            <a:pPr eaLnBrk="1" hangingPunct="1"/>
            <a:r>
              <a:rPr lang="it-IT" altLang="en-US" sz="3600" smtClean="0">
                <a:solidFill>
                  <a:srgbClr val="002060"/>
                </a:solidFill>
                <a:latin typeface="Garamond" panose="02020404030301010803" pitchFamily="18" charset="0"/>
              </a:rPr>
              <a:t>Batch level activities</a:t>
            </a:r>
          </a:p>
          <a:p>
            <a:pPr eaLnBrk="1" hangingPunct="1"/>
            <a:r>
              <a:rPr lang="it-IT" altLang="en-US" sz="3600" smtClean="0">
                <a:solidFill>
                  <a:srgbClr val="002060"/>
                </a:solidFill>
                <a:latin typeface="Garamond" panose="02020404030301010803" pitchFamily="18" charset="0"/>
              </a:rPr>
              <a:t>“Process” sustaining activities</a:t>
            </a:r>
          </a:p>
          <a:p>
            <a:pPr eaLnBrk="1" hangingPunct="1"/>
            <a:r>
              <a:rPr lang="it-IT" altLang="en-US" sz="3600" smtClean="0">
                <a:solidFill>
                  <a:srgbClr val="002060"/>
                </a:solidFill>
                <a:latin typeface="Garamond" panose="02020404030301010803" pitchFamily="18" charset="0"/>
              </a:rPr>
              <a:t>Product sustaining activities</a:t>
            </a:r>
          </a:p>
          <a:p>
            <a:pPr eaLnBrk="1" hangingPunct="1"/>
            <a:r>
              <a:rPr lang="it-IT" altLang="en-US" sz="3600" smtClean="0">
                <a:solidFill>
                  <a:srgbClr val="002060"/>
                </a:solidFill>
                <a:latin typeface="Garamond" panose="02020404030301010803" pitchFamily="18" charset="0"/>
              </a:rPr>
              <a:t>Customer sustaining activities</a:t>
            </a:r>
          </a:p>
          <a:p>
            <a:pPr eaLnBrk="1" hangingPunct="1"/>
            <a:r>
              <a:rPr lang="it-IT" altLang="en-US" sz="3600" smtClean="0">
                <a:solidFill>
                  <a:srgbClr val="002060"/>
                </a:solidFill>
                <a:latin typeface="Garamond" panose="02020404030301010803" pitchFamily="18" charset="0"/>
              </a:rPr>
              <a:t>Facility sustaining activities</a:t>
            </a:r>
          </a:p>
          <a:p>
            <a:pPr eaLnBrk="1" hangingPunct="1"/>
            <a:r>
              <a:rPr lang="it-IT" altLang="en-US" sz="3600" smtClean="0">
                <a:solidFill>
                  <a:srgbClr val="002060"/>
                </a:solidFill>
                <a:latin typeface="Garamond" panose="02020404030301010803" pitchFamily="18" charset="0"/>
              </a:rPr>
              <a:t>Corporate sustaining activities</a:t>
            </a:r>
          </a:p>
        </p:txBody>
      </p:sp>
      <p:sp>
        <p:nvSpPr>
          <p:cNvPr id="41988"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0891009-2A9C-4160-B8EB-39E3A3BC7C82}" type="slidenum">
              <a:rPr lang="it-IT" altLang="en-US" sz="1400" smtClean="0"/>
              <a:pPr>
                <a:spcBef>
                  <a:spcPct val="0"/>
                </a:spcBef>
                <a:buFontTx/>
                <a:buNone/>
              </a:pPr>
              <a:t>24</a:t>
            </a:fld>
            <a:endParaRPr lang="it-IT" altLang="en-US" sz="1400" smtClean="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egnaposto numero diapositiva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8C95677-46F2-45B2-AE83-17B418C965C6}" type="slidenum">
              <a:rPr lang="it-IT" altLang="en-US" sz="1400" smtClean="0"/>
              <a:pPr>
                <a:spcBef>
                  <a:spcPct val="0"/>
                </a:spcBef>
                <a:buFontTx/>
                <a:buNone/>
              </a:pPr>
              <a:t>3</a:t>
            </a:fld>
            <a:endParaRPr lang="it-IT" altLang="en-US" sz="1400" smtClean="0"/>
          </a:p>
        </p:txBody>
      </p:sp>
      <p:sp>
        <p:nvSpPr>
          <p:cNvPr id="8195" name="Rectangle 2"/>
          <p:cNvSpPr>
            <a:spLocks noGrp="1" noChangeArrowheads="1"/>
          </p:cNvSpPr>
          <p:nvPr>
            <p:ph type="title"/>
          </p:nvPr>
        </p:nvSpPr>
        <p:spPr>
          <a:xfrm>
            <a:off x="457200" y="274638"/>
            <a:ext cx="8229600" cy="633412"/>
          </a:xfrm>
        </p:spPr>
        <p:txBody>
          <a:bodyPr/>
          <a:lstStyle/>
          <a:p>
            <a:pPr eaLnBrk="1" hangingPunct="1"/>
            <a:r>
              <a:rPr lang="it-IT" altLang="en-US" sz="3600" smtClean="0">
                <a:latin typeface="Garamond" panose="02020404030301010803" pitchFamily="18" charset="0"/>
              </a:rPr>
              <a:t>Analisi dei costi nella contabilità analitica</a:t>
            </a:r>
          </a:p>
        </p:txBody>
      </p:sp>
      <p:sp>
        <p:nvSpPr>
          <p:cNvPr id="8196" name="Rectangle 3"/>
          <p:cNvSpPr>
            <a:spLocks noGrp="1" noChangeArrowheads="1"/>
          </p:cNvSpPr>
          <p:nvPr>
            <p:ph type="body" idx="1"/>
          </p:nvPr>
        </p:nvSpPr>
        <p:spPr>
          <a:xfrm>
            <a:off x="250825" y="1052513"/>
            <a:ext cx="8713788" cy="5256212"/>
          </a:xfrm>
        </p:spPr>
        <p:txBody>
          <a:bodyPr/>
          <a:lstStyle/>
          <a:p>
            <a:pPr marL="609600" indent="-609600" eaLnBrk="1" hangingPunct="1">
              <a:lnSpc>
                <a:spcPct val="90000"/>
              </a:lnSpc>
              <a:buSzPct val="90000"/>
              <a:buFontTx/>
              <a:buAutoNum type="arabicParenR"/>
            </a:pPr>
            <a:r>
              <a:rPr lang="it-IT" altLang="en-US" sz="2400" b="1" smtClean="0">
                <a:latin typeface="Garamond" panose="02020404030301010803" pitchFamily="18" charset="0"/>
              </a:rPr>
              <a:t>Relazione di causalità con l’oggetto di costo:</a:t>
            </a:r>
          </a:p>
          <a:p>
            <a:pPr marL="990600" lvl="1" indent="-533400" eaLnBrk="1" hangingPunct="1">
              <a:lnSpc>
                <a:spcPct val="90000"/>
              </a:lnSpc>
              <a:buSzPct val="90000"/>
              <a:buFontTx/>
              <a:buAutoNum type="arabicParenR"/>
            </a:pPr>
            <a:r>
              <a:rPr lang="it-IT" altLang="en-US" sz="2000" b="1" smtClean="0">
                <a:latin typeface="Garamond" panose="02020404030301010803" pitchFamily="18" charset="0"/>
              </a:rPr>
              <a:t>Costi diretti</a:t>
            </a:r>
          </a:p>
          <a:p>
            <a:pPr marL="990600" lvl="1" indent="-533400" eaLnBrk="1" hangingPunct="1">
              <a:lnSpc>
                <a:spcPct val="90000"/>
              </a:lnSpc>
              <a:buSzPct val="90000"/>
              <a:buFontTx/>
              <a:buAutoNum type="arabicParenR"/>
            </a:pPr>
            <a:r>
              <a:rPr lang="it-IT" altLang="en-US" sz="2000" b="1" smtClean="0">
                <a:latin typeface="Garamond" panose="02020404030301010803" pitchFamily="18" charset="0"/>
              </a:rPr>
              <a:t>Costi indiretti</a:t>
            </a:r>
          </a:p>
          <a:p>
            <a:pPr marL="609600" indent="-609600" eaLnBrk="1" hangingPunct="1">
              <a:lnSpc>
                <a:spcPct val="90000"/>
              </a:lnSpc>
              <a:buSzPct val="90000"/>
              <a:buFontTx/>
              <a:buAutoNum type="arabicParenR"/>
            </a:pPr>
            <a:r>
              <a:rPr lang="it-IT" altLang="en-US" sz="2400" b="1" smtClean="0">
                <a:latin typeface="Garamond" panose="02020404030301010803" pitchFamily="18" charset="0"/>
              </a:rPr>
              <a:t>Grado di variabilità in relazione con la produzione:</a:t>
            </a:r>
          </a:p>
          <a:p>
            <a:pPr marL="990600" lvl="1" indent="-533400" eaLnBrk="1" hangingPunct="1">
              <a:lnSpc>
                <a:spcPct val="90000"/>
              </a:lnSpc>
              <a:buSzPct val="90000"/>
              <a:buFontTx/>
              <a:buAutoNum type="arabicParenR"/>
            </a:pPr>
            <a:r>
              <a:rPr lang="it-IT" altLang="en-US" sz="2000" b="1" smtClean="0">
                <a:latin typeface="Garamond" panose="02020404030301010803" pitchFamily="18" charset="0"/>
              </a:rPr>
              <a:t>Costi variabili</a:t>
            </a:r>
          </a:p>
          <a:p>
            <a:pPr marL="990600" lvl="1" indent="-533400" eaLnBrk="1" hangingPunct="1">
              <a:lnSpc>
                <a:spcPct val="90000"/>
              </a:lnSpc>
              <a:buSzPct val="90000"/>
              <a:buFontTx/>
              <a:buAutoNum type="arabicParenR"/>
            </a:pPr>
            <a:r>
              <a:rPr lang="it-IT" altLang="en-US" sz="2000" b="1" smtClean="0">
                <a:latin typeface="Garamond" panose="02020404030301010803" pitchFamily="18" charset="0"/>
              </a:rPr>
              <a:t>Costi costanti (fissi)</a:t>
            </a:r>
          </a:p>
          <a:p>
            <a:pPr marL="609600" indent="-609600" eaLnBrk="1" hangingPunct="1">
              <a:lnSpc>
                <a:spcPct val="90000"/>
              </a:lnSpc>
              <a:buSzPct val="90000"/>
              <a:buFontTx/>
              <a:buAutoNum type="arabicParenR"/>
            </a:pPr>
            <a:r>
              <a:rPr lang="it-IT" altLang="en-US" sz="2400" b="1" smtClean="0">
                <a:latin typeface="Garamond" panose="02020404030301010803" pitchFamily="18" charset="0"/>
              </a:rPr>
              <a:t>Oggetto del calcolo: costi integrali (di fattori produttivi) o costi complessi (di oggetti di costo, secondo configurazione)</a:t>
            </a:r>
          </a:p>
          <a:p>
            <a:pPr marL="609600" indent="-609600" eaLnBrk="1" hangingPunct="1">
              <a:lnSpc>
                <a:spcPct val="90000"/>
              </a:lnSpc>
              <a:buSzPct val="90000"/>
              <a:buFontTx/>
              <a:buAutoNum type="arabicParenR"/>
            </a:pPr>
            <a:r>
              <a:rPr lang="it-IT" altLang="en-US" sz="2400" b="1" smtClean="0">
                <a:latin typeface="Garamond" panose="02020404030301010803" pitchFamily="18" charset="0"/>
              </a:rPr>
              <a:t>Relazione con la responsabilità dirigenziale:</a:t>
            </a:r>
          </a:p>
          <a:p>
            <a:pPr marL="990600" lvl="1" indent="-533400" eaLnBrk="1" hangingPunct="1">
              <a:lnSpc>
                <a:spcPct val="90000"/>
              </a:lnSpc>
              <a:buSzPct val="90000"/>
              <a:buFontTx/>
              <a:buAutoNum type="arabicParenR"/>
            </a:pPr>
            <a:r>
              <a:rPr lang="it-IT" altLang="en-US" sz="2000" b="1" smtClean="0">
                <a:latin typeface="Garamond" panose="02020404030301010803" pitchFamily="18" charset="0"/>
              </a:rPr>
              <a:t>Costi controllabili</a:t>
            </a:r>
          </a:p>
          <a:p>
            <a:pPr marL="990600" lvl="1" indent="-533400" eaLnBrk="1" hangingPunct="1">
              <a:lnSpc>
                <a:spcPct val="90000"/>
              </a:lnSpc>
              <a:buSzPct val="90000"/>
              <a:buFontTx/>
              <a:buAutoNum type="arabicParenR"/>
            </a:pPr>
            <a:r>
              <a:rPr lang="it-IT" altLang="en-US" sz="2000" b="1" smtClean="0">
                <a:latin typeface="Garamond" panose="02020404030301010803" pitchFamily="18" charset="0"/>
              </a:rPr>
              <a:t>Costi non controllabili</a:t>
            </a:r>
          </a:p>
          <a:p>
            <a:pPr marL="609600" indent="-609600" eaLnBrk="1" hangingPunct="1">
              <a:lnSpc>
                <a:spcPct val="90000"/>
              </a:lnSpc>
              <a:buSzPct val="90000"/>
              <a:buFontTx/>
              <a:buAutoNum type="arabicParenR"/>
            </a:pPr>
            <a:r>
              <a:rPr lang="it-IT" altLang="en-US" sz="2400" b="1" smtClean="0">
                <a:latin typeface="Garamond" panose="02020404030301010803" pitchFamily="18" charset="0"/>
              </a:rPr>
              <a:t>Epoca del calcolo:</a:t>
            </a:r>
          </a:p>
          <a:p>
            <a:pPr marL="990600" lvl="1" indent="-533400" eaLnBrk="1" hangingPunct="1">
              <a:lnSpc>
                <a:spcPct val="90000"/>
              </a:lnSpc>
              <a:buSzPct val="90000"/>
              <a:buFontTx/>
              <a:buAutoNum type="arabicParenR"/>
            </a:pPr>
            <a:r>
              <a:rPr lang="it-IT" altLang="en-US" sz="2000" b="1" smtClean="0">
                <a:latin typeface="Garamond" panose="02020404030301010803" pitchFamily="18" charset="0"/>
              </a:rPr>
              <a:t>Costi effettivi (consuntivi)</a:t>
            </a:r>
          </a:p>
          <a:p>
            <a:pPr marL="990600" lvl="1" indent="-533400" eaLnBrk="1" hangingPunct="1">
              <a:lnSpc>
                <a:spcPct val="90000"/>
              </a:lnSpc>
              <a:buSzPct val="90000"/>
              <a:buFontTx/>
              <a:buAutoNum type="arabicParenR"/>
            </a:pPr>
            <a:r>
              <a:rPr lang="it-IT" altLang="en-US" sz="2000" b="1" smtClean="0">
                <a:latin typeface="Garamond" panose="02020404030301010803" pitchFamily="18" charset="0"/>
              </a:rPr>
              <a:t>Costi prestabiliti (</a:t>
            </a:r>
            <a:r>
              <a:rPr lang="it-IT" altLang="en-US" sz="2000" b="1" i="1" smtClean="0">
                <a:latin typeface="Garamond" panose="02020404030301010803" pitchFamily="18" charset="0"/>
              </a:rPr>
              <a:t>standard</a:t>
            </a:r>
            <a:r>
              <a:rPr lang="it-IT" altLang="en-US" sz="2000" b="1" smtClean="0">
                <a:latin typeface="Garamond" panose="02020404030301010803" pitchFamily="18"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81000" y="304800"/>
            <a:ext cx="8382000" cy="892175"/>
          </a:xfrm>
          <a:noFill/>
        </p:spPr>
        <p:txBody>
          <a:bodyPr/>
          <a:lstStyle/>
          <a:p>
            <a:pPr eaLnBrk="1" hangingPunct="1"/>
            <a:r>
              <a:rPr lang="it-IT" altLang="en-US" sz="3600" smtClean="0">
                <a:latin typeface="Garamond" panose="02020404030301010803" pitchFamily="18" charset="0"/>
              </a:rPr>
              <a:t>Management functions of cost accounting</a:t>
            </a:r>
          </a:p>
        </p:txBody>
      </p:sp>
      <p:sp>
        <p:nvSpPr>
          <p:cNvPr id="9219" name="Rectangle 3"/>
          <p:cNvSpPr>
            <a:spLocks noGrp="1" noChangeArrowheads="1"/>
          </p:cNvSpPr>
          <p:nvPr>
            <p:ph type="body" idx="1"/>
          </p:nvPr>
        </p:nvSpPr>
        <p:spPr>
          <a:xfrm>
            <a:off x="304800" y="1125538"/>
            <a:ext cx="8458200" cy="5656262"/>
          </a:xfrm>
          <a:noFill/>
        </p:spPr>
        <p:txBody>
          <a:bodyPr/>
          <a:lstStyle/>
          <a:p>
            <a:pPr eaLnBrk="1" hangingPunct="1">
              <a:buFont typeface="Monotype Sorts" pitchFamily="2" charset="2"/>
              <a:buNone/>
            </a:pPr>
            <a:r>
              <a:rPr lang="it-IT" altLang="en-US" sz="3600" smtClean="0">
                <a:latin typeface="Garamond" panose="02020404030301010803" pitchFamily="18" charset="0"/>
              </a:rPr>
              <a:t>1. Budgeting</a:t>
            </a:r>
          </a:p>
          <a:p>
            <a:pPr eaLnBrk="1" hangingPunct="1">
              <a:buFont typeface="Monotype Sorts" pitchFamily="2" charset="2"/>
              <a:buNone/>
            </a:pPr>
            <a:r>
              <a:rPr lang="it-IT" altLang="en-US" sz="3600" smtClean="0">
                <a:latin typeface="Garamond" panose="02020404030301010803" pitchFamily="18" charset="0"/>
              </a:rPr>
              <a:t>2. Cost Control and Reduction</a:t>
            </a:r>
          </a:p>
          <a:p>
            <a:pPr eaLnBrk="1" hangingPunct="1">
              <a:buFont typeface="Monotype Sorts" pitchFamily="2" charset="2"/>
              <a:buNone/>
            </a:pPr>
            <a:r>
              <a:rPr lang="it-IT" altLang="en-US" sz="3600" smtClean="0">
                <a:latin typeface="Garamond" panose="02020404030301010803" pitchFamily="18" charset="0"/>
              </a:rPr>
              <a:t>3. Setting prices, Fees and Inter-Unit Reimbursements</a:t>
            </a:r>
          </a:p>
          <a:p>
            <a:pPr eaLnBrk="1" hangingPunct="1">
              <a:buFont typeface="Monotype Sorts" pitchFamily="2" charset="2"/>
              <a:buNone/>
            </a:pPr>
            <a:r>
              <a:rPr lang="it-IT" altLang="en-US" sz="3600" smtClean="0">
                <a:latin typeface="Garamond" panose="02020404030301010803" pitchFamily="18" charset="0"/>
              </a:rPr>
              <a:t>4. Performance Measurement</a:t>
            </a:r>
          </a:p>
          <a:p>
            <a:pPr eaLnBrk="1" hangingPunct="1">
              <a:buFont typeface="Monotype Sorts" pitchFamily="2" charset="2"/>
              <a:buNone/>
            </a:pPr>
            <a:r>
              <a:rPr lang="it-IT" altLang="en-US" sz="3600" smtClean="0">
                <a:latin typeface="Garamond" panose="02020404030301010803" pitchFamily="18" charset="0"/>
              </a:rPr>
              <a:t>5. Program Evaluation</a:t>
            </a:r>
          </a:p>
          <a:p>
            <a:pPr eaLnBrk="1" hangingPunct="1">
              <a:buFont typeface="Monotype Sorts" pitchFamily="2" charset="2"/>
              <a:buNone/>
            </a:pPr>
            <a:r>
              <a:rPr lang="it-IT" altLang="en-US" sz="3600" smtClean="0">
                <a:latin typeface="Garamond" panose="02020404030301010803" pitchFamily="18" charset="0"/>
              </a:rPr>
              <a:t>6. Economic Choice Decisions</a:t>
            </a:r>
            <a:endParaRPr lang="it-IT" altLang="en-US" smtClean="0">
              <a:latin typeface="Garamond" panose="02020404030301010803" pitchFamily="18" charset="0"/>
            </a:endParaRPr>
          </a:p>
          <a:p>
            <a:pPr eaLnBrk="1" hangingPunct="1">
              <a:buFont typeface="Monotype Sorts" pitchFamily="2" charset="2"/>
              <a:buNone/>
            </a:pPr>
            <a:r>
              <a:rPr lang="it-IT" altLang="en-US" sz="1400" smtClean="0">
                <a:solidFill>
                  <a:schemeClr val="tx2"/>
                </a:solidFill>
                <a:latin typeface="Century Gothic" panose="020B0502020202020204" pitchFamily="34" charset="0"/>
              </a:rPr>
              <a:t>IFAC - International Federation of Accountants</a:t>
            </a:r>
          </a:p>
          <a:p>
            <a:pPr eaLnBrk="1" hangingPunct="1">
              <a:buFont typeface="Monotype Sorts" pitchFamily="2" charset="2"/>
              <a:buNone/>
            </a:pPr>
            <a:r>
              <a:rPr lang="it-IT" altLang="en-US" sz="1400" smtClean="0">
                <a:solidFill>
                  <a:schemeClr val="tx2"/>
                </a:solidFill>
                <a:latin typeface="Century Gothic" panose="020B0502020202020204" pitchFamily="34" charset="0"/>
              </a:rPr>
              <a:t>PSC - Public Sector Committee</a:t>
            </a:r>
          </a:p>
          <a:p>
            <a:pPr eaLnBrk="1" hangingPunct="1">
              <a:buFont typeface="Monotype Sorts" pitchFamily="2" charset="2"/>
              <a:buNone/>
            </a:pPr>
            <a:r>
              <a:rPr lang="it-IT" altLang="en-US" sz="1400" smtClean="0">
                <a:solidFill>
                  <a:schemeClr val="tx2"/>
                </a:solidFill>
                <a:latin typeface="Century Gothic" panose="020B0502020202020204" pitchFamily="34" charset="0"/>
              </a:rPr>
              <a:t>Perspectives on Cost Accounting for Governments (December 1998); §§ 10-28</a:t>
            </a:r>
            <a:endParaRPr lang="it-IT" altLang="en-US" sz="1600" smtClean="0">
              <a:solidFill>
                <a:schemeClr val="tx2"/>
              </a:solidFill>
              <a:latin typeface="Century Gothic" panose="020B0502020202020204" pitchFamily="34" charset="0"/>
            </a:endParaRPr>
          </a:p>
        </p:txBody>
      </p:sp>
      <p:sp>
        <p:nvSpPr>
          <p:cNvPr id="9220"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DFFF393-7C09-4D66-BCB0-808D3BA19632}" type="slidenum">
              <a:rPr lang="it-IT" altLang="en-US" sz="1400" smtClean="0"/>
              <a:pPr>
                <a:spcBef>
                  <a:spcPct val="0"/>
                </a:spcBef>
                <a:buFontTx/>
                <a:buNone/>
              </a:pPr>
              <a:t>4</a:t>
            </a:fld>
            <a:endParaRPr lang="it-IT" altLang="en-US" sz="1400" smtClean="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274638"/>
            <a:ext cx="8229600" cy="922337"/>
          </a:xfrm>
          <a:noFill/>
        </p:spPr>
        <p:txBody>
          <a:bodyPr/>
          <a:lstStyle/>
          <a:p>
            <a:pPr eaLnBrk="1" hangingPunct="1"/>
            <a:r>
              <a:rPr lang="it-IT" altLang="en-US" sz="4000" smtClean="0">
                <a:latin typeface="Garamond" panose="02020404030301010803" pitchFamily="18" charset="0"/>
              </a:rPr>
              <a:t>Oggetti di costo, ricavo e risultato</a:t>
            </a:r>
          </a:p>
        </p:txBody>
      </p:sp>
      <p:sp>
        <p:nvSpPr>
          <p:cNvPr id="11267" name="Rectangle 3"/>
          <p:cNvSpPr>
            <a:spLocks noGrp="1" noChangeArrowheads="1"/>
          </p:cNvSpPr>
          <p:nvPr>
            <p:ph type="body" sz="half" idx="1"/>
          </p:nvPr>
        </p:nvSpPr>
        <p:spPr>
          <a:xfrm>
            <a:off x="304800" y="1268413"/>
            <a:ext cx="3979863" cy="4598987"/>
          </a:xfrm>
          <a:noFill/>
        </p:spPr>
        <p:txBody>
          <a:bodyPr/>
          <a:lstStyle/>
          <a:p>
            <a:pPr eaLnBrk="1" hangingPunct="1">
              <a:buFont typeface="Monotype Sorts" pitchFamily="2" charset="2"/>
              <a:buNone/>
            </a:pPr>
            <a:r>
              <a:rPr lang="it-IT" altLang="en-US" smtClean="0">
                <a:latin typeface="Garamond" panose="02020404030301010803" pitchFamily="18" charset="0"/>
              </a:rPr>
              <a:t>Cost Object (Cost Objective): An activity, output, or item whose cost is to be measured. In a broad sense, a cost object can be an asset account, organization, a function, a task, a product, a service, or a customer. </a:t>
            </a:r>
            <a:r>
              <a:rPr lang="it-IT" altLang="en-US" sz="1400" smtClean="0">
                <a:latin typeface="Garamond" panose="02020404030301010803" pitchFamily="18" charset="0"/>
              </a:rPr>
              <a:t>(IFAC - PSC 1998)</a:t>
            </a:r>
          </a:p>
        </p:txBody>
      </p:sp>
      <p:sp>
        <p:nvSpPr>
          <p:cNvPr id="11268" name="Rectangle 4"/>
          <p:cNvSpPr>
            <a:spLocks noGrp="1" noChangeArrowheads="1"/>
          </p:cNvSpPr>
          <p:nvPr>
            <p:ph type="body" sz="half" idx="2"/>
          </p:nvPr>
        </p:nvSpPr>
        <p:spPr>
          <a:xfrm>
            <a:off x="4284663" y="1412875"/>
            <a:ext cx="4608512" cy="4713288"/>
          </a:xfrm>
          <a:noFill/>
        </p:spPr>
        <p:txBody>
          <a:bodyPr/>
          <a:lstStyle/>
          <a:p>
            <a:pPr eaLnBrk="1" hangingPunct="1">
              <a:buFont typeface="Monotype Sorts" pitchFamily="2" charset="2"/>
              <a:buNone/>
            </a:pPr>
            <a:r>
              <a:rPr lang="it-IT" altLang="en-US" sz="3600" i="1" smtClean="0">
                <a:latin typeface="Old English Text MT" panose="03040902040508030806" pitchFamily="66" charset="0"/>
              </a:rPr>
              <a:t>Kostenartenrechnung</a:t>
            </a:r>
          </a:p>
          <a:p>
            <a:pPr eaLnBrk="1" hangingPunct="1">
              <a:buFont typeface="Monotype Sorts" pitchFamily="2" charset="2"/>
              <a:buNone/>
            </a:pPr>
            <a:r>
              <a:rPr lang="it-IT" altLang="en-US" sz="3600" i="1" smtClean="0">
                <a:latin typeface="Old English Text MT" panose="03040902040508030806" pitchFamily="66" charset="0"/>
              </a:rPr>
              <a:t>Kostenstellenrechnung</a:t>
            </a:r>
          </a:p>
          <a:p>
            <a:pPr eaLnBrk="1" hangingPunct="1">
              <a:buFont typeface="Monotype Sorts" pitchFamily="2" charset="2"/>
              <a:buNone/>
            </a:pPr>
            <a:r>
              <a:rPr lang="it-IT" altLang="en-US" sz="3600" i="1" smtClean="0">
                <a:latin typeface="Old English Text MT" panose="03040902040508030806" pitchFamily="66" charset="0"/>
              </a:rPr>
              <a:t>Kostentraegerrechnung</a:t>
            </a:r>
          </a:p>
          <a:p>
            <a:pPr eaLnBrk="1" hangingPunct="1">
              <a:buFont typeface="Monotype Sorts" pitchFamily="2" charset="2"/>
              <a:buNone/>
            </a:pPr>
            <a:r>
              <a:rPr lang="it-IT" altLang="en-US" sz="3600" i="1" smtClean="0">
                <a:latin typeface="Old English Text MT" panose="03040902040508030806" pitchFamily="66" charset="0"/>
              </a:rPr>
              <a:t>Prozesskostenrechnung</a:t>
            </a:r>
          </a:p>
          <a:p>
            <a:pPr eaLnBrk="1" latinLnBrk="1" hangingPunct="1">
              <a:buFont typeface="Monotype Sorts" pitchFamily="2" charset="2"/>
              <a:buNone/>
            </a:pPr>
            <a:endParaRPr lang="it-IT" altLang="en-US" i="1" smtClean="0">
              <a:latin typeface="Old English Text MT" panose="03040902040508030806" pitchFamily="66" charset="0"/>
            </a:endParaRPr>
          </a:p>
        </p:txBody>
      </p:sp>
      <p:sp>
        <p:nvSpPr>
          <p:cNvPr id="11269" name="Segnaposto numero diapositiva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B7F49E3-7788-4326-A56D-B040D2EADFD2}" type="slidenum">
              <a:rPr lang="it-IT" altLang="en-US" sz="1400" smtClean="0"/>
              <a:pPr>
                <a:spcBef>
                  <a:spcPct val="0"/>
                </a:spcBef>
                <a:buFontTx/>
                <a:buNone/>
              </a:pPr>
              <a:t>5</a:t>
            </a:fld>
            <a:endParaRPr lang="it-IT" altLang="en-US" sz="1400" smtClean="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260648"/>
            <a:ext cx="8229600" cy="720080"/>
          </a:xfrm>
          <a:noFill/>
        </p:spPr>
        <p:txBody>
          <a:bodyPr/>
          <a:lstStyle/>
          <a:p>
            <a:pPr eaLnBrk="1" hangingPunct="1"/>
            <a:r>
              <a:rPr lang="it-IT" altLang="en-US" sz="3200" dirty="0">
                <a:solidFill>
                  <a:schemeClr val="tx1"/>
                </a:solidFill>
                <a:latin typeface="Garamond" panose="02020404030301010803" pitchFamily="18" charset="0"/>
              </a:rPr>
              <a:t>D</a:t>
            </a:r>
            <a:r>
              <a:rPr lang="it-IT" altLang="en-US" sz="3200" dirty="0" smtClean="0">
                <a:solidFill>
                  <a:schemeClr val="tx1"/>
                </a:solidFill>
                <a:latin typeface="Garamond" panose="02020404030301010803" pitchFamily="18" charset="0"/>
              </a:rPr>
              <a:t>efinizione degli obiettivi aziendali</a:t>
            </a:r>
          </a:p>
        </p:txBody>
      </p:sp>
      <p:sp>
        <p:nvSpPr>
          <p:cNvPr id="20483" name="Rectangle 3"/>
          <p:cNvSpPr>
            <a:spLocks noGrp="1" noChangeArrowheads="1"/>
          </p:cNvSpPr>
          <p:nvPr>
            <p:ph type="body" idx="1"/>
          </p:nvPr>
        </p:nvSpPr>
        <p:spPr>
          <a:xfrm>
            <a:off x="323529" y="980728"/>
            <a:ext cx="8568952" cy="5544616"/>
          </a:xfrm>
          <a:noFill/>
        </p:spPr>
        <p:txBody>
          <a:bodyPr/>
          <a:lstStyle/>
          <a:p>
            <a:pPr eaLnBrk="1" hangingPunct="1">
              <a:buSzPct val="50000"/>
              <a:buFont typeface="Monotype Sorts" pitchFamily="2" charset="2"/>
              <a:buChar char="@"/>
            </a:pPr>
            <a:r>
              <a:rPr lang="it-IT" altLang="en-US" sz="2400" dirty="0" smtClean="0">
                <a:latin typeface="Garamond" panose="02020404030301010803" pitchFamily="18" charset="0"/>
              </a:rPr>
              <a:t>Efficacia = </a:t>
            </a:r>
            <a:r>
              <a:rPr lang="it-IT" altLang="en-US" sz="2400" i="1" dirty="0" smtClean="0">
                <a:latin typeface="Garamond" panose="02020404030301010803" pitchFamily="18" charset="0"/>
              </a:rPr>
              <a:t>output </a:t>
            </a:r>
            <a:r>
              <a:rPr lang="it-IT" altLang="en-US" sz="2400" dirty="0" smtClean="0">
                <a:latin typeface="Garamond" panose="02020404030301010803" pitchFamily="18" charset="0"/>
              </a:rPr>
              <a:t>effettivo/</a:t>
            </a:r>
            <a:r>
              <a:rPr lang="it-IT" altLang="en-US" sz="2400" i="1" dirty="0" smtClean="0">
                <a:latin typeface="Garamond" panose="02020404030301010803" pitchFamily="18" charset="0"/>
              </a:rPr>
              <a:t>output</a:t>
            </a:r>
            <a:r>
              <a:rPr lang="it-IT" altLang="en-US" sz="2400" dirty="0" smtClean="0">
                <a:latin typeface="Garamond" panose="02020404030301010803" pitchFamily="18" charset="0"/>
              </a:rPr>
              <a:t> obiettivo</a:t>
            </a:r>
          </a:p>
          <a:p>
            <a:pPr eaLnBrk="1" hangingPunct="1">
              <a:buSzPct val="50000"/>
              <a:buFont typeface="Monotype Sorts" pitchFamily="2" charset="2"/>
              <a:buChar char="@"/>
            </a:pPr>
            <a:r>
              <a:rPr lang="it-IT" altLang="en-US" sz="2400" dirty="0" smtClean="0">
                <a:latin typeface="Garamond" panose="02020404030301010803" pitchFamily="18" charset="0"/>
              </a:rPr>
              <a:t>[Efficacia = </a:t>
            </a:r>
            <a:r>
              <a:rPr lang="it-IT" altLang="en-US" sz="2400" i="1" dirty="0" err="1" smtClean="0">
                <a:latin typeface="Garamond" panose="02020404030301010803" pitchFamily="18" charset="0"/>
              </a:rPr>
              <a:t>outcome</a:t>
            </a:r>
            <a:r>
              <a:rPr lang="it-IT" altLang="en-US" sz="2400" i="1" dirty="0" smtClean="0">
                <a:latin typeface="Garamond" panose="02020404030301010803" pitchFamily="18" charset="0"/>
              </a:rPr>
              <a:t>/output] (settore pubblico)</a:t>
            </a:r>
            <a:endParaRPr lang="it-IT" altLang="en-US" sz="2400" dirty="0" smtClean="0">
              <a:latin typeface="Garamond" panose="02020404030301010803" pitchFamily="18" charset="0"/>
            </a:endParaRPr>
          </a:p>
          <a:p>
            <a:pPr lvl="1" eaLnBrk="1" hangingPunct="1"/>
            <a:r>
              <a:rPr lang="it-IT" altLang="en-US" sz="2400" i="1" dirty="0" err="1" smtClean="0">
                <a:latin typeface="Garamond" panose="02020404030301010803" pitchFamily="18" charset="0"/>
              </a:rPr>
              <a:t>Efficacy</a:t>
            </a:r>
            <a:r>
              <a:rPr lang="it-IT" altLang="en-US" sz="2400" dirty="0" smtClean="0">
                <a:latin typeface="Garamond" panose="02020404030301010803" pitchFamily="18" charset="0"/>
              </a:rPr>
              <a:t>: massimo </a:t>
            </a:r>
            <a:r>
              <a:rPr lang="it-IT" altLang="en-US" sz="2400" i="1" dirty="0" err="1" smtClean="0">
                <a:latin typeface="Garamond" panose="02020404030301010803" pitchFamily="18" charset="0"/>
              </a:rPr>
              <a:t>outcome</a:t>
            </a:r>
            <a:r>
              <a:rPr lang="it-IT" altLang="en-US" sz="2400" dirty="0" smtClean="0">
                <a:latin typeface="Garamond" panose="02020404030301010803" pitchFamily="18" charset="0"/>
              </a:rPr>
              <a:t> teorico sperimentale</a:t>
            </a:r>
          </a:p>
          <a:p>
            <a:pPr lvl="1" eaLnBrk="1" hangingPunct="1"/>
            <a:r>
              <a:rPr lang="it-IT" altLang="en-US" sz="2400" i="1" dirty="0" err="1" smtClean="0">
                <a:latin typeface="Garamond" panose="02020404030301010803" pitchFamily="18" charset="0"/>
              </a:rPr>
              <a:t>Effectiveness</a:t>
            </a:r>
            <a:r>
              <a:rPr lang="it-IT" altLang="en-US" sz="2400" dirty="0" smtClean="0">
                <a:latin typeface="Garamond" panose="02020404030301010803" pitchFamily="18" charset="0"/>
              </a:rPr>
              <a:t>: massimo </a:t>
            </a:r>
            <a:r>
              <a:rPr lang="it-IT" altLang="en-US" sz="2400" i="1" dirty="0" err="1" smtClean="0">
                <a:latin typeface="Garamond" panose="02020404030301010803" pitchFamily="18" charset="0"/>
              </a:rPr>
              <a:t>outcome</a:t>
            </a:r>
            <a:r>
              <a:rPr lang="it-IT" altLang="en-US" sz="2400" dirty="0" smtClean="0">
                <a:latin typeface="Garamond" panose="02020404030301010803" pitchFamily="18" charset="0"/>
              </a:rPr>
              <a:t> nella pratica</a:t>
            </a:r>
          </a:p>
          <a:p>
            <a:pPr eaLnBrk="1" hangingPunct="1">
              <a:buSzPct val="50000"/>
              <a:buFont typeface="Monotype Sorts" pitchFamily="2" charset="2"/>
              <a:buChar char="@"/>
            </a:pPr>
            <a:r>
              <a:rPr lang="it-IT" altLang="en-US" sz="2400" dirty="0" smtClean="0">
                <a:latin typeface="Garamond" panose="02020404030301010803" pitchFamily="18" charset="0"/>
              </a:rPr>
              <a:t>Efficienza</a:t>
            </a:r>
          </a:p>
          <a:p>
            <a:pPr lvl="1" eaLnBrk="1" hangingPunct="1"/>
            <a:r>
              <a:rPr lang="it-IT" altLang="en-US" sz="2400" i="1" dirty="0" smtClean="0">
                <a:latin typeface="Garamond" panose="02020404030301010803" pitchFamily="18" charset="0"/>
              </a:rPr>
              <a:t>output/input</a:t>
            </a:r>
            <a:endParaRPr lang="it-IT" altLang="en-US" sz="2400" dirty="0" smtClean="0">
              <a:latin typeface="Garamond" panose="02020404030301010803" pitchFamily="18" charset="0"/>
            </a:endParaRPr>
          </a:p>
          <a:p>
            <a:pPr lvl="1" eaLnBrk="1" hangingPunct="1"/>
            <a:r>
              <a:rPr lang="it-IT" altLang="en-US" sz="2400" i="1" dirty="0" smtClean="0">
                <a:latin typeface="Garamond" panose="02020404030301010803" pitchFamily="18" charset="0"/>
              </a:rPr>
              <a:t>[</a:t>
            </a:r>
            <a:r>
              <a:rPr lang="it-IT" altLang="en-US" sz="2400" i="1" dirty="0" err="1" smtClean="0">
                <a:latin typeface="Garamond" panose="02020404030301010803" pitchFamily="18" charset="0"/>
              </a:rPr>
              <a:t>outcome</a:t>
            </a:r>
            <a:r>
              <a:rPr lang="it-IT" altLang="en-US" sz="2400" i="1" dirty="0" smtClean="0">
                <a:latin typeface="Garamond" panose="02020404030301010803" pitchFamily="18" charset="0"/>
              </a:rPr>
              <a:t>/input] (settore pubblico)</a:t>
            </a:r>
            <a:endParaRPr lang="it-IT" altLang="en-US" sz="2000" dirty="0" smtClean="0">
              <a:latin typeface="Garamond" panose="02020404030301010803" pitchFamily="18" charset="0"/>
            </a:endParaRPr>
          </a:p>
          <a:p>
            <a:pPr eaLnBrk="1" hangingPunct="1">
              <a:buSzPct val="50000"/>
              <a:buFont typeface="Monotype Sorts" pitchFamily="2" charset="2"/>
              <a:buChar char="@"/>
            </a:pPr>
            <a:r>
              <a:rPr lang="it-IT" altLang="en-US" sz="2400" dirty="0" smtClean="0">
                <a:latin typeface="Garamond" panose="02020404030301010803" pitchFamily="18" charset="0"/>
              </a:rPr>
              <a:t>Efficienza economica = Ricavi/Costi (misure monetarie)</a:t>
            </a:r>
          </a:p>
          <a:p>
            <a:pPr eaLnBrk="1" hangingPunct="1">
              <a:buSzPct val="50000"/>
              <a:buFont typeface="Monotype Sorts" pitchFamily="2" charset="2"/>
              <a:buChar char="@"/>
            </a:pPr>
            <a:r>
              <a:rPr lang="it-IT" altLang="en-US" sz="2400" dirty="0" smtClean="0">
                <a:latin typeface="Garamond" panose="02020404030301010803" pitchFamily="18" charset="0"/>
              </a:rPr>
              <a:t>Efficienza fisica (tecnica)=Produttività (misure fisiche)</a:t>
            </a:r>
          </a:p>
          <a:p>
            <a:pPr eaLnBrk="1" hangingPunct="1">
              <a:buSzPct val="50000"/>
              <a:buFont typeface="Monotype Sorts" pitchFamily="2" charset="2"/>
              <a:buChar char="@"/>
            </a:pPr>
            <a:r>
              <a:rPr lang="it-IT" altLang="en-US" sz="2400" dirty="0" smtClean="0">
                <a:latin typeface="Garamond" panose="02020404030301010803" pitchFamily="18" charset="0"/>
              </a:rPr>
              <a:t>Qualità (funzionale all’efficacia e all’efficienza)</a:t>
            </a:r>
          </a:p>
          <a:p>
            <a:pPr lvl="1" eaLnBrk="1" hangingPunct="1"/>
            <a:r>
              <a:rPr lang="it-IT" altLang="en-US" sz="2400" dirty="0" smtClean="0">
                <a:latin typeface="Garamond" panose="02020404030301010803" pitchFamily="18" charset="0"/>
              </a:rPr>
              <a:t>percepita</a:t>
            </a:r>
          </a:p>
          <a:p>
            <a:pPr lvl="1" eaLnBrk="1" hangingPunct="1"/>
            <a:r>
              <a:rPr lang="it-IT" altLang="en-US" sz="2400" dirty="0" smtClean="0">
                <a:latin typeface="Garamond" panose="02020404030301010803" pitchFamily="18" charset="0"/>
              </a:rPr>
              <a:t>intrinseca</a:t>
            </a:r>
          </a:p>
          <a:p>
            <a:pPr lvl="1" eaLnBrk="1" hangingPunct="1"/>
            <a:r>
              <a:rPr lang="it-IT" altLang="en-US" sz="2400" dirty="0" smtClean="0">
                <a:latin typeface="Garamond" panose="02020404030301010803" pitchFamily="18" charset="0"/>
              </a:rPr>
              <a:t>conformità</a:t>
            </a:r>
          </a:p>
        </p:txBody>
      </p:sp>
      <p:sp>
        <p:nvSpPr>
          <p:cNvPr id="20484"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2BA57D5-B417-4A9F-89D1-C3AC38DAFD5D}" type="slidenum">
              <a:rPr kumimoji="0" lang="it-IT"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it-IT"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01353287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274638"/>
            <a:ext cx="8496944" cy="778098"/>
          </a:xfrm>
        </p:spPr>
        <p:txBody>
          <a:bodyPr/>
          <a:lstStyle/>
          <a:p>
            <a:r>
              <a:rPr lang="it-IT" sz="3200" dirty="0" smtClean="0">
                <a:latin typeface="Garamond" panose="02020404030301010803" pitchFamily="18" charset="0"/>
              </a:rPr>
              <a:t>Efficienza economica = Produttività + </a:t>
            </a:r>
            <a:r>
              <a:rPr lang="it-IT" sz="3200" i="1" dirty="0" smtClean="0">
                <a:latin typeface="Garamond" panose="02020404030301010803" pitchFamily="18" charset="0"/>
              </a:rPr>
              <a:t>Price </a:t>
            </a:r>
            <a:r>
              <a:rPr lang="it-IT" sz="3200" i="1" dirty="0" err="1" smtClean="0">
                <a:latin typeface="Garamond" panose="02020404030301010803" pitchFamily="18" charset="0"/>
              </a:rPr>
              <a:t>Recovery</a:t>
            </a:r>
            <a:endParaRPr lang="en-US" sz="3200" i="1" dirty="0">
              <a:latin typeface="Garamond" panose="02020404030301010803" pitchFamily="18" charset="0"/>
            </a:endParaRPr>
          </a:p>
        </p:txBody>
      </p:sp>
      <p:sp>
        <p:nvSpPr>
          <p:cNvPr id="3" name="Segnaposto contenuto 2"/>
          <p:cNvSpPr>
            <a:spLocks noGrp="1"/>
          </p:cNvSpPr>
          <p:nvPr>
            <p:ph idx="1"/>
          </p:nvPr>
        </p:nvSpPr>
        <p:spPr>
          <a:xfrm>
            <a:off x="457200" y="1052736"/>
            <a:ext cx="8229600" cy="5400600"/>
          </a:xfrm>
        </p:spPr>
        <p:txBody>
          <a:bodyPr/>
          <a:lstStyle/>
          <a:p>
            <a:r>
              <a:rPr lang="it-IT" dirty="0" smtClean="0">
                <a:latin typeface="Garamond" panose="02020404030301010803" pitchFamily="18" charset="0"/>
              </a:rPr>
              <a:t>Efficienza = Output/Input = P*Q/p*q &gt; 1</a:t>
            </a:r>
          </a:p>
          <a:p>
            <a:r>
              <a:rPr lang="it-IT" dirty="0" smtClean="0">
                <a:latin typeface="Garamond" panose="02020404030301010803" pitchFamily="18" charset="0"/>
              </a:rPr>
              <a:t>Allora:  </a:t>
            </a:r>
            <a:r>
              <a:rPr lang="it-IT" dirty="0" smtClean="0"/>
              <a:t>    P*Q &gt; p*q</a:t>
            </a:r>
          </a:p>
          <a:p>
            <a:r>
              <a:rPr lang="it-IT" dirty="0" smtClean="0">
                <a:latin typeface="Garamond" panose="02020404030301010803" pitchFamily="18" charset="0"/>
              </a:rPr>
              <a:t>Quindi</a:t>
            </a:r>
            <a:r>
              <a:rPr lang="it-IT" dirty="0" smtClean="0"/>
              <a:t>      P&gt;(q/Q)*p</a:t>
            </a:r>
          </a:p>
          <a:p>
            <a:r>
              <a:rPr lang="it-IT" dirty="0" smtClean="0"/>
              <a:t>q/Q </a:t>
            </a:r>
            <a:r>
              <a:rPr lang="it-IT" dirty="0" smtClean="0">
                <a:latin typeface="Garamond" panose="02020404030301010803" pitchFamily="18" charset="0"/>
              </a:rPr>
              <a:t>è il reciproco della produttività </a:t>
            </a:r>
            <a:r>
              <a:rPr lang="it-IT" dirty="0" smtClean="0"/>
              <a:t>(Q/q)</a:t>
            </a:r>
          </a:p>
          <a:p>
            <a:r>
              <a:rPr lang="it-IT" dirty="0" smtClean="0"/>
              <a:t>Q e q </a:t>
            </a:r>
            <a:r>
              <a:rPr lang="it-IT" dirty="0" smtClean="0">
                <a:latin typeface="Garamond" panose="02020404030301010803" pitchFamily="18" charset="0"/>
              </a:rPr>
              <a:t>quantità fisiche</a:t>
            </a:r>
            <a:r>
              <a:rPr lang="it-IT" dirty="0" smtClean="0"/>
              <a:t>, P e p </a:t>
            </a:r>
            <a:r>
              <a:rPr lang="it-IT" dirty="0" smtClean="0">
                <a:latin typeface="Garamond" panose="02020404030301010803" pitchFamily="18" charset="0"/>
              </a:rPr>
              <a:t>prezzi</a:t>
            </a:r>
          </a:p>
          <a:p>
            <a:r>
              <a:rPr lang="it-IT" dirty="0" smtClean="0">
                <a:latin typeface="Garamond" panose="02020404030301010803" pitchFamily="18" charset="0"/>
              </a:rPr>
              <a:t>Ovvero l’input per unità di output: quanto più alta è la produttività, tanto più bassa è la quantità d’impiego dei fattori produttivi</a:t>
            </a:r>
          </a:p>
          <a:p>
            <a:r>
              <a:rPr lang="it-IT" dirty="0" smtClean="0">
                <a:latin typeface="Garamond" panose="02020404030301010803" pitchFamily="18" charset="0"/>
              </a:rPr>
              <a:t>Ne discende la necessità dello studio delle cause dei costi e la gestione di essi (</a:t>
            </a:r>
            <a:r>
              <a:rPr lang="it-IT" i="1" dirty="0" err="1" smtClean="0">
                <a:latin typeface="Garamond" panose="02020404030301010803" pitchFamily="18" charset="0"/>
              </a:rPr>
              <a:t>Cost</a:t>
            </a:r>
            <a:r>
              <a:rPr lang="it-IT" i="1" dirty="0" smtClean="0">
                <a:latin typeface="Garamond" panose="02020404030301010803" pitchFamily="18" charset="0"/>
              </a:rPr>
              <a:t> Management</a:t>
            </a:r>
            <a:r>
              <a:rPr lang="it-IT" dirty="0" smtClean="0">
                <a:latin typeface="Garamond" panose="02020404030301010803" pitchFamily="18" charset="0"/>
              </a:rPr>
              <a:t>)</a:t>
            </a:r>
            <a:endParaRPr lang="en-US" dirty="0">
              <a:latin typeface="Garamond" panose="02020404030301010803" pitchFamily="18" charset="0"/>
            </a:endParaRPr>
          </a:p>
        </p:txBody>
      </p:sp>
      <p:sp>
        <p:nvSpPr>
          <p:cNvPr id="4" name="Segnaposto numero diapositiva 3"/>
          <p:cNvSpPr>
            <a:spLocks noGrp="1"/>
          </p:cNvSpPr>
          <p:nvPr>
            <p:ph type="sldNum" sz="quarter" idx="12"/>
          </p:nvPr>
        </p:nvSpPr>
        <p:spPr/>
        <p:txBody>
          <a:bodyPr/>
          <a:lstStyle/>
          <a:p>
            <a:pPr>
              <a:defRPr/>
            </a:pPr>
            <a:fld id="{10821482-995F-4D56-9B96-99117F85061E}" type="slidenum">
              <a:rPr lang="it-IT" smtClean="0"/>
              <a:pPr>
                <a:defRPr/>
              </a:pPr>
              <a:t>7</a:t>
            </a:fld>
            <a:endParaRPr lang="it-IT"/>
          </a:p>
        </p:txBody>
      </p:sp>
    </p:spTree>
    <p:extLst>
      <p:ext uri="{BB962C8B-B14F-4D97-AF65-F5344CB8AC3E}">
        <p14:creationId xmlns:p14="http://schemas.microsoft.com/office/powerpoint/2010/main" val="14587763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74638"/>
            <a:ext cx="8229600" cy="777875"/>
          </a:xfrm>
          <a:noFill/>
        </p:spPr>
        <p:txBody>
          <a:bodyPr/>
          <a:lstStyle/>
          <a:p>
            <a:pPr eaLnBrk="1" hangingPunct="1"/>
            <a:r>
              <a:rPr lang="it-IT" altLang="en-US" sz="3600" smtClean="0">
                <a:latin typeface="Garamond" panose="02020404030301010803" pitchFamily="18" charset="0"/>
              </a:rPr>
              <a:t>Centri di responsabilità e di costo</a:t>
            </a:r>
          </a:p>
        </p:txBody>
      </p:sp>
      <p:sp>
        <p:nvSpPr>
          <p:cNvPr id="13315" name="Rectangle 3"/>
          <p:cNvSpPr>
            <a:spLocks noGrp="1" noChangeArrowheads="1"/>
          </p:cNvSpPr>
          <p:nvPr>
            <p:ph type="body" idx="1"/>
          </p:nvPr>
        </p:nvSpPr>
        <p:spPr>
          <a:xfrm>
            <a:off x="228600" y="1341438"/>
            <a:ext cx="8763000" cy="4983162"/>
          </a:xfrm>
          <a:noFill/>
        </p:spPr>
        <p:txBody>
          <a:bodyPr/>
          <a:lstStyle/>
          <a:p>
            <a:pPr eaLnBrk="1" hangingPunct="1">
              <a:buFont typeface="Monotype Sorts" pitchFamily="2" charset="2"/>
              <a:buNone/>
            </a:pPr>
            <a:r>
              <a:rPr lang="it-IT" altLang="en-US" sz="2800" smtClean="0">
                <a:latin typeface="Garamond" panose="02020404030301010803" pitchFamily="18" charset="0"/>
              </a:rPr>
              <a:t>Controllable cost: A cost that can be influenced by the action of the responsible manager. The term always refers to a specific manager since all costs are controllable by someone.</a:t>
            </a:r>
          </a:p>
          <a:p>
            <a:pPr eaLnBrk="1" hangingPunct="1">
              <a:buFont typeface="Monotype Sorts" pitchFamily="2" charset="2"/>
              <a:buNone/>
            </a:pPr>
            <a:endParaRPr lang="it-IT" altLang="en-US" sz="2800" smtClean="0">
              <a:latin typeface="Garamond" panose="02020404030301010803" pitchFamily="18" charset="0"/>
            </a:endParaRPr>
          </a:p>
          <a:p>
            <a:pPr eaLnBrk="1" hangingPunct="1">
              <a:buFont typeface="Monotype Sorts" pitchFamily="2" charset="2"/>
              <a:buNone/>
            </a:pPr>
            <a:r>
              <a:rPr lang="it-IT" altLang="en-US" sz="2800" smtClean="0">
                <a:latin typeface="Garamond" panose="02020404030301010803" pitchFamily="18" charset="0"/>
              </a:rPr>
              <a:t>Responsibility Center: An organizational unit headed by a manager or a group of managers who are responsible for its activities.</a:t>
            </a:r>
          </a:p>
          <a:p>
            <a:pPr eaLnBrk="1" hangingPunct="1">
              <a:buFont typeface="Monotype Sorts" pitchFamily="2" charset="2"/>
              <a:buNone/>
            </a:pPr>
            <a:r>
              <a:rPr lang="it-IT" altLang="en-US" sz="1200" smtClean="0">
                <a:latin typeface="Garamond" panose="02020404030301010803" pitchFamily="18" charset="0"/>
              </a:rPr>
              <a:t>(IFAC - PSC 1998)</a:t>
            </a:r>
          </a:p>
        </p:txBody>
      </p:sp>
      <p:sp>
        <p:nvSpPr>
          <p:cNvPr id="13316"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1FA1F2E-D134-420A-9C01-D6AC1C868F8A}" type="slidenum">
              <a:rPr lang="it-IT" altLang="en-US" sz="1400" smtClean="0"/>
              <a:pPr>
                <a:spcBef>
                  <a:spcPct val="0"/>
                </a:spcBef>
                <a:buFontTx/>
                <a:buNone/>
              </a:pPr>
              <a:t>8</a:t>
            </a:fld>
            <a:endParaRPr lang="it-IT" altLang="en-US" sz="1400" smtClean="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274638"/>
            <a:ext cx="8229600" cy="850900"/>
          </a:xfrm>
          <a:noFill/>
        </p:spPr>
        <p:txBody>
          <a:bodyPr/>
          <a:lstStyle/>
          <a:p>
            <a:pPr eaLnBrk="1" hangingPunct="1"/>
            <a:r>
              <a:rPr lang="it-IT" altLang="en-US" sz="3600" smtClean="0">
                <a:latin typeface="Castellar" panose="020A0402060406010301" pitchFamily="18" charset="0"/>
              </a:rPr>
              <a:t>Specie di centri aziendali</a:t>
            </a:r>
          </a:p>
        </p:txBody>
      </p:sp>
      <p:sp>
        <p:nvSpPr>
          <p:cNvPr id="15363" name="Rectangle 3"/>
          <p:cNvSpPr>
            <a:spLocks noGrp="1" noChangeArrowheads="1"/>
          </p:cNvSpPr>
          <p:nvPr>
            <p:ph type="body" idx="1"/>
          </p:nvPr>
        </p:nvSpPr>
        <p:spPr>
          <a:xfrm>
            <a:off x="304800" y="1052513"/>
            <a:ext cx="8610600" cy="5576887"/>
          </a:xfrm>
          <a:noFill/>
        </p:spPr>
        <p:txBody>
          <a:bodyPr/>
          <a:lstStyle/>
          <a:p>
            <a:pPr eaLnBrk="1" hangingPunct="1">
              <a:buSzPct val="50000"/>
              <a:buFont typeface="Monotype Sorts" pitchFamily="2" charset="2"/>
              <a:buChar char="@"/>
            </a:pPr>
            <a:r>
              <a:rPr lang="it-IT" altLang="en-US" sz="2200" smtClean="0">
                <a:latin typeface="Garamond" panose="02020404030301010803" pitchFamily="18" charset="0"/>
              </a:rPr>
              <a:t>Centro di attività: unità organizzativa elementare, caratterizzata dal fatto di svolgere una o più attività distinguibili e di disporre in via esclusiva di un sottoinsieme dei fattori produttivi dell’azienda.</a:t>
            </a:r>
          </a:p>
          <a:p>
            <a:pPr eaLnBrk="1" hangingPunct="1">
              <a:buSzPct val="50000"/>
              <a:buFont typeface="Monotype Sorts" pitchFamily="2" charset="2"/>
              <a:buChar char="@"/>
            </a:pPr>
            <a:r>
              <a:rPr lang="it-IT" altLang="en-US" sz="2200" smtClean="0">
                <a:latin typeface="Garamond" panose="02020404030301010803" pitchFamily="18" charset="0"/>
              </a:rPr>
              <a:t>Centro di responsabilità: centro di attività, a capo del quale vi è un responsabile delle attività che esso svolge.</a:t>
            </a:r>
          </a:p>
          <a:p>
            <a:pPr eaLnBrk="1" hangingPunct="1">
              <a:buSzPct val="50000"/>
              <a:buFont typeface="Monotype Sorts" pitchFamily="2" charset="2"/>
              <a:buChar char="@"/>
            </a:pPr>
            <a:r>
              <a:rPr lang="it-IT" altLang="en-US" sz="2200" smtClean="0">
                <a:latin typeface="Garamond" panose="02020404030301010803" pitchFamily="18" charset="0"/>
              </a:rPr>
              <a:t>Centro di costo: centro di responsabilità il cui capo risponde dei costi (controllabili).</a:t>
            </a:r>
          </a:p>
          <a:p>
            <a:pPr eaLnBrk="1" hangingPunct="1">
              <a:buSzPct val="50000"/>
              <a:buFont typeface="Monotype Sorts" pitchFamily="2" charset="2"/>
              <a:buChar char="@"/>
            </a:pPr>
            <a:r>
              <a:rPr lang="it-IT" altLang="en-US" sz="2200" smtClean="0">
                <a:latin typeface="Garamond" panose="02020404030301010803" pitchFamily="18" charset="0"/>
              </a:rPr>
              <a:t>Centro di ricavo: centro di responsabilità il cui capo risponde dei soli ricavi ottenuti grazie all’attività svolta dal centro.</a:t>
            </a:r>
          </a:p>
          <a:p>
            <a:pPr eaLnBrk="1" hangingPunct="1">
              <a:buSzPct val="50000"/>
              <a:buFont typeface="Monotype Sorts" pitchFamily="2" charset="2"/>
              <a:buChar char="@"/>
            </a:pPr>
            <a:r>
              <a:rPr lang="it-IT" altLang="en-US" sz="2200" smtClean="0">
                <a:latin typeface="Garamond" panose="02020404030301010803" pitchFamily="18" charset="0"/>
              </a:rPr>
              <a:t>Centro di risultato: centro di costo il cui capo risponde sia dei ricavi del centro che dei costi del centro, quindi del risultato del centro.</a:t>
            </a:r>
          </a:p>
          <a:p>
            <a:pPr eaLnBrk="1" hangingPunct="1">
              <a:buSzPct val="50000"/>
              <a:buFont typeface="Monotype Sorts" pitchFamily="2" charset="2"/>
              <a:buChar char="@"/>
            </a:pPr>
            <a:r>
              <a:rPr lang="it-IT" altLang="en-US" sz="2200" smtClean="0">
                <a:latin typeface="Garamond" panose="02020404030301010803" pitchFamily="18" charset="0"/>
              </a:rPr>
              <a:t>Centro di investimento:  centro di risultato il cui capo è responsabile anche di decisioni di investimento, quindi del ROI del centro.</a:t>
            </a:r>
          </a:p>
          <a:p>
            <a:pPr eaLnBrk="1" hangingPunct="1">
              <a:buSzPct val="50000"/>
              <a:buFont typeface="Monotype Sorts" pitchFamily="2" charset="2"/>
              <a:buChar char="@"/>
            </a:pPr>
            <a:r>
              <a:rPr lang="it-IT" altLang="en-US" sz="2200" smtClean="0">
                <a:latin typeface="Garamond" panose="02020404030301010803" pitchFamily="18" charset="0"/>
              </a:rPr>
              <a:t>Centro di spesa: centro di costo la cui attività non è quantificabile. </a:t>
            </a:r>
          </a:p>
        </p:txBody>
      </p:sp>
      <p:sp>
        <p:nvSpPr>
          <p:cNvPr id="15364"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518643C-25CC-4040-8CC8-0C4424054100}" type="slidenum">
              <a:rPr lang="it-IT" altLang="en-US" sz="1400" smtClean="0"/>
              <a:pPr>
                <a:spcBef>
                  <a:spcPct val="0"/>
                </a:spcBef>
                <a:buFontTx/>
                <a:buNone/>
              </a:pPr>
              <a:t>9</a:t>
            </a:fld>
            <a:endParaRPr lang="it-IT" altLang="en-US" sz="1400" smtClean="0"/>
          </a:p>
        </p:txBody>
      </p:sp>
    </p:spTree>
  </p:cSld>
  <p:clrMapOvr>
    <a:masterClrMapping/>
  </p:clrMapOvr>
  <p:transition/>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421</TotalTime>
  <Words>2329</Words>
  <Application>Microsoft Office PowerPoint</Application>
  <PresentationFormat>Presentazione su schermo (4:3)</PresentationFormat>
  <Paragraphs>193</Paragraphs>
  <Slides>24</Slides>
  <Notes>14</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24</vt:i4>
      </vt:variant>
    </vt:vector>
  </HeadingPairs>
  <TitlesOfParts>
    <vt:vector size="31" baseType="lpstr">
      <vt:lpstr>Arial</vt:lpstr>
      <vt:lpstr>Castellar</vt:lpstr>
      <vt:lpstr>Century Gothic</vt:lpstr>
      <vt:lpstr>Garamond</vt:lpstr>
      <vt:lpstr>Monotype Sorts</vt:lpstr>
      <vt:lpstr>Old English Text MT</vt:lpstr>
      <vt:lpstr>Struttura predefinita</vt:lpstr>
      <vt:lpstr>Sistemi di Controllo Lezione n° 12</vt:lpstr>
      <vt:lpstr>Analisi dei costi nella contabilità generale</vt:lpstr>
      <vt:lpstr>Analisi dei costi nella contabilità analitica</vt:lpstr>
      <vt:lpstr>Management functions of cost accounting</vt:lpstr>
      <vt:lpstr>Oggetti di costo, ricavo e risultato</vt:lpstr>
      <vt:lpstr>Definizione degli obiettivi aziendali</vt:lpstr>
      <vt:lpstr>Efficienza economica = Produttività + Price Recovery</vt:lpstr>
      <vt:lpstr>Centri di responsabilità e di costo</vt:lpstr>
      <vt:lpstr>Specie di centri aziendali</vt:lpstr>
      <vt:lpstr>Attribuzione dei costi</vt:lpstr>
      <vt:lpstr>Oggetti di costo, ricavo e risultato</vt:lpstr>
      <vt:lpstr>Attribuzione dei costi</vt:lpstr>
      <vt:lpstr>La programmazione delle risorse necessarie</vt:lpstr>
      <vt:lpstr>La programmazione delle risorse necessarie</vt:lpstr>
      <vt:lpstr>La programmazione delle risorse necessarie</vt:lpstr>
      <vt:lpstr>Activity Based Costing - definizioni</vt:lpstr>
      <vt:lpstr>Activity Based Costing - applicazioni</vt:lpstr>
      <vt:lpstr>Activity Based Costing e centri di costo</vt:lpstr>
      <vt:lpstr>  Activity Based Costing  finalità di controllo e gestione dei costi</vt:lpstr>
      <vt:lpstr>Activity Based Costing – definizione di attività</vt:lpstr>
      <vt:lpstr>Applicazione dell’ABC  e Process Analysis</vt:lpstr>
      <vt:lpstr>Activity Based Costing – fasi di realizzazione</vt:lpstr>
      <vt:lpstr>Activity Based Costing – determinanti dei costi</vt:lpstr>
      <vt:lpstr>“hierarchy” of activities</vt:lpstr>
    </vt:vector>
  </TitlesOfParts>
  <Company>Consip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Sistemi di Controllo Lezione n° 12</dc:title>
  <dc:creator>Prof. Guido Grisi</dc:creator>
  <cp:lastModifiedBy>Guido</cp:lastModifiedBy>
  <cp:revision>77</cp:revision>
  <dcterms:created xsi:type="dcterms:W3CDTF">2006-04-17T16:12:39Z</dcterms:created>
  <dcterms:modified xsi:type="dcterms:W3CDTF">2020-04-20T16:23:58Z</dcterms:modified>
</cp:coreProperties>
</file>