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2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2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12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4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0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6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6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8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1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7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7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DEFD9-C449-46F6-B225-664D652071D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3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300446"/>
            <a:ext cx="9144000" cy="718457"/>
          </a:xfrm>
        </p:spPr>
        <p:txBody>
          <a:bodyPr>
            <a:normAutofit/>
          </a:bodyPr>
          <a:lstStyle/>
          <a:p>
            <a:r>
              <a:rPr lang="it-IT" sz="4000" dirty="0" smtClean="0">
                <a:latin typeface="Garamond" panose="02020404030301010803" pitchFamily="18" charset="0"/>
              </a:rPr>
              <a:t>Sistemi di controllo lezione 13</a:t>
            </a:r>
            <a:endParaRPr lang="en-US" sz="4000" dirty="0">
              <a:latin typeface="Garamond" panose="020204040303010108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31074" y="1175657"/>
            <a:ext cx="11273246" cy="5408023"/>
          </a:xfrm>
        </p:spPr>
        <p:txBody>
          <a:bodyPr>
            <a:normAutofit/>
          </a:bodyPr>
          <a:lstStyle/>
          <a:p>
            <a:r>
              <a:rPr lang="it-IT" sz="2800" dirty="0" smtClean="0">
                <a:latin typeface="Garamond" panose="02020404030301010803" pitchFamily="18" charset="0"/>
              </a:rPr>
              <a:t>Prosegue</a:t>
            </a:r>
            <a:r>
              <a:rPr lang="it-IT" sz="2800" dirty="0" smtClean="0">
                <a:latin typeface="Garamond" panose="02020404030301010803" pitchFamily="18" charset="0"/>
              </a:rPr>
              <a:t> </a:t>
            </a:r>
            <a:r>
              <a:rPr lang="it-IT" sz="2800" dirty="0" smtClean="0">
                <a:latin typeface="Garamond" panose="02020404030301010803" pitchFamily="18" charset="0"/>
              </a:rPr>
              <a:t>il corso con </a:t>
            </a:r>
            <a:r>
              <a:rPr lang="it-IT" sz="2800" dirty="0" smtClean="0">
                <a:latin typeface="Garamond" panose="02020404030301010803" pitchFamily="18" charset="0"/>
              </a:rPr>
              <a:t>la seconda parte, n</a:t>
            </a:r>
            <a:r>
              <a:rPr lang="it-IT" altLang="en-US" sz="2800" dirty="0" smtClean="0">
                <a:latin typeface="Garamond" panose="02020404030301010803" pitchFamily="18" charset="0"/>
              </a:rPr>
              <a:t>ella quale si fanno alcuni </a:t>
            </a:r>
            <a:r>
              <a:rPr lang="it-IT" altLang="en-US" sz="2800" dirty="0">
                <a:latin typeface="Garamond" panose="02020404030301010803" pitchFamily="18" charset="0"/>
              </a:rPr>
              <a:t>esempi </a:t>
            </a:r>
            <a:r>
              <a:rPr lang="it-IT" altLang="en-US" sz="2800" dirty="0" smtClean="0">
                <a:latin typeface="Garamond" panose="02020404030301010803" pitchFamily="18" charset="0"/>
              </a:rPr>
              <a:t>di </a:t>
            </a:r>
            <a:r>
              <a:rPr lang="it-IT" altLang="en-US" sz="2800" dirty="0">
                <a:latin typeface="Garamond" panose="02020404030301010803" pitchFamily="18" charset="0"/>
              </a:rPr>
              <a:t>fenomeni, fra i primi scoperti, che costituiscono cause di risparmi o di sprechi di costi, al fine di chiedersi se essi comportino o meno variazioni nei costi di periodo (</a:t>
            </a:r>
            <a:r>
              <a:rPr lang="it-IT" altLang="en-US" sz="2800" i="1" dirty="0" err="1">
                <a:latin typeface="Garamond" panose="02020404030301010803" pitchFamily="18" charset="0"/>
              </a:rPr>
              <a:t>period</a:t>
            </a:r>
            <a:r>
              <a:rPr lang="it-IT" altLang="en-US" sz="2800" i="1" dirty="0">
                <a:latin typeface="Garamond" panose="02020404030301010803" pitchFamily="18" charset="0"/>
              </a:rPr>
              <a:t> </a:t>
            </a:r>
            <a:r>
              <a:rPr lang="it-IT" altLang="en-US" sz="2800" i="1" dirty="0" err="1">
                <a:latin typeface="Garamond" panose="02020404030301010803" pitchFamily="18" charset="0"/>
              </a:rPr>
              <a:t>costs</a:t>
            </a:r>
            <a:r>
              <a:rPr lang="it-IT" altLang="en-US" sz="2800" dirty="0">
                <a:latin typeface="Garamond" panose="02020404030301010803" pitchFamily="18" charset="0"/>
              </a:rPr>
              <a:t>) o nei costi unitari di prodotto (</a:t>
            </a:r>
            <a:r>
              <a:rPr lang="it-IT" altLang="en-US" sz="2800" i="1" dirty="0" err="1">
                <a:latin typeface="Garamond" panose="02020404030301010803" pitchFamily="18" charset="0"/>
              </a:rPr>
              <a:t>product</a:t>
            </a:r>
            <a:r>
              <a:rPr lang="it-IT" altLang="en-US" sz="2800" i="1" dirty="0">
                <a:latin typeface="Garamond" panose="02020404030301010803" pitchFamily="18" charset="0"/>
              </a:rPr>
              <a:t> </a:t>
            </a:r>
            <a:r>
              <a:rPr lang="it-IT" altLang="en-US" sz="2800" i="1" dirty="0" err="1">
                <a:latin typeface="Garamond" panose="02020404030301010803" pitchFamily="18" charset="0"/>
              </a:rPr>
              <a:t>costs</a:t>
            </a:r>
            <a:r>
              <a:rPr lang="it-IT" altLang="en-US" sz="2800" dirty="0">
                <a:latin typeface="Garamond" panose="02020404030301010803" pitchFamily="18" charset="0"/>
              </a:rPr>
              <a:t>) o in entrambi.</a:t>
            </a:r>
          </a:p>
          <a:p>
            <a:pPr algn="l"/>
            <a:r>
              <a:rPr lang="it-IT" altLang="en-US" sz="2800" dirty="0">
                <a:latin typeface="Garamond" panose="02020404030301010803" pitchFamily="18" charset="0"/>
              </a:rPr>
              <a:t> Si tratta degli esempi della programmazione della produzione (</a:t>
            </a:r>
            <a:r>
              <a:rPr lang="it-IT" altLang="en-US" sz="2800" i="1" dirty="0">
                <a:latin typeface="Garamond" panose="02020404030301010803" pitchFamily="18" charset="0"/>
              </a:rPr>
              <a:t>Production and Operations Management</a:t>
            </a:r>
            <a:r>
              <a:rPr lang="it-IT" altLang="en-US" sz="2800" dirty="0">
                <a:latin typeface="Garamond" panose="02020404030301010803" pitchFamily="18" charset="0"/>
              </a:rPr>
              <a:t>) (</a:t>
            </a:r>
            <a:r>
              <a:rPr lang="it-IT" altLang="en-US" sz="2800" dirty="0" err="1">
                <a:latin typeface="Garamond" panose="02020404030301010803" pitchFamily="18" charset="0"/>
              </a:rPr>
              <a:t>pagg</a:t>
            </a:r>
            <a:r>
              <a:rPr lang="it-IT" altLang="en-US" sz="2800" dirty="0">
                <a:latin typeface="Garamond" panose="02020404030301010803" pitchFamily="18" charset="0"/>
              </a:rPr>
              <a:t>. 12 e 19-24), della logistica (</a:t>
            </a:r>
            <a:r>
              <a:rPr lang="it-IT" altLang="en-US" sz="2800" dirty="0" err="1">
                <a:latin typeface="Garamond" panose="02020404030301010803" pitchFamily="18" charset="0"/>
              </a:rPr>
              <a:t>pagg</a:t>
            </a:r>
            <a:r>
              <a:rPr lang="it-IT" altLang="en-US" sz="2800" dirty="0">
                <a:latin typeface="Garamond" panose="02020404030301010803" pitchFamily="18" charset="0"/>
              </a:rPr>
              <a:t>. 25-28), della gestione della qualità (</a:t>
            </a:r>
            <a:r>
              <a:rPr lang="it-IT" altLang="en-US" sz="2800" dirty="0" err="1">
                <a:latin typeface="Garamond" panose="02020404030301010803" pitchFamily="18" charset="0"/>
              </a:rPr>
              <a:t>pagg</a:t>
            </a:r>
            <a:r>
              <a:rPr lang="it-IT" altLang="en-US" sz="2800" dirty="0">
                <a:latin typeface="Garamond" panose="02020404030301010803" pitchFamily="18" charset="0"/>
              </a:rPr>
              <a:t>. 29-33), della gestione della capacità (</a:t>
            </a:r>
            <a:r>
              <a:rPr lang="it-IT" altLang="en-US" sz="2800" dirty="0" err="1">
                <a:latin typeface="Garamond" panose="02020404030301010803" pitchFamily="18" charset="0"/>
              </a:rPr>
              <a:t>pagg</a:t>
            </a:r>
            <a:r>
              <a:rPr lang="it-IT" altLang="en-US" sz="2800" dirty="0">
                <a:latin typeface="Garamond" panose="02020404030301010803" pitchFamily="18" charset="0"/>
              </a:rPr>
              <a:t>. 34-40</a:t>
            </a:r>
            <a:r>
              <a:rPr lang="it-IT" altLang="en-US" sz="2800" dirty="0" smtClean="0">
                <a:latin typeface="Garamond" panose="02020404030301010803" pitchFamily="18" charset="0"/>
              </a:rPr>
              <a:t>).</a:t>
            </a:r>
            <a:endParaRPr lang="it-IT" altLang="en-US" sz="2800" dirty="0">
              <a:latin typeface="Garamond" panose="02020404030301010803" pitchFamily="18" charset="0"/>
            </a:endParaRPr>
          </a:p>
          <a:p>
            <a:r>
              <a:rPr lang="it-IT" sz="2800" dirty="0" smtClean="0">
                <a:latin typeface="Garamond" panose="02020404030301010803" pitchFamily="18" charset="0"/>
              </a:rPr>
              <a:t>Iniziamo con il problema dell’efficacia della programmazione delle </a:t>
            </a:r>
            <a:r>
              <a:rPr lang="it-IT" sz="2800" i="1" dirty="0" smtClean="0">
                <a:latin typeface="Garamond" panose="02020404030301010803" pitchFamily="18" charset="0"/>
              </a:rPr>
              <a:t>Operations</a:t>
            </a:r>
            <a:r>
              <a:rPr lang="it-IT" sz="2800" dirty="0" smtClean="0">
                <a:latin typeface="Garamond" panose="02020404030301010803" pitchFamily="18" charset="0"/>
              </a:rPr>
              <a:t>. Negli ultimi 30 anni il settore manifatturiero ha fatto enormi progressivi nel senso della </a:t>
            </a:r>
            <a:r>
              <a:rPr lang="it-IT" sz="2800" i="1" dirty="0" smtClean="0">
                <a:latin typeface="Garamond" panose="02020404030301010803" pitchFamily="18" charset="0"/>
              </a:rPr>
              <a:t>Lean Production </a:t>
            </a:r>
            <a:r>
              <a:rPr lang="it-IT" sz="2800" dirty="0" smtClean="0">
                <a:latin typeface="Garamond" panose="02020404030301010803" pitchFamily="18" charset="0"/>
              </a:rPr>
              <a:t>(produzione snella), automazione, informatizzazione, robotizzazione, con sempre meno Lavoro Diretto ma sempre più costosi capitali fissi, con miglioramenti nella gestione della capacità.</a:t>
            </a:r>
          </a:p>
          <a:p>
            <a:endParaRPr lang="it-IT" sz="28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359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87384"/>
            <a:ext cx="10515600" cy="522513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Garamond" panose="02020404030301010803" pitchFamily="18" charset="0"/>
              </a:rPr>
              <a:t>Lezione </a:t>
            </a:r>
            <a:r>
              <a:rPr lang="it-IT" dirty="0" smtClean="0">
                <a:latin typeface="Garamond" panose="02020404030301010803" pitchFamily="18" charset="0"/>
              </a:rPr>
              <a:t>13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1886" y="1018903"/>
            <a:ext cx="11495314" cy="5590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>
                <a:latin typeface="Garamond" panose="02020404030301010803" pitchFamily="18" charset="0"/>
              </a:rPr>
              <a:t>Storicamente s’è avuto lo sviluppo degli strumenti informatici da parte occidentale fin dagli anni ‘70, i sistemi </a:t>
            </a:r>
            <a:r>
              <a:rPr lang="it-IT" sz="2400" dirty="0" smtClean="0">
                <a:latin typeface="Garamond" panose="02020404030301010803" pitchFamily="18" charset="0"/>
              </a:rPr>
              <a:t>di software </a:t>
            </a:r>
            <a:r>
              <a:rPr lang="it-IT" sz="2400" i="1" dirty="0" smtClean="0">
                <a:latin typeface="Garamond" panose="02020404030301010803" pitchFamily="18" charset="0"/>
              </a:rPr>
              <a:t>Manufacturing Resource Planning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dirty="0" smtClean="0">
                <a:latin typeface="Garamond" panose="02020404030301010803" pitchFamily="18" charset="0"/>
              </a:rPr>
              <a:t>(pag. 12)</a:t>
            </a:r>
            <a:endParaRPr lang="it-IT" sz="24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sz="2400" dirty="0" smtClean="0">
                <a:latin typeface="Garamond" panose="02020404030301010803" pitchFamily="18" charset="0"/>
              </a:rPr>
              <a:t>Da parte orientale tutto è iniziato con lo sviluppo, fin dagli anni ’50, da parte delle industrie giapponesi, delle tecniche </a:t>
            </a:r>
            <a:r>
              <a:rPr lang="it-IT" sz="2400" i="1" dirty="0" smtClean="0">
                <a:latin typeface="Garamond" panose="02020404030301010803" pitchFamily="18" charset="0"/>
              </a:rPr>
              <a:t>Just in time/Total </a:t>
            </a:r>
            <a:r>
              <a:rPr lang="it-IT" sz="2400" i="1" dirty="0" err="1" smtClean="0">
                <a:latin typeface="Garamond" panose="02020404030301010803" pitchFamily="18" charset="0"/>
              </a:rPr>
              <a:t>Quality</a:t>
            </a:r>
            <a:r>
              <a:rPr lang="it-IT" sz="2400" i="1" dirty="0" smtClean="0">
                <a:latin typeface="Garamond" panose="02020404030301010803" pitchFamily="18" charset="0"/>
              </a:rPr>
              <a:t> Management</a:t>
            </a:r>
            <a:r>
              <a:rPr lang="it-IT" sz="2400" dirty="0" smtClean="0">
                <a:latin typeface="Garamond" panose="02020404030301010803" pitchFamily="18" charset="0"/>
              </a:rPr>
              <a:t>. (</a:t>
            </a:r>
            <a:r>
              <a:rPr lang="it-IT" sz="2400" dirty="0" err="1" smtClean="0">
                <a:latin typeface="Garamond" panose="02020404030301010803" pitchFamily="18" charset="0"/>
              </a:rPr>
              <a:t>pagg</a:t>
            </a:r>
            <a:r>
              <a:rPr lang="it-IT" sz="2400" dirty="0" smtClean="0">
                <a:latin typeface="Garamond" panose="02020404030301010803" pitchFamily="18" charset="0"/>
              </a:rPr>
              <a:t>. 19-24).</a:t>
            </a:r>
          </a:p>
          <a:p>
            <a:pPr marL="0" indent="0">
              <a:buNone/>
            </a:pPr>
            <a:r>
              <a:rPr lang="it-IT" sz="2400" dirty="0" smtClean="0">
                <a:latin typeface="Garamond" panose="02020404030301010803" pitchFamily="18" charset="0"/>
              </a:rPr>
              <a:t>Obiettivi: non perdere frazioni di capacità, sfruttare al meglio la capacità esistente, non tenere costosi e rischiosi magazzini, non perdere tempo a decidere cosa fare, non perdere tempo a cambiare programmazione, non commettere errori e fabbricare prodotti difettosi.</a:t>
            </a:r>
            <a:endParaRPr lang="it-IT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2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Garamond" panose="02020404030301010803" pitchFamily="18" charset="0"/>
              </a:rPr>
              <a:t>Lezione </a:t>
            </a:r>
            <a:r>
              <a:rPr lang="it-IT" dirty="0" smtClean="0">
                <a:latin typeface="Garamond" panose="02020404030301010803" pitchFamily="18" charset="0"/>
              </a:rPr>
              <a:t>13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4137" y="940526"/>
            <a:ext cx="11247120" cy="56562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>
                <a:latin typeface="Garamond" panose="02020404030301010803" pitchFamily="18" charset="0"/>
              </a:rPr>
              <a:t>S</a:t>
            </a:r>
            <a:r>
              <a:rPr lang="it-IT" sz="2400" dirty="0" smtClean="0">
                <a:latin typeface="Garamond" panose="02020404030301010803" pitchFamily="18" charset="0"/>
              </a:rPr>
              <a:t>econda parte</a:t>
            </a:r>
            <a:endParaRPr lang="it-IT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828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286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Tema di Office</vt:lpstr>
      <vt:lpstr>Sistemi di controllo lezione 13</vt:lpstr>
      <vt:lpstr>Lezione 13</vt:lpstr>
      <vt:lpstr>Lezione 13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Guido</dc:creator>
  <cp:lastModifiedBy>Guido</cp:lastModifiedBy>
  <cp:revision>123</cp:revision>
  <dcterms:created xsi:type="dcterms:W3CDTF">2020-03-26T17:31:19Z</dcterms:created>
  <dcterms:modified xsi:type="dcterms:W3CDTF">2020-04-21T15:30:26Z</dcterms:modified>
</cp:coreProperties>
</file>