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en-US"/>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p>
            <a:fld id="{8A7DEFD9-C449-46F6-B225-664D652071D5}" type="datetimeFigureOut">
              <a:rPr lang="en-US" smtClean="0"/>
              <a:t>4/22/2020</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B599F0E-0150-458E-962F-1025D17F9A1D}" type="slidenum">
              <a:rPr lang="en-US" smtClean="0"/>
              <a:t>‹N›</a:t>
            </a:fld>
            <a:endParaRPr lang="en-US"/>
          </a:p>
        </p:txBody>
      </p:sp>
    </p:spTree>
    <p:extLst>
      <p:ext uri="{BB962C8B-B14F-4D97-AF65-F5344CB8AC3E}">
        <p14:creationId xmlns:p14="http://schemas.microsoft.com/office/powerpoint/2010/main" val="2101222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8A7DEFD9-C449-46F6-B225-664D652071D5}" type="datetimeFigureOut">
              <a:rPr lang="en-US" smtClean="0"/>
              <a:t>4/22/2020</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B599F0E-0150-458E-962F-1025D17F9A1D}" type="slidenum">
              <a:rPr lang="en-US" smtClean="0"/>
              <a:t>‹N›</a:t>
            </a:fld>
            <a:endParaRPr lang="en-US"/>
          </a:p>
        </p:txBody>
      </p:sp>
    </p:spTree>
    <p:extLst>
      <p:ext uri="{BB962C8B-B14F-4D97-AF65-F5344CB8AC3E}">
        <p14:creationId xmlns:p14="http://schemas.microsoft.com/office/powerpoint/2010/main" val="2851025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8A7DEFD9-C449-46F6-B225-664D652071D5}" type="datetimeFigureOut">
              <a:rPr lang="en-US" smtClean="0"/>
              <a:t>4/22/2020</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B599F0E-0150-458E-962F-1025D17F9A1D}" type="slidenum">
              <a:rPr lang="en-US" smtClean="0"/>
              <a:t>‹N›</a:t>
            </a:fld>
            <a:endParaRPr lang="en-US"/>
          </a:p>
        </p:txBody>
      </p:sp>
    </p:spTree>
    <p:extLst>
      <p:ext uri="{BB962C8B-B14F-4D97-AF65-F5344CB8AC3E}">
        <p14:creationId xmlns:p14="http://schemas.microsoft.com/office/powerpoint/2010/main" val="1738212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p>
            <a:fld id="{8A7DEFD9-C449-46F6-B225-664D652071D5}" type="datetimeFigureOut">
              <a:rPr lang="en-US" smtClean="0"/>
              <a:t>4/22/2020</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B599F0E-0150-458E-962F-1025D17F9A1D}" type="slidenum">
              <a:rPr lang="en-US" smtClean="0"/>
              <a:t>‹N›</a:t>
            </a:fld>
            <a:endParaRPr lang="en-US"/>
          </a:p>
        </p:txBody>
      </p:sp>
    </p:spTree>
    <p:extLst>
      <p:ext uri="{BB962C8B-B14F-4D97-AF65-F5344CB8AC3E}">
        <p14:creationId xmlns:p14="http://schemas.microsoft.com/office/powerpoint/2010/main" val="3868541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en-US"/>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8A7DEFD9-C449-46F6-B225-664D652071D5}" type="datetimeFigureOut">
              <a:rPr lang="en-US" smtClean="0"/>
              <a:t>4/22/2020</a:t>
            </a:fld>
            <a:endParaRPr lang="en-US"/>
          </a:p>
        </p:txBody>
      </p:sp>
      <p:sp>
        <p:nvSpPr>
          <p:cNvPr id="5" name="Segnaposto piè di pagina 4"/>
          <p:cNvSpPr>
            <a:spLocks noGrp="1"/>
          </p:cNvSpPr>
          <p:nvPr>
            <p:ph type="ftr" sz="quarter" idx="11"/>
          </p:nvPr>
        </p:nvSpPr>
        <p:spPr/>
        <p:txBody>
          <a:bodyPr/>
          <a:lstStyle/>
          <a:p>
            <a:endParaRPr lang="en-US"/>
          </a:p>
        </p:txBody>
      </p:sp>
      <p:sp>
        <p:nvSpPr>
          <p:cNvPr id="6" name="Segnaposto numero diapositiva 5"/>
          <p:cNvSpPr>
            <a:spLocks noGrp="1"/>
          </p:cNvSpPr>
          <p:nvPr>
            <p:ph type="sldNum" sz="quarter" idx="12"/>
          </p:nvPr>
        </p:nvSpPr>
        <p:spPr/>
        <p:txBody>
          <a:bodyPr/>
          <a:lstStyle/>
          <a:p>
            <a:fld id="{FB599F0E-0150-458E-962F-1025D17F9A1D}" type="slidenum">
              <a:rPr lang="en-US" smtClean="0"/>
              <a:t>‹N›</a:t>
            </a:fld>
            <a:endParaRPr lang="en-US"/>
          </a:p>
        </p:txBody>
      </p:sp>
    </p:spTree>
    <p:extLst>
      <p:ext uri="{BB962C8B-B14F-4D97-AF65-F5344CB8AC3E}">
        <p14:creationId xmlns:p14="http://schemas.microsoft.com/office/powerpoint/2010/main" val="655002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4"/>
          <p:cNvSpPr>
            <a:spLocks noGrp="1"/>
          </p:cNvSpPr>
          <p:nvPr>
            <p:ph type="dt" sz="half" idx="10"/>
          </p:nvPr>
        </p:nvSpPr>
        <p:spPr/>
        <p:txBody>
          <a:bodyPr/>
          <a:lstStyle/>
          <a:p>
            <a:fld id="{8A7DEFD9-C449-46F6-B225-664D652071D5}" type="datetimeFigureOut">
              <a:rPr lang="en-US" smtClean="0"/>
              <a:t>4/22/2020</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FB599F0E-0150-458E-962F-1025D17F9A1D}" type="slidenum">
              <a:rPr lang="en-US" smtClean="0"/>
              <a:t>‹N›</a:t>
            </a:fld>
            <a:endParaRPr lang="en-US"/>
          </a:p>
        </p:txBody>
      </p:sp>
    </p:spTree>
    <p:extLst>
      <p:ext uri="{BB962C8B-B14F-4D97-AF65-F5344CB8AC3E}">
        <p14:creationId xmlns:p14="http://schemas.microsoft.com/office/powerpoint/2010/main" val="4084962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en-US"/>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6"/>
          <p:cNvSpPr>
            <a:spLocks noGrp="1"/>
          </p:cNvSpPr>
          <p:nvPr>
            <p:ph type="dt" sz="half" idx="10"/>
          </p:nvPr>
        </p:nvSpPr>
        <p:spPr/>
        <p:txBody>
          <a:bodyPr/>
          <a:lstStyle/>
          <a:p>
            <a:fld id="{8A7DEFD9-C449-46F6-B225-664D652071D5}" type="datetimeFigureOut">
              <a:rPr lang="en-US" smtClean="0"/>
              <a:t>4/22/2020</a:t>
            </a:fld>
            <a:endParaRPr lang="en-US"/>
          </a:p>
        </p:txBody>
      </p:sp>
      <p:sp>
        <p:nvSpPr>
          <p:cNvPr id="8" name="Segnaposto piè di pagina 7"/>
          <p:cNvSpPr>
            <a:spLocks noGrp="1"/>
          </p:cNvSpPr>
          <p:nvPr>
            <p:ph type="ftr" sz="quarter" idx="11"/>
          </p:nvPr>
        </p:nvSpPr>
        <p:spPr/>
        <p:txBody>
          <a:bodyPr/>
          <a:lstStyle/>
          <a:p>
            <a:endParaRPr lang="en-US"/>
          </a:p>
        </p:txBody>
      </p:sp>
      <p:sp>
        <p:nvSpPr>
          <p:cNvPr id="9" name="Segnaposto numero diapositiva 8"/>
          <p:cNvSpPr>
            <a:spLocks noGrp="1"/>
          </p:cNvSpPr>
          <p:nvPr>
            <p:ph type="sldNum" sz="quarter" idx="12"/>
          </p:nvPr>
        </p:nvSpPr>
        <p:spPr/>
        <p:txBody>
          <a:bodyPr/>
          <a:lstStyle/>
          <a:p>
            <a:fld id="{FB599F0E-0150-458E-962F-1025D17F9A1D}" type="slidenum">
              <a:rPr lang="en-US" smtClean="0"/>
              <a:t>‹N›</a:t>
            </a:fld>
            <a:endParaRPr lang="en-US"/>
          </a:p>
        </p:txBody>
      </p:sp>
    </p:spTree>
    <p:extLst>
      <p:ext uri="{BB962C8B-B14F-4D97-AF65-F5344CB8AC3E}">
        <p14:creationId xmlns:p14="http://schemas.microsoft.com/office/powerpoint/2010/main" val="1147668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2"/>
          <p:cNvSpPr>
            <a:spLocks noGrp="1"/>
          </p:cNvSpPr>
          <p:nvPr>
            <p:ph type="dt" sz="half" idx="10"/>
          </p:nvPr>
        </p:nvSpPr>
        <p:spPr/>
        <p:txBody>
          <a:bodyPr/>
          <a:lstStyle/>
          <a:p>
            <a:fld id="{8A7DEFD9-C449-46F6-B225-664D652071D5}" type="datetimeFigureOut">
              <a:rPr lang="en-US" smtClean="0"/>
              <a:t>4/22/2020</a:t>
            </a:fld>
            <a:endParaRPr lang="en-US"/>
          </a:p>
        </p:txBody>
      </p:sp>
      <p:sp>
        <p:nvSpPr>
          <p:cNvPr id="4" name="Segnaposto piè di pagina 3"/>
          <p:cNvSpPr>
            <a:spLocks noGrp="1"/>
          </p:cNvSpPr>
          <p:nvPr>
            <p:ph type="ftr" sz="quarter" idx="11"/>
          </p:nvPr>
        </p:nvSpPr>
        <p:spPr/>
        <p:txBody>
          <a:bodyPr/>
          <a:lstStyle/>
          <a:p>
            <a:endParaRPr lang="en-US"/>
          </a:p>
        </p:txBody>
      </p:sp>
      <p:sp>
        <p:nvSpPr>
          <p:cNvPr id="5" name="Segnaposto numero diapositiva 4"/>
          <p:cNvSpPr>
            <a:spLocks noGrp="1"/>
          </p:cNvSpPr>
          <p:nvPr>
            <p:ph type="sldNum" sz="quarter" idx="12"/>
          </p:nvPr>
        </p:nvSpPr>
        <p:spPr/>
        <p:txBody>
          <a:bodyPr/>
          <a:lstStyle/>
          <a:p>
            <a:fld id="{FB599F0E-0150-458E-962F-1025D17F9A1D}" type="slidenum">
              <a:rPr lang="en-US" smtClean="0"/>
              <a:t>‹N›</a:t>
            </a:fld>
            <a:endParaRPr lang="en-US"/>
          </a:p>
        </p:txBody>
      </p:sp>
    </p:spTree>
    <p:extLst>
      <p:ext uri="{BB962C8B-B14F-4D97-AF65-F5344CB8AC3E}">
        <p14:creationId xmlns:p14="http://schemas.microsoft.com/office/powerpoint/2010/main" val="2052486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A7DEFD9-C449-46F6-B225-664D652071D5}" type="datetimeFigureOut">
              <a:rPr lang="en-US" smtClean="0"/>
              <a:t>4/22/2020</a:t>
            </a:fld>
            <a:endParaRPr lang="en-US"/>
          </a:p>
        </p:txBody>
      </p:sp>
      <p:sp>
        <p:nvSpPr>
          <p:cNvPr id="3" name="Segnaposto piè di pagina 2"/>
          <p:cNvSpPr>
            <a:spLocks noGrp="1"/>
          </p:cNvSpPr>
          <p:nvPr>
            <p:ph type="ftr" sz="quarter" idx="11"/>
          </p:nvPr>
        </p:nvSpPr>
        <p:spPr/>
        <p:txBody>
          <a:bodyPr/>
          <a:lstStyle/>
          <a:p>
            <a:endParaRPr lang="en-US"/>
          </a:p>
        </p:txBody>
      </p:sp>
      <p:sp>
        <p:nvSpPr>
          <p:cNvPr id="4" name="Segnaposto numero diapositiva 3"/>
          <p:cNvSpPr>
            <a:spLocks noGrp="1"/>
          </p:cNvSpPr>
          <p:nvPr>
            <p:ph type="sldNum" sz="quarter" idx="12"/>
          </p:nvPr>
        </p:nvSpPr>
        <p:spPr/>
        <p:txBody>
          <a:bodyPr/>
          <a:lstStyle/>
          <a:p>
            <a:fld id="{FB599F0E-0150-458E-962F-1025D17F9A1D}" type="slidenum">
              <a:rPr lang="en-US" smtClean="0"/>
              <a:t>‹N›</a:t>
            </a:fld>
            <a:endParaRPr lang="en-US"/>
          </a:p>
        </p:txBody>
      </p:sp>
    </p:spTree>
    <p:extLst>
      <p:ext uri="{BB962C8B-B14F-4D97-AF65-F5344CB8AC3E}">
        <p14:creationId xmlns:p14="http://schemas.microsoft.com/office/powerpoint/2010/main" val="2449614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8A7DEFD9-C449-46F6-B225-664D652071D5}" type="datetimeFigureOut">
              <a:rPr lang="en-US" smtClean="0"/>
              <a:t>4/22/2020</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FB599F0E-0150-458E-962F-1025D17F9A1D}" type="slidenum">
              <a:rPr lang="en-US" smtClean="0"/>
              <a:t>‹N›</a:t>
            </a:fld>
            <a:endParaRPr lang="en-US"/>
          </a:p>
        </p:txBody>
      </p:sp>
    </p:spTree>
    <p:extLst>
      <p:ext uri="{BB962C8B-B14F-4D97-AF65-F5344CB8AC3E}">
        <p14:creationId xmlns:p14="http://schemas.microsoft.com/office/powerpoint/2010/main" val="3714176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8A7DEFD9-C449-46F6-B225-664D652071D5}" type="datetimeFigureOut">
              <a:rPr lang="en-US" smtClean="0"/>
              <a:t>4/22/2020</a:t>
            </a:fld>
            <a:endParaRPr lang="en-US"/>
          </a:p>
        </p:txBody>
      </p:sp>
      <p:sp>
        <p:nvSpPr>
          <p:cNvPr id="6" name="Segnaposto piè di pagina 5"/>
          <p:cNvSpPr>
            <a:spLocks noGrp="1"/>
          </p:cNvSpPr>
          <p:nvPr>
            <p:ph type="ftr" sz="quarter" idx="11"/>
          </p:nvPr>
        </p:nvSpPr>
        <p:spPr/>
        <p:txBody>
          <a:bodyPr/>
          <a:lstStyle/>
          <a:p>
            <a:endParaRPr lang="en-US"/>
          </a:p>
        </p:txBody>
      </p:sp>
      <p:sp>
        <p:nvSpPr>
          <p:cNvPr id="7" name="Segnaposto numero diapositiva 6"/>
          <p:cNvSpPr>
            <a:spLocks noGrp="1"/>
          </p:cNvSpPr>
          <p:nvPr>
            <p:ph type="sldNum" sz="quarter" idx="12"/>
          </p:nvPr>
        </p:nvSpPr>
        <p:spPr/>
        <p:txBody>
          <a:bodyPr/>
          <a:lstStyle/>
          <a:p>
            <a:fld id="{FB599F0E-0150-458E-962F-1025D17F9A1D}" type="slidenum">
              <a:rPr lang="en-US" smtClean="0"/>
              <a:t>‹N›</a:t>
            </a:fld>
            <a:endParaRPr lang="en-US"/>
          </a:p>
        </p:txBody>
      </p:sp>
    </p:spTree>
    <p:extLst>
      <p:ext uri="{BB962C8B-B14F-4D97-AF65-F5344CB8AC3E}">
        <p14:creationId xmlns:p14="http://schemas.microsoft.com/office/powerpoint/2010/main" val="3728074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en-US"/>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7DEFD9-C449-46F6-B225-664D652071D5}" type="datetimeFigureOut">
              <a:rPr lang="en-US" smtClean="0"/>
              <a:t>4/22/2020</a:t>
            </a:fld>
            <a:endParaRPr lang="en-US"/>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599F0E-0150-458E-962F-1025D17F9A1D}" type="slidenum">
              <a:rPr lang="en-US" smtClean="0"/>
              <a:t>‹N›</a:t>
            </a:fld>
            <a:endParaRPr lang="en-US"/>
          </a:p>
        </p:txBody>
      </p:sp>
    </p:spTree>
    <p:extLst>
      <p:ext uri="{BB962C8B-B14F-4D97-AF65-F5344CB8AC3E}">
        <p14:creationId xmlns:p14="http://schemas.microsoft.com/office/powerpoint/2010/main" val="1246635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300447"/>
            <a:ext cx="9144000" cy="600890"/>
          </a:xfrm>
        </p:spPr>
        <p:txBody>
          <a:bodyPr>
            <a:normAutofit fontScale="90000"/>
          </a:bodyPr>
          <a:lstStyle/>
          <a:p>
            <a:r>
              <a:rPr lang="it-IT" sz="4000" dirty="0" smtClean="0">
                <a:latin typeface="Garamond" panose="02020404030301010803" pitchFamily="18" charset="0"/>
              </a:rPr>
              <a:t>Sistemi di controllo</a:t>
            </a:r>
            <a:endParaRPr lang="en-US" sz="4000" dirty="0">
              <a:latin typeface="Garamond" panose="02020404030301010803" pitchFamily="18" charset="0"/>
            </a:endParaRPr>
          </a:p>
        </p:txBody>
      </p:sp>
      <p:sp>
        <p:nvSpPr>
          <p:cNvPr id="3" name="Sottotitolo 2"/>
          <p:cNvSpPr>
            <a:spLocks noGrp="1"/>
          </p:cNvSpPr>
          <p:nvPr>
            <p:ph type="subTitle" idx="1"/>
          </p:nvPr>
        </p:nvSpPr>
        <p:spPr>
          <a:xfrm>
            <a:off x="431074" y="1018903"/>
            <a:ext cx="11273246" cy="5564777"/>
          </a:xfrm>
        </p:spPr>
        <p:txBody>
          <a:bodyPr>
            <a:normAutofit/>
          </a:bodyPr>
          <a:lstStyle/>
          <a:p>
            <a:r>
              <a:rPr lang="it-IT" sz="2800" dirty="0" smtClean="0">
                <a:latin typeface="Garamond" panose="02020404030301010803" pitchFamily="18" charset="0"/>
              </a:rPr>
              <a:t>Lezione n° 16</a:t>
            </a:r>
          </a:p>
          <a:p>
            <a:r>
              <a:rPr lang="it-IT" sz="2800" dirty="0" smtClean="0">
                <a:latin typeface="Garamond" panose="02020404030301010803" pitchFamily="18" charset="0"/>
              </a:rPr>
              <a:t>Prosegue il corso con la seconda parte, n</a:t>
            </a:r>
            <a:r>
              <a:rPr lang="it-IT" altLang="en-US" sz="2800" dirty="0" smtClean="0">
                <a:latin typeface="Garamond" panose="02020404030301010803" pitchFamily="18" charset="0"/>
              </a:rPr>
              <a:t>ella quale si fanno alcuni </a:t>
            </a:r>
            <a:r>
              <a:rPr lang="it-IT" altLang="en-US" sz="2800" dirty="0">
                <a:latin typeface="Garamond" panose="02020404030301010803" pitchFamily="18" charset="0"/>
              </a:rPr>
              <a:t>esempi </a:t>
            </a:r>
            <a:r>
              <a:rPr lang="it-IT" altLang="en-US" sz="2800" dirty="0" smtClean="0">
                <a:latin typeface="Garamond" panose="02020404030301010803" pitchFamily="18" charset="0"/>
              </a:rPr>
              <a:t>di </a:t>
            </a:r>
            <a:r>
              <a:rPr lang="it-IT" altLang="en-US" sz="2800" dirty="0">
                <a:latin typeface="Garamond" panose="02020404030301010803" pitchFamily="18" charset="0"/>
              </a:rPr>
              <a:t>fenomeni, fra i primi scoperti, che costituiscono cause di risparmi o di sprechi di costi, al fine di chiedersi se essi comportino o meno variazioni nei costi di periodo (</a:t>
            </a:r>
            <a:r>
              <a:rPr lang="it-IT" altLang="en-US" sz="2800" i="1" dirty="0" err="1">
                <a:latin typeface="Garamond" panose="02020404030301010803" pitchFamily="18" charset="0"/>
              </a:rPr>
              <a:t>period</a:t>
            </a:r>
            <a:r>
              <a:rPr lang="it-IT" altLang="en-US" sz="2800" i="1" dirty="0">
                <a:latin typeface="Garamond" panose="02020404030301010803" pitchFamily="18" charset="0"/>
              </a:rPr>
              <a:t> </a:t>
            </a:r>
            <a:r>
              <a:rPr lang="it-IT" altLang="en-US" sz="2800" i="1" dirty="0" err="1">
                <a:latin typeface="Garamond" panose="02020404030301010803" pitchFamily="18" charset="0"/>
              </a:rPr>
              <a:t>costs</a:t>
            </a:r>
            <a:r>
              <a:rPr lang="it-IT" altLang="en-US" sz="2800" dirty="0">
                <a:latin typeface="Garamond" panose="02020404030301010803" pitchFamily="18" charset="0"/>
              </a:rPr>
              <a:t>) o nei costi unitari di prodotto (</a:t>
            </a:r>
            <a:r>
              <a:rPr lang="it-IT" altLang="en-US" sz="2800" i="1" dirty="0" err="1">
                <a:latin typeface="Garamond" panose="02020404030301010803" pitchFamily="18" charset="0"/>
              </a:rPr>
              <a:t>product</a:t>
            </a:r>
            <a:r>
              <a:rPr lang="it-IT" altLang="en-US" sz="2800" i="1" dirty="0">
                <a:latin typeface="Garamond" panose="02020404030301010803" pitchFamily="18" charset="0"/>
              </a:rPr>
              <a:t> </a:t>
            </a:r>
            <a:r>
              <a:rPr lang="it-IT" altLang="en-US" sz="2800" i="1" dirty="0" err="1">
                <a:latin typeface="Garamond" panose="02020404030301010803" pitchFamily="18" charset="0"/>
              </a:rPr>
              <a:t>costs</a:t>
            </a:r>
            <a:r>
              <a:rPr lang="it-IT" altLang="en-US" sz="2800" dirty="0">
                <a:latin typeface="Garamond" panose="02020404030301010803" pitchFamily="18" charset="0"/>
              </a:rPr>
              <a:t>) o in entrambi.</a:t>
            </a:r>
          </a:p>
          <a:p>
            <a:pPr algn="l"/>
            <a:r>
              <a:rPr lang="it-IT" altLang="en-US" sz="2800" dirty="0">
                <a:latin typeface="Garamond" panose="02020404030301010803" pitchFamily="18" charset="0"/>
              </a:rPr>
              <a:t> Si tratta degli esempi della programmazione della produzione (</a:t>
            </a:r>
            <a:r>
              <a:rPr lang="it-IT" altLang="en-US" sz="2800" i="1" dirty="0">
                <a:latin typeface="Garamond" panose="02020404030301010803" pitchFamily="18" charset="0"/>
              </a:rPr>
              <a:t>Production and Operations Management</a:t>
            </a:r>
            <a:r>
              <a:rPr lang="it-IT" altLang="en-US" sz="2800" dirty="0">
                <a:latin typeface="Garamond" panose="02020404030301010803" pitchFamily="18" charset="0"/>
              </a:rPr>
              <a:t>) (</a:t>
            </a:r>
            <a:r>
              <a:rPr lang="it-IT" altLang="en-US" sz="2800" dirty="0" err="1">
                <a:latin typeface="Garamond" panose="02020404030301010803" pitchFamily="18" charset="0"/>
              </a:rPr>
              <a:t>pagg</a:t>
            </a:r>
            <a:r>
              <a:rPr lang="it-IT" altLang="en-US" sz="2800" dirty="0">
                <a:latin typeface="Garamond" panose="02020404030301010803" pitchFamily="18" charset="0"/>
              </a:rPr>
              <a:t>. 12 e 19-24), della logistica (</a:t>
            </a:r>
            <a:r>
              <a:rPr lang="it-IT" altLang="en-US" sz="2800" dirty="0" err="1">
                <a:latin typeface="Garamond" panose="02020404030301010803" pitchFamily="18" charset="0"/>
              </a:rPr>
              <a:t>pagg</a:t>
            </a:r>
            <a:r>
              <a:rPr lang="it-IT" altLang="en-US" sz="2800" dirty="0">
                <a:latin typeface="Garamond" panose="02020404030301010803" pitchFamily="18" charset="0"/>
              </a:rPr>
              <a:t>. 25-28), della gestione della qualità (</a:t>
            </a:r>
            <a:r>
              <a:rPr lang="it-IT" altLang="en-US" sz="2800" dirty="0" err="1">
                <a:latin typeface="Garamond" panose="02020404030301010803" pitchFamily="18" charset="0"/>
              </a:rPr>
              <a:t>pagg</a:t>
            </a:r>
            <a:r>
              <a:rPr lang="it-IT" altLang="en-US" sz="2800" dirty="0">
                <a:latin typeface="Garamond" panose="02020404030301010803" pitchFamily="18" charset="0"/>
              </a:rPr>
              <a:t>. 29-33), della gestione della capacità (</a:t>
            </a:r>
            <a:r>
              <a:rPr lang="it-IT" altLang="en-US" sz="2800" dirty="0" err="1">
                <a:latin typeface="Garamond" panose="02020404030301010803" pitchFamily="18" charset="0"/>
              </a:rPr>
              <a:t>pagg</a:t>
            </a:r>
            <a:r>
              <a:rPr lang="it-IT" altLang="en-US" sz="2800" dirty="0">
                <a:latin typeface="Garamond" panose="02020404030301010803" pitchFamily="18" charset="0"/>
              </a:rPr>
              <a:t>. 34-40</a:t>
            </a:r>
            <a:r>
              <a:rPr lang="it-IT" altLang="en-US" sz="2800" dirty="0" smtClean="0">
                <a:latin typeface="Garamond" panose="02020404030301010803" pitchFamily="18" charset="0"/>
              </a:rPr>
              <a:t>).</a:t>
            </a:r>
            <a:endParaRPr lang="it-IT" altLang="en-US" sz="2800" dirty="0">
              <a:latin typeface="Garamond" panose="02020404030301010803" pitchFamily="18" charset="0"/>
            </a:endParaRPr>
          </a:p>
          <a:p>
            <a:r>
              <a:rPr lang="it-IT" sz="2800" dirty="0" smtClean="0">
                <a:latin typeface="Garamond" panose="02020404030301010803" pitchFamily="18" charset="0"/>
              </a:rPr>
              <a:t>Iniziamo con il problema dell’efficacia della programmazione delle </a:t>
            </a:r>
            <a:r>
              <a:rPr lang="it-IT" sz="2800" i="1" dirty="0" smtClean="0">
                <a:latin typeface="Garamond" panose="02020404030301010803" pitchFamily="18" charset="0"/>
              </a:rPr>
              <a:t>Operations</a:t>
            </a:r>
            <a:r>
              <a:rPr lang="it-IT" sz="2800" dirty="0" smtClean="0">
                <a:latin typeface="Garamond" panose="02020404030301010803" pitchFamily="18" charset="0"/>
              </a:rPr>
              <a:t>. Negli ultimi 30 anni il settore manifatturiero ha fatto enormi progressivi nel senso della </a:t>
            </a:r>
            <a:r>
              <a:rPr lang="it-IT" sz="2800" i="1" dirty="0" smtClean="0">
                <a:latin typeface="Garamond" panose="02020404030301010803" pitchFamily="18" charset="0"/>
              </a:rPr>
              <a:t>Lean Production </a:t>
            </a:r>
            <a:r>
              <a:rPr lang="it-IT" sz="2800" dirty="0" smtClean="0">
                <a:latin typeface="Garamond" panose="02020404030301010803" pitchFamily="18" charset="0"/>
              </a:rPr>
              <a:t>(produzione snella), automazione, informatizzazione, robotizzazione, con sempre meno Lavoro Diretto ma sempre più costosi capitali fissi, con miglioramenti nella gestione della capacità.</a:t>
            </a:r>
          </a:p>
          <a:p>
            <a:endParaRPr lang="it-IT" sz="2800" dirty="0" smtClean="0">
              <a:latin typeface="Garamond" panose="02020404030301010803" pitchFamily="18" charset="0"/>
            </a:endParaRPr>
          </a:p>
        </p:txBody>
      </p:sp>
    </p:spTree>
    <p:extLst>
      <p:ext uri="{BB962C8B-B14F-4D97-AF65-F5344CB8AC3E}">
        <p14:creationId xmlns:p14="http://schemas.microsoft.com/office/powerpoint/2010/main" val="3468359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287384"/>
            <a:ext cx="10515600" cy="522513"/>
          </a:xfrm>
        </p:spPr>
        <p:txBody>
          <a:bodyPr>
            <a:normAutofit fontScale="90000"/>
          </a:bodyPr>
          <a:lstStyle/>
          <a:p>
            <a:r>
              <a:rPr lang="it-IT" dirty="0" smtClean="0">
                <a:latin typeface="Garamond" panose="02020404030301010803" pitchFamily="18" charset="0"/>
              </a:rPr>
              <a:t>Lezione n° 16</a:t>
            </a:r>
            <a:endParaRPr lang="en-US" dirty="0">
              <a:latin typeface="Garamond" panose="02020404030301010803" pitchFamily="18" charset="0"/>
            </a:endParaRPr>
          </a:p>
        </p:txBody>
      </p:sp>
      <p:sp>
        <p:nvSpPr>
          <p:cNvPr id="3" name="Segnaposto contenuto 2"/>
          <p:cNvSpPr>
            <a:spLocks noGrp="1"/>
          </p:cNvSpPr>
          <p:nvPr>
            <p:ph idx="1"/>
          </p:nvPr>
        </p:nvSpPr>
        <p:spPr>
          <a:xfrm>
            <a:off x="391886" y="1018903"/>
            <a:ext cx="11495314" cy="5590904"/>
          </a:xfrm>
        </p:spPr>
        <p:txBody>
          <a:bodyPr>
            <a:normAutofit/>
          </a:bodyPr>
          <a:lstStyle/>
          <a:p>
            <a:pPr marL="0" indent="0">
              <a:buNone/>
            </a:pPr>
            <a:r>
              <a:rPr lang="it-IT" sz="2400" dirty="0" smtClean="0">
                <a:latin typeface="Garamond" panose="02020404030301010803" pitchFamily="18" charset="0"/>
              </a:rPr>
              <a:t>Storicamente s’è avuto lo sviluppo degli strumenti informatici da parte occidentale fin dagli anni ‘70, i sistemi di software </a:t>
            </a:r>
            <a:r>
              <a:rPr lang="it-IT" sz="2400" i="1" dirty="0" smtClean="0">
                <a:latin typeface="Garamond" panose="02020404030301010803" pitchFamily="18" charset="0"/>
              </a:rPr>
              <a:t>Manufacturing Resource Planning</a:t>
            </a:r>
            <a:r>
              <a:rPr lang="it-IT" sz="2400" dirty="0">
                <a:latin typeface="Garamond" panose="02020404030301010803" pitchFamily="18" charset="0"/>
              </a:rPr>
              <a:t> </a:t>
            </a:r>
            <a:r>
              <a:rPr lang="it-IT" sz="2400" dirty="0" smtClean="0">
                <a:latin typeface="Garamond" panose="02020404030301010803" pitchFamily="18" charset="0"/>
              </a:rPr>
              <a:t>(pag. 12)</a:t>
            </a:r>
          </a:p>
          <a:p>
            <a:pPr marL="0" indent="0">
              <a:buNone/>
            </a:pPr>
            <a:r>
              <a:rPr lang="it-IT" sz="2400" dirty="0" smtClean="0">
                <a:latin typeface="Garamond" panose="02020404030301010803" pitchFamily="18" charset="0"/>
              </a:rPr>
              <a:t>Da parte orientale tutto è iniziato con lo sviluppo, fin dagli anni ’50, da parte delle industrie giapponesi, delle tecniche </a:t>
            </a:r>
            <a:r>
              <a:rPr lang="it-IT" sz="2400" i="1" dirty="0" smtClean="0">
                <a:latin typeface="Garamond" panose="02020404030301010803" pitchFamily="18" charset="0"/>
              </a:rPr>
              <a:t>Just in time/Total </a:t>
            </a:r>
            <a:r>
              <a:rPr lang="it-IT" sz="2400" i="1" dirty="0" err="1" smtClean="0">
                <a:latin typeface="Garamond" panose="02020404030301010803" pitchFamily="18" charset="0"/>
              </a:rPr>
              <a:t>Quality</a:t>
            </a:r>
            <a:r>
              <a:rPr lang="it-IT" sz="2400" i="1" dirty="0" smtClean="0">
                <a:latin typeface="Garamond" panose="02020404030301010803" pitchFamily="18" charset="0"/>
              </a:rPr>
              <a:t> Management</a:t>
            </a:r>
            <a:r>
              <a:rPr lang="it-IT" sz="2400" dirty="0" smtClean="0">
                <a:latin typeface="Garamond" panose="02020404030301010803" pitchFamily="18" charset="0"/>
              </a:rPr>
              <a:t>. (</a:t>
            </a:r>
            <a:r>
              <a:rPr lang="it-IT" sz="2400" dirty="0" err="1" smtClean="0">
                <a:latin typeface="Garamond" panose="02020404030301010803" pitchFamily="18" charset="0"/>
              </a:rPr>
              <a:t>pagg</a:t>
            </a:r>
            <a:r>
              <a:rPr lang="it-IT" sz="2400" dirty="0" smtClean="0">
                <a:latin typeface="Garamond" panose="02020404030301010803" pitchFamily="18" charset="0"/>
              </a:rPr>
              <a:t>. 19-24).</a:t>
            </a:r>
          </a:p>
          <a:p>
            <a:pPr marL="0" indent="0">
              <a:buNone/>
            </a:pPr>
            <a:r>
              <a:rPr lang="it-IT" sz="2400" dirty="0" smtClean="0">
                <a:latin typeface="Garamond" panose="02020404030301010803" pitchFamily="18" charset="0"/>
              </a:rPr>
              <a:t>Obiettivi: non perdere frazioni di capacità, sfruttare al meglio la capacità esistente, non tenere costosi e rischiosi magazzini, non perdere tempo a decidere cosa fare, non perdere tempo a cambiare programmazione, non commettere errori e fabbricare prodotti difettosi.</a:t>
            </a:r>
          </a:p>
          <a:p>
            <a:pPr marL="0" indent="0">
              <a:buNone/>
            </a:pPr>
            <a:r>
              <a:rPr lang="it-IT" sz="2400" dirty="0" smtClean="0">
                <a:latin typeface="Garamond" panose="02020404030301010803" pitchFamily="18" charset="0"/>
              </a:rPr>
              <a:t>La formula tradizionale mostra riduzioni nel costo industriale pieno di un prodotto se il Lead Time si riduce, altrimenti no. Può ridursi il tempo di occupazione di un centro, oppure il solo </a:t>
            </a:r>
            <a:r>
              <a:rPr lang="it-IT" sz="2400" i="1" dirty="0" err="1" smtClean="0">
                <a:latin typeface="Garamond" panose="02020404030301010803" pitchFamily="18" charset="0"/>
              </a:rPr>
              <a:t>Process</a:t>
            </a:r>
            <a:r>
              <a:rPr lang="it-IT" sz="2400" i="1" dirty="0" smtClean="0">
                <a:latin typeface="Garamond" panose="02020404030301010803" pitchFamily="18" charset="0"/>
              </a:rPr>
              <a:t> Time</a:t>
            </a:r>
            <a:r>
              <a:rPr lang="it-IT" sz="2400" dirty="0" smtClean="0">
                <a:latin typeface="Garamond" panose="02020404030301010803" pitchFamily="18" charset="0"/>
              </a:rPr>
              <a:t>.</a:t>
            </a:r>
            <a:endParaRPr lang="it-IT" dirty="0" smtClean="0">
              <a:latin typeface="Garamond" panose="02020404030301010803" pitchFamily="18" charset="0"/>
            </a:endParaRPr>
          </a:p>
        </p:txBody>
      </p:sp>
    </p:spTree>
    <p:extLst>
      <p:ext uri="{BB962C8B-B14F-4D97-AF65-F5344CB8AC3E}">
        <p14:creationId xmlns:p14="http://schemas.microsoft.com/office/powerpoint/2010/main" val="291422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365126"/>
            <a:ext cx="10515600" cy="666840"/>
          </a:xfrm>
        </p:spPr>
        <p:txBody>
          <a:bodyPr>
            <a:normAutofit fontScale="90000"/>
          </a:bodyPr>
          <a:lstStyle/>
          <a:p>
            <a:r>
              <a:rPr lang="it-IT" dirty="0">
                <a:latin typeface="Garamond" panose="02020404030301010803" pitchFamily="18" charset="0"/>
              </a:rPr>
              <a:t>Lezione </a:t>
            </a:r>
            <a:r>
              <a:rPr lang="it-IT" dirty="0" smtClean="0">
                <a:latin typeface="Garamond" panose="02020404030301010803" pitchFamily="18" charset="0"/>
              </a:rPr>
              <a:t>n° 16</a:t>
            </a:r>
            <a:endParaRPr lang="en-US" dirty="0"/>
          </a:p>
        </p:txBody>
      </p:sp>
      <p:sp>
        <p:nvSpPr>
          <p:cNvPr id="3" name="Segnaposto contenuto 2"/>
          <p:cNvSpPr>
            <a:spLocks noGrp="1"/>
          </p:cNvSpPr>
          <p:nvPr>
            <p:ph idx="1"/>
          </p:nvPr>
        </p:nvSpPr>
        <p:spPr>
          <a:xfrm>
            <a:off x="444137" y="940526"/>
            <a:ext cx="11247120" cy="5656217"/>
          </a:xfrm>
        </p:spPr>
        <p:txBody>
          <a:bodyPr>
            <a:normAutofit/>
          </a:bodyPr>
          <a:lstStyle/>
          <a:p>
            <a:pPr marL="0" indent="0" algn="just">
              <a:buNone/>
            </a:pPr>
            <a:r>
              <a:rPr lang="it-IT" sz="2400" dirty="0" smtClean="0">
                <a:latin typeface="Garamond" panose="02020404030301010803" pitchFamily="18" charset="0"/>
              </a:rPr>
              <a:t>Operations Management</a:t>
            </a:r>
            <a:endParaRPr lang="it-IT" sz="2400" dirty="0">
              <a:latin typeface="Garamond" panose="02020404030301010803" pitchFamily="18" charset="0"/>
            </a:endParaRPr>
          </a:p>
        </p:txBody>
      </p:sp>
    </p:spTree>
    <p:extLst>
      <p:ext uri="{BB962C8B-B14F-4D97-AF65-F5344CB8AC3E}">
        <p14:creationId xmlns:p14="http://schemas.microsoft.com/office/powerpoint/2010/main" val="73682844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491</TotalTime>
  <Words>330</Words>
  <Application>Microsoft Office PowerPoint</Application>
  <PresentationFormat>Widescreen</PresentationFormat>
  <Paragraphs>12</Paragraphs>
  <Slides>3</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3</vt:i4>
      </vt:variant>
    </vt:vector>
  </HeadingPairs>
  <TitlesOfParts>
    <vt:vector size="8" baseType="lpstr">
      <vt:lpstr>Arial</vt:lpstr>
      <vt:lpstr>Calibri</vt:lpstr>
      <vt:lpstr>Calibri Light</vt:lpstr>
      <vt:lpstr>Garamond</vt:lpstr>
      <vt:lpstr>Tema di Office</vt:lpstr>
      <vt:lpstr>Sistemi di controllo</vt:lpstr>
      <vt:lpstr>Lezione n° 16</vt:lpstr>
      <vt:lpstr>Lezione n° 16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Sistemi di controllo</dc:title>
  <dc:creator>Guido</dc:creator>
  <cp:lastModifiedBy>Guido</cp:lastModifiedBy>
  <cp:revision>130</cp:revision>
  <dcterms:created xsi:type="dcterms:W3CDTF">2020-03-26T17:31:19Z</dcterms:created>
  <dcterms:modified xsi:type="dcterms:W3CDTF">2020-04-22T16:19:04Z</dcterms:modified>
</cp:coreProperties>
</file>