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2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2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1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41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0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6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6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8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1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7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7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DEFD9-C449-46F6-B225-664D652071D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3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00447"/>
            <a:ext cx="9144000" cy="600890"/>
          </a:xfrm>
        </p:spPr>
        <p:txBody>
          <a:bodyPr>
            <a:normAutofit fontScale="90000"/>
          </a:bodyPr>
          <a:lstStyle/>
          <a:p>
            <a:r>
              <a:rPr lang="it-IT" sz="4000" dirty="0" smtClean="0">
                <a:latin typeface="Garamond" panose="02020404030301010803" pitchFamily="18" charset="0"/>
              </a:rPr>
              <a:t>Sistemi di controllo</a:t>
            </a:r>
            <a:endParaRPr lang="en-US" sz="4000" dirty="0">
              <a:latin typeface="Garamond" panose="020204040303010108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31074" y="1018903"/>
            <a:ext cx="11273246" cy="5564777"/>
          </a:xfrm>
        </p:spPr>
        <p:txBody>
          <a:bodyPr>
            <a:normAutofit/>
          </a:bodyPr>
          <a:lstStyle/>
          <a:p>
            <a:r>
              <a:rPr lang="it-IT" sz="2800" dirty="0" smtClean="0">
                <a:latin typeface="Garamond" panose="02020404030301010803" pitchFamily="18" charset="0"/>
              </a:rPr>
              <a:t>Lezione n° </a:t>
            </a:r>
            <a:r>
              <a:rPr lang="it-IT" sz="2800" dirty="0" smtClean="0">
                <a:latin typeface="Garamond" panose="02020404030301010803" pitchFamily="18" charset="0"/>
              </a:rPr>
              <a:t>17</a:t>
            </a:r>
            <a:endParaRPr lang="it-IT" sz="2800" dirty="0" smtClean="0">
              <a:latin typeface="Garamond" panose="02020404030301010803" pitchFamily="18" charset="0"/>
            </a:endParaRPr>
          </a:p>
          <a:p>
            <a:r>
              <a:rPr lang="it-IT" sz="2800" dirty="0" smtClean="0">
                <a:latin typeface="Garamond" panose="02020404030301010803" pitchFamily="18" charset="0"/>
              </a:rPr>
              <a:t>Prosegue il corso con la seconda parte, n</a:t>
            </a:r>
            <a:r>
              <a:rPr lang="it-IT" altLang="en-US" sz="2800" dirty="0" smtClean="0">
                <a:latin typeface="Garamond" panose="02020404030301010803" pitchFamily="18" charset="0"/>
              </a:rPr>
              <a:t>ella quale si fanno alcuni </a:t>
            </a:r>
            <a:r>
              <a:rPr lang="it-IT" altLang="en-US" sz="2800" dirty="0">
                <a:latin typeface="Garamond" panose="02020404030301010803" pitchFamily="18" charset="0"/>
              </a:rPr>
              <a:t>esempi </a:t>
            </a:r>
            <a:r>
              <a:rPr lang="it-IT" altLang="en-US" sz="2800" dirty="0" smtClean="0">
                <a:latin typeface="Garamond" panose="02020404030301010803" pitchFamily="18" charset="0"/>
              </a:rPr>
              <a:t>di </a:t>
            </a:r>
            <a:r>
              <a:rPr lang="it-IT" altLang="en-US" sz="2800" dirty="0">
                <a:latin typeface="Garamond" panose="02020404030301010803" pitchFamily="18" charset="0"/>
              </a:rPr>
              <a:t>fenomeni, fra i primi scoperti, che costituiscono cause di risparmi o di sprechi di costi, al fine di chiedersi se essi comportino o meno variazioni nei costi di periodo (</a:t>
            </a:r>
            <a:r>
              <a:rPr lang="it-IT" altLang="en-US" sz="2800" i="1" dirty="0" err="1">
                <a:latin typeface="Garamond" panose="02020404030301010803" pitchFamily="18" charset="0"/>
              </a:rPr>
              <a:t>period</a:t>
            </a:r>
            <a:r>
              <a:rPr lang="it-IT" altLang="en-US" sz="2800" i="1" dirty="0">
                <a:latin typeface="Garamond" panose="02020404030301010803" pitchFamily="18" charset="0"/>
              </a:rPr>
              <a:t> </a:t>
            </a:r>
            <a:r>
              <a:rPr lang="it-IT" altLang="en-US" sz="2800" i="1" dirty="0" err="1">
                <a:latin typeface="Garamond" panose="02020404030301010803" pitchFamily="18" charset="0"/>
              </a:rPr>
              <a:t>costs</a:t>
            </a:r>
            <a:r>
              <a:rPr lang="it-IT" altLang="en-US" sz="2800" dirty="0">
                <a:latin typeface="Garamond" panose="02020404030301010803" pitchFamily="18" charset="0"/>
              </a:rPr>
              <a:t>) o nei costi unitari di prodotto (</a:t>
            </a:r>
            <a:r>
              <a:rPr lang="it-IT" altLang="en-US" sz="2800" i="1" dirty="0" err="1">
                <a:latin typeface="Garamond" panose="02020404030301010803" pitchFamily="18" charset="0"/>
              </a:rPr>
              <a:t>product</a:t>
            </a:r>
            <a:r>
              <a:rPr lang="it-IT" altLang="en-US" sz="2800" i="1" dirty="0">
                <a:latin typeface="Garamond" panose="02020404030301010803" pitchFamily="18" charset="0"/>
              </a:rPr>
              <a:t> </a:t>
            </a:r>
            <a:r>
              <a:rPr lang="it-IT" altLang="en-US" sz="2800" i="1" dirty="0" err="1">
                <a:latin typeface="Garamond" panose="02020404030301010803" pitchFamily="18" charset="0"/>
              </a:rPr>
              <a:t>costs</a:t>
            </a:r>
            <a:r>
              <a:rPr lang="it-IT" altLang="en-US" sz="2800" dirty="0">
                <a:latin typeface="Garamond" panose="02020404030301010803" pitchFamily="18" charset="0"/>
              </a:rPr>
              <a:t>) o in entrambi.</a:t>
            </a:r>
          </a:p>
          <a:p>
            <a:pPr algn="l"/>
            <a:r>
              <a:rPr lang="it-IT" altLang="en-US" sz="2800" dirty="0">
                <a:latin typeface="Garamond" panose="02020404030301010803" pitchFamily="18" charset="0"/>
              </a:rPr>
              <a:t> Si tratta degli esempi della programmazione della produzione (</a:t>
            </a:r>
            <a:r>
              <a:rPr lang="it-IT" altLang="en-US" sz="2800" i="1" dirty="0">
                <a:latin typeface="Garamond" panose="02020404030301010803" pitchFamily="18" charset="0"/>
              </a:rPr>
              <a:t>Production and Operations Management</a:t>
            </a:r>
            <a:r>
              <a:rPr lang="it-IT" altLang="en-US" sz="2800" dirty="0">
                <a:latin typeface="Garamond" panose="02020404030301010803" pitchFamily="18" charset="0"/>
              </a:rPr>
              <a:t>) (</a:t>
            </a:r>
            <a:r>
              <a:rPr lang="it-IT" altLang="en-US" sz="2800" dirty="0" err="1">
                <a:latin typeface="Garamond" panose="02020404030301010803" pitchFamily="18" charset="0"/>
              </a:rPr>
              <a:t>pagg</a:t>
            </a:r>
            <a:r>
              <a:rPr lang="it-IT" altLang="en-US" sz="2800" dirty="0">
                <a:latin typeface="Garamond" panose="02020404030301010803" pitchFamily="18" charset="0"/>
              </a:rPr>
              <a:t>. 12 e 19-24), della logistica (</a:t>
            </a:r>
            <a:r>
              <a:rPr lang="it-IT" altLang="en-US" sz="2800" dirty="0" err="1">
                <a:latin typeface="Garamond" panose="02020404030301010803" pitchFamily="18" charset="0"/>
              </a:rPr>
              <a:t>pagg</a:t>
            </a:r>
            <a:r>
              <a:rPr lang="it-IT" altLang="en-US" sz="2800" dirty="0">
                <a:latin typeface="Garamond" panose="02020404030301010803" pitchFamily="18" charset="0"/>
              </a:rPr>
              <a:t>. 25-28), della gestione della qualità (</a:t>
            </a:r>
            <a:r>
              <a:rPr lang="it-IT" altLang="en-US" sz="2800" dirty="0" err="1">
                <a:latin typeface="Garamond" panose="02020404030301010803" pitchFamily="18" charset="0"/>
              </a:rPr>
              <a:t>pagg</a:t>
            </a:r>
            <a:r>
              <a:rPr lang="it-IT" altLang="en-US" sz="2800" dirty="0">
                <a:latin typeface="Garamond" panose="02020404030301010803" pitchFamily="18" charset="0"/>
              </a:rPr>
              <a:t>. 29-33), della gestione della capacità (</a:t>
            </a:r>
            <a:r>
              <a:rPr lang="it-IT" altLang="en-US" sz="2800" dirty="0" err="1">
                <a:latin typeface="Garamond" panose="02020404030301010803" pitchFamily="18" charset="0"/>
              </a:rPr>
              <a:t>pagg</a:t>
            </a:r>
            <a:r>
              <a:rPr lang="it-IT" altLang="en-US" sz="2800" dirty="0">
                <a:latin typeface="Garamond" panose="02020404030301010803" pitchFamily="18" charset="0"/>
              </a:rPr>
              <a:t>. 34-40</a:t>
            </a:r>
            <a:r>
              <a:rPr lang="it-IT" altLang="en-US" sz="2800" dirty="0" smtClean="0">
                <a:latin typeface="Garamond" panose="02020404030301010803" pitchFamily="18" charset="0"/>
              </a:rPr>
              <a:t>).</a:t>
            </a:r>
            <a:endParaRPr lang="it-IT" altLang="en-US" sz="2800" dirty="0">
              <a:latin typeface="Garamond" panose="02020404030301010803" pitchFamily="18" charset="0"/>
            </a:endParaRPr>
          </a:p>
          <a:p>
            <a:r>
              <a:rPr lang="it-IT" sz="2800" dirty="0" smtClean="0">
                <a:latin typeface="Garamond" panose="02020404030301010803" pitchFamily="18" charset="0"/>
              </a:rPr>
              <a:t>Occupiamoci dei costi della logistica. Essi sono molti e non venivano adeguatamente trattati in un sistema di contabilità analitica fondato solo sulla localizzazione dei costi nei centri di costo.</a:t>
            </a:r>
            <a:endParaRPr lang="it-IT" sz="28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35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7384"/>
            <a:ext cx="10515600" cy="522513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Garamond" panose="02020404030301010803" pitchFamily="18" charset="0"/>
              </a:rPr>
              <a:t>Lezione n° </a:t>
            </a:r>
            <a:r>
              <a:rPr lang="it-IT" dirty="0" smtClean="0">
                <a:latin typeface="Garamond" panose="02020404030301010803" pitchFamily="18" charset="0"/>
              </a:rPr>
              <a:t>17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1886" y="1214845"/>
            <a:ext cx="11495314" cy="53949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latin typeface="Garamond" panose="02020404030301010803" pitchFamily="18" charset="0"/>
              </a:rPr>
              <a:t>Una causa di costi di grande importanza è stata riconosciuta nella gestione della logistica. Il termine è di origine militare, il ruolo decisivo della logistica si può fare risalire </a:t>
            </a:r>
            <a:r>
              <a:rPr lang="it-IT" dirty="0">
                <a:latin typeface="Garamond" panose="02020404030301010803" pitchFamily="18" charset="0"/>
              </a:rPr>
              <a:t>all</a:t>
            </a:r>
            <a:r>
              <a:rPr lang="it-IT" dirty="0" smtClean="0">
                <a:latin typeface="Garamond" panose="02020404030301010803" pitchFamily="18" charset="0"/>
              </a:rPr>
              <a:t>’ </a:t>
            </a:r>
            <a:r>
              <a:rPr lang="it-IT" i="1" dirty="0" smtClean="0">
                <a:latin typeface="Garamond" panose="02020404030301010803" pitchFamily="18" charset="0"/>
              </a:rPr>
              <a:t>U</a:t>
            </a:r>
            <a:r>
              <a:rPr lang="it-IT" i="1" dirty="0">
                <a:latin typeface="Garamond" panose="02020404030301010803" pitchFamily="18" charset="0"/>
              </a:rPr>
              <a:t>. S. </a:t>
            </a:r>
            <a:r>
              <a:rPr lang="it-IT" i="1" dirty="0" err="1" smtClean="0">
                <a:latin typeface="Garamond" panose="02020404030301010803" pitchFamily="18" charset="0"/>
              </a:rPr>
              <a:t>Army</a:t>
            </a:r>
            <a:r>
              <a:rPr lang="it-IT" dirty="0" smtClean="0">
                <a:latin typeface="Garamond" panose="02020404030301010803" pitchFamily="18" charset="0"/>
              </a:rPr>
              <a:t> dal 1942 in poi. In un mondo globalizzato non si possono commettere errori sui costi della logistica.</a:t>
            </a: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dirty="0">
                <a:latin typeface="Garamond" panose="02020404030301010803" pitchFamily="18" charset="0"/>
              </a:rPr>
              <a:t>La formula tradizionale del lotto economico mostra riduzioni nel costo totale come un compromesso fra costi di tenuta delle scorte e costi legati ai lotti, in particolare gli attrezzaggi (</a:t>
            </a:r>
            <a:r>
              <a:rPr lang="it-IT" i="1" dirty="0">
                <a:latin typeface="Garamond" panose="02020404030301010803" pitchFamily="18" charset="0"/>
              </a:rPr>
              <a:t>setup</a:t>
            </a:r>
            <a:r>
              <a:rPr lang="it-IT" dirty="0" smtClean="0">
                <a:latin typeface="Garamond" panose="02020404030301010803" pitchFamily="18" charset="0"/>
              </a:rPr>
              <a:t>).</a:t>
            </a:r>
          </a:p>
          <a:p>
            <a:pPr marL="0" indent="0">
              <a:buNone/>
            </a:pPr>
            <a:r>
              <a:rPr lang="it-IT" dirty="0" smtClean="0">
                <a:latin typeface="Garamond" panose="02020404030301010803" pitchFamily="18" charset="0"/>
              </a:rPr>
              <a:t>Il costo ed il rischio di tenere magazzini pieni di scorte di prodotti e materie in passato veniva sottovalutato.</a:t>
            </a: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sz="24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22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840"/>
          </a:xfrm>
        </p:spPr>
        <p:txBody>
          <a:bodyPr>
            <a:normAutofit fontScale="90000"/>
          </a:bodyPr>
          <a:lstStyle/>
          <a:p>
            <a:r>
              <a:rPr lang="it-IT" dirty="0">
                <a:latin typeface="Garamond" panose="02020404030301010803" pitchFamily="18" charset="0"/>
              </a:rPr>
              <a:t>Lezione </a:t>
            </a:r>
            <a:r>
              <a:rPr lang="it-IT" dirty="0" smtClean="0">
                <a:latin typeface="Garamond" panose="02020404030301010803" pitchFamily="18" charset="0"/>
              </a:rPr>
              <a:t>n° </a:t>
            </a:r>
            <a:r>
              <a:rPr lang="it-IT" dirty="0" smtClean="0">
                <a:latin typeface="Garamond" panose="02020404030301010803" pitchFamily="18" charset="0"/>
              </a:rPr>
              <a:t>17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4137" y="1031966"/>
            <a:ext cx="11247120" cy="55647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latin typeface="Garamond" panose="02020404030301010803" pitchFamily="18" charset="0"/>
              </a:rPr>
              <a:t>Costi della logistica</a:t>
            </a:r>
            <a:endParaRPr lang="it-IT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8284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271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Tema di Office</vt:lpstr>
      <vt:lpstr>Sistemi di controllo</vt:lpstr>
      <vt:lpstr>Lezione n° 17</vt:lpstr>
      <vt:lpstr>Lezione n° 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Sistemi di controllo</dc:title>
  <dc:creator>Guido</dc:creator>
  <cp:lastModifiedBy>Guido</cp:lastModifiedBy>
  <cp:revision>133</cp:revision>
  <dcterms:created xsi:type="dcterms:W3CDTF">2020-03-26T17:31:19Z</dcterms:created>
  <dcterms:modified xsi:type="dcterms:W3CDTF">2020-04-23T15:37:03Z</dcterms:modified>
</cp:coreProperties>
</file>