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Garamond" panose="02020404030301010803" pitchFamily="18" charset="0"/>
              </a:rPr>
              <a:t>Lezione n° </a:t>
            </a:r>
            <a:r>
              <a:rPr lang="it-IT" sz="2800" dirty="0" smtClean="0">
                <a:latin typeface="Garamond" panose="02020404030301010803" pitchFamily="18" charset="0"/>
              </a:rPr>
              <a:t>19</a:t>
            </a:r>
            <a:endParaRPr lang="it-IT" sz="2800" dirty="0" smtClean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Prosegue il corso con la seconda parte, n</a:t>
            </a:r>
            <a:r>
              <a:rPr lang="it-IT" altLang="en-US" sz="2800" dirty="0" smtClean="0">
                <a:latin typeface="Garamond" panose="02020404030301010803" pitchFamily="18" charset="0"/>
              </a:rPr>
              <a:t>ella quale si fanno alcuni </a:t>
            </a:r>
            <a:r>
              <a:rPr lang="it-IT" altLang="en-US" sz="2800" dirty="0">
                <a:latin typeface="Garamond" panose="02020404030301010803" pitchFamily="18" charset="0"/>
              </a:rPr>
              <a:t>esempi </a:t>
            </a:r>
            <a:r>
              <a:rPr lang="it-IT" altLang="en-US" sz="2800" dirty="0" smtClean="0">
                <a:latin typeface="Garamond" panose="02020404030301010803" pitchFamily="18" charset="0"/>
              </a:rPr>
              <a:t>di </a:t>
            </a:r>
            <a:r>
              <a:rPr lang="it-IT" altLang="en-US" sz="2800" dirty="0">
                <a:latin typeface="Garamond" panose="02020404030301010803" pitchFamily="18" charset="0"/>
              </a:rPr>
              <a:t>fenomeni, fra i primi scoperti, che costituiscono cause di risparmi o di sprechi di costi, al fine di chiedersi se essi comportino o meno variazioni nei costi di periodo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period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nei costi unitari di prodotto (</a:t>
            </a:r>
            <a:r>
              <a:rPr lang="it-IT" altLang="en-US" sz="2800" i="1" dirty="0" err="1">
                <a:latin typeface="Garamond" panose="02020404030301010803" pitchFamily="18" charset="0"/>
              </a:rPr>
              <a:t>product</a:t>
            </a:r>
            <a:r>
              <a:rPr lang="it-IT" altLang="en-US" sz="2800" i="1" dirty="0">
                <a:latin typeface="Garamond" panose="02020404030301010803" pitchFamily="18" charset="0"/>
              </a:rPr>
              <a:t> </a:t>
            </a:r>
            <a:r>
              <a:rPr lang="it-IT" altLang="en-US" sz="2800" i="1" dirty="0" err="1">
                <a:latin typeface="Garamond" panose="02020404030301010803" pitchFamily="18" charset="0"/>
              </a:rPr>
              <a:t>costs</a:t>
            </a:r>
            <a:r>
              <a:rPr lang="it-IT" altLang="en-US" sz="2800" dirty="0">
                <a:latin typeface="Garamond" panose="02020404030301010803" pitchFamily="18" charset="0"/>
              </a:rPr>
              <a:t>) o in entrambi.</a:t>
            </a:r>
          </a:p>
          <a:p>
            <a:pPr algn="l"/>
            <a:r>
              <a:rPr lang="it-IT" altLang="en-US" sz="2800" dirty="0">
                <a:latin typeface="Garamond" panose="02020404030301010803" pitchFamily="18" charset="0"/>
              </a:rPr>
              <a:t> Si tratta degli esempi della programmazione della produzione (</a:t>
            </a:r>
            <a:r>
              <a:rPr lang="it-IT" altLang="en-US" sz="2800" i="1" dirty="0">
                <a:latin typeface="Garamond" panose="02020404030301010803" pitchFamily="18" charset="0"/>
              </a:rPr>
              <a:t>Production and Operations Management</a:t>
            </a:r>
            <a:r>
              <a:rPr lang="it-IT" altLang="en-US" sz="2800" dirty="0">
                <a:latin typeface="Garamond" panose="02020404030301010803" pitchFamily="18" charset="0"/>
              </a:rPr>
              <a:t>)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12 e 19-24), della logistica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25-28), della gestione della qualità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29-33), della gestione della capacità (</a:t>
            </a:r>
            <a:r>
              <a:rPr lang="it-IT" altLang="en-US" sz="2800" dirty="0" err="1">
                <a:latin typeface="Garamond" panose="02020404030301010803" pitchFamily="18" charset="0"/>
              </a:rPr>
              <a:t>pagg</a:t>
            </a:r>
            <a:r>
              <a:rPr lang="it-IT" altLang="en-US" sz="2800" dirty="0">
                <a:latin typeface="Garamond" panose="02020404030301010803" pitchFamily="18" charset="0"/>
              </a:rPr>
              <a:t>. 34-40</a:t>
            </a:r>
            <a:r>
              <a:rPr lang="it-IT" altLang="en-US" sz="2800" dirty="0" smtClean="0">
                <a:latin typeface="Garamond" panose="02020404030301010803" pitchFamily="18" charset="0"/>
              </a:rPr>
              <a:t>).</a:t>
            </a:r>
            <a:endParaRPr lang="it-IT" altLang="en-US" sz="2800" dirty="0">
              <a:latin typeface="Garamond" panose="02020404030301010803" pitchFamily="18" charset="0"/>
            </a:endParaRPr>
          </a:p>
          <a:p>
            <a:r>
              <a:rPr lang="it-IT" sz="2800" dirty="0" smtClean="0">
                <a:latin typeface="Garamond" panose="02020404030301010803" pitchFamily="18" charset="0"/>
              </a:rPr>
              <a:t>Terminiamo la trattazione</a:t>
            </a:r>
            <a:r>
              <a:rPr lang="it-IT" sz="2800" dirty="0" smtClean="0">
                <a:latin typeface="Garamond" panose="02020404030301010803" pitchFamily="18" charset="0"/>
              </a:rPr>
              <a:t> </a:t>
            </a:r>
            <a:r>
              <a:rPr lang="it-IT" sz="2800" dirty="0" smtClean="0">
                <a:latin typeface="Garamond" panose="02020404030301010803" pitchFamily="18" charset="0"/>
              </a:rPr>
              <a:t>dei costi </a:t>
            </a:r>
            <a:r>
              <a:rPr lang="it-IT" sz="2800" dirty="0" smtClean="0">
                <a:latin typeface="Garamond" panose="02020404030301010803" pitchFamily="18" charset="0"/>
              </a:rPr>
              <a:t>della logistica con i costi e rischi causati dalla tenuta di scorte di magazzino.</a:t>
            </a:r>
          </a:p>
          <a:p>
            <a:r>
              <a:rPr lang="it-IT" sz="2800" dirty="0" smtClean="0">
                <a:latin typeface="Garamond" panose="02020404030301010803" pitchFamily="18" charset="0"/>
              </a:rPr>
              <a:t>Il successivo argomento è quello della gestione e dei costi della qualità.</a:t>
            </a:r>
            <a:r>
              <a:rPr lang="it-IT" sz="2800" dirty="0" smtClean="0">
                <a:latin typeface="Garamond" panose="02020404030301010803" pitchFamily="18" charset="0"/>
              </a:rPr>
              <a:t> </a:t>
            </a:r>
            <a:endParaRPr lang="it-IT" sz="28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731"/>
    </mc:Choice>
    <mc:Fallback>
      <p:transition spd="slow" advTm="172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19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214845"/>
            <a:ext cx="11495314" cy="5394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Una causa di costi di grande importanza è stata riconosciuta nella gestione della </a:t>
            </a:r>
            <a:r>
              <a:rPr lang="it-IT" dirty="0" smtClean="0">
                <a:latin typeface="Garamond" panose="02020404030301010803" pitchFamily="18" charset="0"/>
              </a:rPr>
              <a:t>qualità e nell’effetto della qualità sui costi. I concetti sono noti da più di mezzo secolo, il calcolo in contabilità analitica rimane tuttavia complesso. La necessità di una gestione totale della qualità è stata per primi capita dalle imprese giapponesi le quali hanno ideato svariati strumenti a questo scopo.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Sono sufficienti, per capire il fenomeno, tre concetti di qualità: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1) Qualità come soddisfazione del cliente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2) Qualità di caratteristiche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3) Qualità di conformità</a:t>
            </a:r>
          </a:p>
          <a:p>
            <a:pPr marL="0" indent="0">
              <a:buNone/>
            </a:pPr>
            <a:r>
              <a:rPr lang="it-IT" dirty="0" smtClean="0">
                <a:latin typeface="Garamond" panose="02020404030301010803" pitchFamily="18" charset="0"/>
              </a:rPr>
              <a:t>Ciascuna di esse è al servizio della precedente. Di ciascuna si indaga l’effetto sui costi e si cercano le misure più appropriate per il controllo di gestione.</a:t>
            </a:r>
          </a:p>
          <a:p>
            <a:pPr marL="0" indent="0">
              <a:buNone/>
            </a:pPr>
            <a:endParaRPr lang="it-IT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840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19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4137" y="1031966"/>
            <a:ext cx="11247120" cy="5564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 smtClean="0">
                <a:latin typeface="Garamond" panose="02020404030301010803" pitchFamily="18" charset="0"/>
              </a:rPr>
              <a:t>Costi della </a:t>
            </a:r>
            <a:r>
              <a:rPr lang="it-IT" sz="2400" dirty="0" smtClean="0">
                <a:latin typeface="Garamond" panose="02020404030301010803" pitchFamily="18" charset="0"/>
              </a:rPr>
              <a:t>qualità</a:t>
            </a:r>
            <a:endParaRPr lang="it-IT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288</Words>
  <Application>Microsoft Office PowerPoint</Application>
  <PresentationFormat>Widescreen</PresentationFormat>
  <Paragraphs>16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19</vt:lpstr>
      <vt:lpstr>Lezione n° 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141</cp:revision>
  <dcterms:created xsi:type="dcterms:W3CDTF">2020-03-26T17:31:19Z</dcterms:created>
  <dcterms:modified xsi:type="dcterms:W3CDTF">2020-04-24T16:10:47Z</dcterms:modified>
</cp:coreProperties>
</file>