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2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1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EFD9-C449-46F6-B225-664D652071D5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300447"/>
            <a:ext cx="9144000" cy="600890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latin typeface="Garamond" panose="02020404030301010803" pitchFamily="18" charset="0"/>
              </a:rPr>
              <a:t>Sistemi di controllo</a:t>
            </a:r>
            <a:endParaRPr lang="en-US" sz="4000" dirty="0">
              <a:latin typeface="Garamond" panose="020204040303010108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1074" y="1018903"/>
            <a:ext cx="11273246" cy="5564777"/>
          </a:xfrm>
        </p:spPr>
        <p:txBody>
          <a:bodyPr>
            <a:normAutofit/>
          </a:bodyPr>
          <a:lstStyle/>
          <a:p>
            <a:r>
              <a:rPr lang="it-IT" sz="3200" dirty="0" smtClean="0">
                <a:latin typeface="Garamond" panose="02020404030301010803" pitchFamily="18" charset="0"/>
              </a:rPr>
              <a:t>Lezione n° </a:t>
            </a:r>
            <a:r>
              <a:rPr lang="it-IT" sz="3200" dirty="0" smtClean="0">
                <a:latin typeface="Garamond" panose="02020404030301010803" pitchFamily="18" charset="0"/>
              </a:rPr>
              <a:t>21</a:t>
            </a:r>
            <a:endParaRPr lang="it-IT" sz="3200" dirty="0" smtClean="0">
              <a:latin typeface="Garamond" panose="02020404030301010803" pitchFamily="18" charset="0"/>
            </a:endParaRPr>
          </a:p>
          <a:p>
            <a:r>
              <a:rPr lang="it-IT" sz="3200" dirty="0" smtClean="0">
                <a:latin typeface="Garamond" panose="02020404030301010803" pitchFamily="18" charset="0"/>
              </a:rPr>
              <a:t>Prosegue </a:t>
            </a:r>
            <a:r>
              <a:rPr lang="it-IT" sz="3200" dirty="0" smtClean="0">
                <a:latin typeface="Garamond" panose="02020404030301010803" pitchFamily="18" charset="0"/>
              </a:rPr>
              <a:t>la seconda </a:t>
            </a:r>
            <a:r>
              <a:rPr lang="it-IT" sz="3200" dirty="0" smtClean="0">
                <a:latin typeface="Garamond" panose="02020404030301010803" pitchFamily="18" charset="0"/>
              </a:rPr>
              <a:t>parte del corso, con l’esempio </a:t>
            </a:r>
            <a:r>
              <a:rPr lang="it-IT" altLang="en-US" sz="3200" dirty="0" smtClean="0">
                <a:latin typeface="Garamond" panose="02020404030301010803" pitchFamily="18" charset="0"/>
              </a:rPr>
              <a:t>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qualità 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29-33), </a:t>
            </a:r>
            <a:r>
              <a:rPr lang="it-IT" altLang="en-US" sz="3200" dirty="0" smtClean="0">
                <a:latin typeface="Garamond" panose="02020404030301010803" pitchFamily="18" charset="0"/>
              </a:rPr>
              <a:t>si concluderà con l’importanza 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</a:t>
            </a:r>
            <a:r>
              <a:rPr lang="it-IT" altLang="en-US" sz="3200" dirty="0" smtClean="0">
                <a:latin typeface="Garamond" panose="02020404030301010803" pitchFamily="18" charset="0"/>
              </a:rPr>
              <a:t>capacità e </a:t>
            </a:r>
            <a:r>
              <a:rPr lang="it-IT" altLang="en-US" sz="3200" dirty="0" smtClean="0">
                <a:latin typeface="Garamond" panose="02020404030301010803" pitchFamily="18" charset="0"/>
              </a:rPr>
              <a:t>dello studio dei Lead </a:t>
            </a:r>
            <a:r>
              <a:rPr lang="it-IT" altLang="en-US" sz="3200" dirty="0">
                <a:latin typeface="Garamond" panose="02020404030301010803" pitchFamily="18" charset="0"/>
              </a:rPr>
              <a:t>Time 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</a:t>
            </a:r>
            <a:r>
              <a:rPr lang="it-IT" altLang="en-US" sz="3200" dirty="0" smtClean="0">
                <a:latin typeface="Garamond" panose="02020404030301010803" pitchFamily="18" charset="0"/>
              </a:rPr>
              <a:t>34-40).  </a:t>
            </a:r>
            <a:endParaRPr lang="it-IT" altLang="en-US" sz="3200" dirty="0">
              <a:latin typeface="Garamond" panose="02020404030301010803" pitchFamily="18" charset="0"/>
            </a:endParaRPr>
          </a:p>
          <a:p>
            <a:r>
              <a:rPr lang="it-IT" sz="3200" dirty="0" smtClean="0">
                <a:latin typeface="Garamond" panose="02020404030301010803" pitchFamily="18" charset="0"/>
              </a:rPr>
              <a:t>Affrontiamo l’argomento della gestione e dei costi della qualità</a:t>
            </a:r>
            <a:r>
              <a:rPr lang="it-IT" sz="3200" dirty="0">
                <a:latin typeface="Garamond" panose="02020404030301010803" pitchFamily="18" charset="0"/>
              </a:rPr>
              <a:t>.</a:t>
            </a:r>
            <a:endParaRPr lang="it-IT" sz="32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5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87384"/>
            <a:ext cx="10515600" cy="522513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Lezione n° </a:t>
            </a:r>
            <a:r>
              <a:rPr lang="it-IT" dirty="0" smtClean="0">
                <a:latin typeface="Garamond" panose="02020404030301010803" pitchFamily="18" charset="0"/>
              </a:rPr>
              <a:t>21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1886" y="1031967"/>
            <a:ext cx="11495314" cy="5577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latin typeface="Garamond" panose="02020404030301010803" pitchFamily="18" charset="0"/>
              </a:rPr>
              <a:t>I</a:t>
            </a:r>
            <a:r>
              <a:rPr lang="it-IT" sz="3200" dirty="0" smtClean="0">
                <a:latin typeface="Garamond" panose="02020404030301010803" pitchFamily="18" charset="0"/>
              </a:rPr>
              <a:t> costi della qualità sono divisi in quattro classi:</a:t>
            </a: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Prevenzione: manutenzione preventiva, formazione ed addestramento del personale, metodi di lavoro sicuri,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Verifica: analisi fisico-chimiche, dimensionali, prove delle prestazioni dei prodotti finiti, semilavorati e materie, controlli sui capitali fissi,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Difetti interni: </a:t>
            </a:r>
            <a:r>
              <a:rPr lang="it-IT" sz="3200" dirty="0" err="1" smtClean="0">
                <a:latin typeface="Garamond" panose="02020404030301010803" pitchFamily="18" charset="0"/>
              </a:rPr>
              <a:t>rework</a:t>
            </a:r>
            <a:r>
              <a:rPr lang="it-IT" sz="3200" dirty="0" smtClean="0">
                <a:latin typeface="Garamond" panose="02020404030301010803" pitchFamily="18" charset="0"/>
              </a:rPr>
              <a:t>, </a:t>
            </a:r>
            <a:r>
              <a:rPr lang="it-IT" sz="3200" dirty="0" err="1" smtClean="0">
                <a:latin typeface="Garamond" panose="02020404030301010803" pitchFamily="18" charset="0"/>
              </a:rPr>
              <a:t>scrap</a:t>
            </a:r>
            <a:r>
              <a:rPr lang="it-IT" sz="3200" dirty="0" smtClean="0">
                <a:latin typeface="Garamond" panose="02020404030301010803" pitchFamily="18" charset="0"/>
              </a:rPr>
              <a:t>, riprogrammazione, ritardi nelle consegne ai clienti, perturbazioni, confusione, ecc.</a:t>
            </a:r>
            <a:endParaRPr lang="it-IT" sz="32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Difetti esterni: come i difetti interni, più: resi da clienti, penali, cause legali, risarcimenti danni, perdite di ricavi, pubblicità negativa, ecc.</a:t>
            </a:r>
            <a:endParaRPr lang="it-IT" sz="3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n° </a:t>
            </a:r>
            <a:r>
              <a:rPr lang="it-IT" dirty="0" smtClean="0">
                <a:latin typeface="Garamond" panose="02020404030301010803" pitchFamily="18" charset="0"/>
              </a:rPr>
              <a:t>21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4137" y="1031966"/>
            <a:ext cx="11247120" cy="55647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>
                <a:latin typeface="Garamond" panose="02020404030301010803" pitchFamily="18" charset="0"/>
              </a:rPr>
              <a:t>Oltre al calcolo dei costi della qualità, </a:t>
            </a:r>
            <a:r>
              <a:rPr lang="it-IT" dirty="0" smtClean="0">
                <a:latin typeface="Garamond" panose="02020404030301010803" pitchFamily="18" charset="0"/>
              </a:rPr>
              <a:t>meritano dei cenni </a:t>
            </a:r>
            <a:r>
              <a:rPr lang="it-IT" dirty="0" smtClean="0">
                <a:latin typeface="Garamond" panose="02020404030301010803" pitchFamily="18" charset="0"/>
              </a:rPr>
              <a:t>Controllo totale </a:t>
            </a:r>
            <a:r>
              <a:rPr lang="it-IT" dirty="0" smtClean="0">
                <a:latin typeface="Garamond" panose="02020404030301010803" pitchFamily="18" charset="0"/>
              </a:rPr>
              <a:t>della </a:t>
            </a:r>
            <a:r>
              <a:rPr lang="it-IT" dirty="0" smtClean="0">
                <a:latin typeface="Garamond" panose="02020404030301010803" pitchFamily="18" charset="0"/>
              </a:rPr>
              <a:t>qualità, paradosso del perfezionista, diagramma di </a:t>
            </a:r>
            <a:r>
              <a:rPr lang="it-IT" dirty="0" err="1" smtClean="0">
                <a:latin typeface="Garamond" panose="02020404030301010803" pitchFamily="18" charset="0"/>
              </a:rPr>
              <a:t>Ishikawa</a:t>
            </a:r>
            <a:r>
              <a:rPr lang="it-IT" dirty="0">
                <a:latin typeface="Garamond" panose="02020404030301010803" pitchFamily="18" charset="0"/>
              </a:rPr>
              <a:t>.</a:t>
            </a:r>
            <a:endParaRPr lang="it-IT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2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191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Tema di Office</vt:lpstr>
      <vt:lpstr>Sistemi di controllo</vt:lpstr>
      <vt:lpstr>Lezione n° 21</vt:lpstr>
      <vt:lpstr>Lezione n° 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di controllo</dc:title>
  <dc:creator>Guido</dc:creator>
  <cp:lastModifiedBy>Guido</cp:lastModifiedBy>
  <cp:revision>148</cp:revision>
  <dcterms:created xsi:type="dcterms:W3CDTF">2020-03-26T17:31:19Z</dcterms:created>
  <dcterms:modified xsi:type="dcterms:W3CDTF">2020-04-25T15:42:28Z</dcterms:modified>
</cp:coreProperties>
</file>