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Garamond" panose="02020404030301010803" pitchFamily="18" charset="0"/>
              </a:rPr>
              <a:t>Lezione n° </a:t>
            </a:r>
            <a:r>
              <a:rPr lang="it-IT" sz="3200" dirty="0" smtClean="0">
                <a:latin typeface="Garamond" panose="02020404030301010803" pitchFamily="18" charset="0"/>
              </a:rPr>
              <a:t>22</a:t>
            </a:r>
            <a:endParaRPr lang="it-IT" sz="3200" dirty="0" smtClean="0">
              <a:latin typeface="Garamond" panose="02020404030301010803" pitchFamily="18" charset="0"/>
            </a:endParaRPr>
          </a:p>
          <a:p>
            <a:r>
              <a:rPr lang="it-IT" sz="3200" dirty="0" smtClean="0">
                <a:latin typeface="Garamond" panose="02020404030301010803" pitchFamily="18" charset="0"/>
              </a:rPr>
              <a:t>Prosegue la seconda parte del corso, con l’esempio </a:t>
            </a:r>
            <a:r>
              <a:rPr lang="it-IT" altLang="en-US" sz="3200" dirty="0" smtClean="0">
                <a:latin typeface="Garamond" panose="02020404030301010803" pitchFamily="18" charset="0"/>
              </a:rPr>
              <a:t>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qualità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29-33), </a:t>
            </a:r>
            <a:r>
              <a:rPr lang="it-IT" altLang="en-US" sz="3200" dirty="0" smtClean="0">
                <a:latin typeface="Garamond" panose="02020404030301010803" pitchFamily="18" charset="0"/>
              </a:rPr>
              <a:t>si concluderà con l’importanza 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capacità e dello studio dei Lead </a:t>
            </a:r>
            <a:r>
              <a:rPr lang="it-IT" altLang="en-US" sz="3200" dirty="0">
                <a:latin typeface="Garamond" panose="02020404030301010803" pitchFamily="18" charset="0"/>
              </a:rPr>
              <a:t>Time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</a:t>
            </a:r>
            <a:r>
              <a:rPr lang="it-IT" altLang="en-US" sz="3200" dirty="0" smtClean="0">
                <a:latin typeface="Garamond" panose="02020404030301010803" pitchFamily="18" charset="0"/>
              </a:rPr>
              <a:t>34-40).  </a:t>
            </a:r>
            <a:endParaRPr lang="it-IT" altLang="en-US" sz="3200" dirty="0">
              <a:latin typeface="Garamond" panose="02020404030301010803" pitchFamily="18" charset="0"/>
            </a:endParaRPr>
          </a:p>
          <a:p>
            <a:r>
              <a:rPr lang="it-IT" sz="3200" dirty="0" smtClean="0">
                <a:latin typeface="Garamond" panose="02020404030301010803" pitchFamily="18" charset="0"/>
              </a:rPr>
              <a:t>Affrontiamo l’argomento della gestione e dei costi della qualità</a:t>
            </a:r>
            <a:r>
              <a:rPr lang="it-IT" sz="3200" dirty="0">
                <a:latin typeface="Garamond" panose="02020404030301010803" pitchFamily="18" charset="0"/>
              </a:rPr>
              <a:t>.</a:t>
            </a:r>
            <a:endParaRPr lang="it-IT" sz="32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1"/>
    </mc:Choice>
    <mc:Fallback>
      <p:transition spd="slow" advTm="2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22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31967"/>
            <a:ext cx="11495314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Garamond" panose="02020404030301010803" pitchFamily="18" charset="0"/>
              </a:rPr>
              <a:t>I</a:t>
            </a:r>
            <a:r>
              <a:rPr lang="it-IT" sz="3200" dirty="0" smtClean="0">
                <a:latin typeface="Garamond" panose="02020404030301010803" pitchFamily="18" charset="0"/>
              </a:rPr>
              <a:t> costi della qualità sono divisi in quattro classi:</a:t>
            </a: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Prevenzione: manutenzione preventiva, formazione ed addestramento del personale, metodi di lavoro sicuri,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Verifica: analisi fisico-chimiche, dimensionali, prove delle prestazioni dei prodotti finiti, semilavorati e materie, controlli sui capitali fissi,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Difetti interni: </a:t>
            </a:r>
            <a:r>
              <a:rPr lang="it-IT" sz="3200" dirty="0" err="1" smtClean="0">
                <a:latin typeface="Garamond" panose="02020404030301010803" pitchFamily="18" charset="0"/>
              </a:rPr>
              <a:t>rework</a:t>
            </a:r>
            <a:r>
              <a:rPr lang="it-IT" sz="3200" dirty="0" smtClean="0">
                <a:latin typeface="Garamond" panose="02020404030301010803" pitchFamily="18" charset="0"/>
              </a:rPr>
              <a:t>, </a:t>
            </a:r>
            <a:r>
              <a:rPr lang="it-IT" sz="3200" dirty="0" err="1" smtClean="0">
                <a:latin typeface="Garamond" panose="02020404030301010803" pitchFamily="18" charset="0"/>
              </a:rPr>
              <a:t>scrap</a:t>
            </a:r>
            <a:r>
              <a:rPr lang="it-IT" sz="3200" dirty="0" smtClean="0">
                <a:latin typeface="Garamond" panose="02020404030301010803" pitchFamily="18" charset="0"/>
              </a:rPr>
              <a:t>, riprogrammazione, ritardi nelle consegne ai clienti, perturbazioni, confusione,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Difetti esterni: come i difetti interni, più: resi da clienti, penali, cause legali, risarcimenti danni, perdite di ricavi, pubblicità negativa, ecc.</a:t>
            </a: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79"/>
    </mc:Choice>
    <mc:Fallback>
      <p:transition spd="slow" advTm="53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22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latin typeface="Garamond" panose="02020404030301010803" pitchFamily="18" charset="0"/>
              </a:rPr>
              <a:t>Oltre al calcolo dei costi della qualità, meritano dei cenni </a:t>
            </a:r>
            <a:r>
              <a:rPr lang="it-IT" dirty="0" smtClean="0">
                <a:latin typeface="Garamond" panose="02020404030301010803" pitchFamily="18" charset="0"/>
              </a:rPr>
              <a:t>il Controllo </a:t>
            </a:r>
            <a:r>
              <a:rPr lang="it-IT" dirty="0" smtClean="0">
                <a:latin typeface="Garamond" panose="02020404030301010803" pitchFamily="18" charset="0"/>
              </a:rPr>
              <a:t>totale della qualità, </a:t>
            </a:r>
            <a:r>
              <a:rPr lang="it-IT" dirty="0" smtClean="0">
                <a:latin typeface="Garamond" panose="02020404030301010803" pitchFamily="18" charset="0"/>
              </a:rPr>
              <a:t>il paradosso </a:t>
            </a:r>
            <a:r>
              <a:rPr lang="it-IT" dirty="0" smtClean="0">
                <a:latin typeface="Garamond" panose="02020404030301010803" pitchFamily="18" charset="0"/>
              </a:rPr>
              <a:t>del perfezionista, </a:t>
            </a:r>
            <a:r>
              <a:rPr lang="it-IT" dirty="0" smtClean="0">
                <a:latin typeface="Garamond" panose="02020404030301010803" pitchFamily="18" charset="0"/>
              </a:rPr>
              <a:t>il diagramma </a:t>
            </a:r>
            <a:r>
              <a:rPr lang="it-IT" dirty="0" smtClean="0">
                <a:latin typeface="Garamond" panose="02020404030301010803" pitchFamily="18" charset="0"/>
              </a:rPr>
              <a:t>di </a:t>
            </a:r>
            <a:r>
              <a:rPr lang="it-IT" dirty="0" err="1" smtClean="0">
                <a:latin typeface="Garamond" panose="02020404030301010803" pitchFamily="18" charset="0"/>
              </a:rPr>
              <a:t>Ishikawa</a:t>
            </a:r>
            <a:r>
              <a:rPr lang="it-IT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403"/>
    </mc:Choice>
    <mc:Fallback>
      <p:transition spd="slow" advTm="120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194</Words>
  <Application>Microsoft Office PowerPoint</Application>
  <PresentationFormat>Widescreen</PresentationFormat>
  <Paragraphs>12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22</vt:lpstr>
      <vt:lpstr>Lezione n° 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151</cp:revision>
  <dcterms:created xsi:type="dcterms:W3CDTF">2020-03-26T17:31:19Z</dcterms:created>
  <dcterms:modified xsi:type="dcterms:W3CDTF">2020-04-25T16:49:59Z</dcterms:modified>
</cp:coreProperties>
</file>