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22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02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12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541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0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962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668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86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1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76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074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DEFD9-C449-46F6-B225-664D652071D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635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300447"/>
            <a:ext cx="9144000" cy="600890"/>
          </a:xfrm>
        </p:spPr>
        <p:txBody>
          <a:bodyPr>
            <a:normAutofit fontScale="90000"/>
          </a:bodyPr>
          <a:lstStyle/>
          <a:p>
            <a:r>
              <a:rPr lang="it-IT" sz="4000" dirty="0" smtClean="0">
                <a:latin typeface="Garamond" panose="02020404030301010803" pitchFamily="18" charset="0"/>
              </a:rPr>
              <a:t>Sistemi di controllo</a:t>
            </a:r>
            <a:endParaRPr lang="en-US" sz="4000" dirty="0">
              <a:latin typeface="Garamond" panose="02020404030301010803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31074" y="1018903"/>
            <a:ext cx="11273246" cy="5564777"/>
          </a:xfrm>
        </p:spPr>
        <p:txBody>
          <a:bodyPr>
            <a:normAutofit/>
          </a:bodyPr>
          <a:lstStyle/>
          <a:p>
            <a:r>
              <a:rPr lang="it-IT" sz="3200" dirty="0" smtClean="0">
                <a:latin typeface="Garamond" panose="02020404030301010803" pitchFamily="18" charset="0"/>
              </a:rPr>
              <a:t>Lezione n° </a:t>
            </a:r>
            <a:r>
              <a:rPr lang="it-IT" sz="3200" dirty="0" smtClean="0">
                <a:latin typeface="Garamond" panose="02020404030301010803" pitchFamily="18" charset="0"/>
              </a:rPr>
              <a:t>24</a:t>
            </a:r>
            <a:endParaRPr lang="it-IT" sz="3200" dirty="0" smtClean="0">
              <a:latin typeface="Garamond" panose="02020404030301010803" pitchFamily="18" charset="0"/>
            </a:endParaRPr>
          </a:p>
          <a:p>
            <a:r>
              <a:rPr lang="it-IT" altLang="en-US" sz="3200" dirty="0" smtClean="0">
                <a:latin typeface="Garamond" panose="02020404030301010803" pitchFamily="18" charset="0"/>
              </a:rPr>
              <a:t>Questa </a:t>
            </a:r>
            <a:r>
              <a:rPr lang="it-IT" altLang="en-US" sz="3200" dirty="0" smtClean="0">
                <a:latin typeface="Garamond" panose="02020404030301010803" pitchFamily="18" charset="0"/>
              </a:rPr>
              <a:t>parte del corso si conclude con la consapevolezza della </a:t>
            </a:r>
            <a:r>
              <a:rPr lang="it-IT" altLang="en-US" sz="3200" i="1" dirty="0" err="1" smtClean="0">
                <a:latin typeface="Garamond" panose="02020404030301010803" pitchFamily="18" charset="0"/>
              </a:rPr>
              <a:t>Hidden</a:t>
            </a:r>
            <a:r>
              <a:rPr lang="it-IT" altLang="en-US" sz="3200" i="1" dirty="0" smtClean="0">
                <a:latin typeface="Garamond" panose="02020404030301010803" pitchFamily="18" charset="0"/>
              </a:rPr>
              <a:t> </a:t>
            </a:r>
            <a:r>
              <a:rPr lang="it-IT" altLang="en-US" sz="3200" i="1" dirty="0" err="1" smtClean="0">
                <a:latin typeface="Garamond" panose="02020404030301010803" pitchFamily="18" charset="0"/>
              </a:rPr>
              <a:t>Factory</a:t>
            </a:r>
            <a:r>
              <a:rPr lang="it-IT" altLang="en-US" sz="3200" dirty="0" smtClean="0">
                <a:latin typeface="Garamond" panose="02020404030301010803" pitchFamily="18" charset="0"/>
              </a:rPr>
              <a:t>, della complessità della struttura dei </a:t>
            </a:r>
            <a:r>
              <a:rPr lang="it-IT" altLang="en-US" sz="3200" i="1" dirty="0" smtClean="0">
                <a:latin typeface="Garamond" panose="02020404030301010803" pitchFamily="18" charset="0"/>
              </a:rPr>
              <a:t>Lead Time </a:t>
            </a:r>
            <a:r>
              <a:rPr lang="it-IT" altLang="en-US" sz="3200" dirty="0" smtClean="0">
                <a:latin typeface="Garamond" panose="02020404030301010803" pitchFamily="18" charset="0"/>
              </a:rPr>
              <a:t>e con l’analisi della </a:t>
            </a:r>
            <a:r>
              <a:rPr lang="it-IT" altLang="en-US" sz="3200" dirty="0">
                <a:latin typeface="Garamond" panose="02020404030301010803" pitchFamily="18" charset="0"/>
              </a:rPr>
              <a:t>gestione della </a:t>
            </a:r>
            <a:r>
              <a:rPr lang="it-IT" altLang="en-US" sz="3200" dirty="0" smtClean="0">
                <a:latin typeface="Garamond" panose="02020404030301010803" pitchFamily="18" charset="0"/>
              </a:rPr>
              <a:t>capacità (</a:t>
            </a:r>
            <a:r>
              <a:rPr lang="it-IT" altLang="en-US" sz="3200" dirty="0" err="1">
                <a:latin typeface="Garamond" panose="02020404030301010803" pitchFamily="18" charset="0"/>
              </a:rPr>
              <a:t>pagg</a:t>
            </a:r>
            <a:r>
              <a:rPr lang="it-IT" altLang="en-US" sz="3200" dirty="0">
                <a:latin typeface="Garamond" panose="02020404030301010803" pitchFamily="18" charset="0"/>
              </a:rPr>
              <a:t>. </a:t>
            </a:r>
            <a:r>
              <a:rPr lang="it-IT" altLang="en-US" sz="3200" dirty="0" smtClean="0">
                <a:latin typeface="Garamond" panose="02020404030301010803" pitchFamily="18" charset="0"/>
              </a:rPr>
              <a:t>34-40).  </a:t>
            </a:r>
            <a:endParaRPr lang="it-IT" altLang="en-US" sz="3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359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87384"/>
            <a:ext cx="10515600" cy="522513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latin typeface="Garamond" panose="02020404030301010803" pitchFamily="18" charset="0"/>
              </a:rPr>
              <a:t>Lezione n° </a:t>
            </a:r>
            <a:r>
              <a:rPr lang="it-IT" dirty="0" smtClean="0">
                <a:latin typeface="Garamond" panose="02020404030301010803" pitchFamily="18" charset="0"/>
              </a:rPr>
              <a:t>24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1886" y="1031967"/>
            <a:ext cx="11495314" cy="5577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 smtClean="0">
                <a:latin typeface="Garamond" panose="02020404030301010803" pitchFamily="18" charset="0"/>
              </a:rPr>
              <a:t>Fin dalla metà degli anni ’80, con la </a:t>
            </a:r>
            <a:r>
              <a:rPr lang="it-IT" sz="3200" i="1" dirty="0" err="1" smtClean="0">
                <a:latin typeface="Garamond" panose="02020404030301010803" pitchFamily="18" charset="0"/>
              </a:rPr>
              <a:t>Hidden</a:t>
            </a:r>
            <a:r>
              <a:rPr lang="it-IT" sz="3200" i="1" dirty="0" smtClean="0">
                <a:latin typeface="Garamond" panose="02020404030301010803" pitchFamily="18" charset="0"/>
              </a:rPr>
              <a:t> </a:t>
            </a:r>
            <a:r>
              <a:rPr lang="it-IT" sz="3200" i="1" dirty="0" err="1" smtClean="0">
                <a:latin typeface="Garamond" panose="02020404030301010803" pitchFamily="18" charset="0"/>
              </a:rPr>
              <a:t>Factory</a:t>
            </a:r>
            <a:r>
              <a:rPr lang="it-IT" sz="3200" dirty="0" smtClean="0">
                <a:latin typeface="Garamond" panose="02020404030301010803" pitchFamily="18" charset="0"/>
              </a:rPr>
              <a:t>,  ci si è resi conto che la tradizionale contabilità analitica con centri di costo e costo industriale pieno di prodotto con il </a:t>
            </a:r>
            <a:r>
              <a:rPr lang="it-IT" sz="3200" i="1" dirty="0" err="1" smtClean="0">
                <a:latin typeface="Garamond" panose="02020404030301010803" pitchFamily="18" charset="0"/>
              </a:rPr>
              <a:t>conversion</a:t>
            </a:r>
            <a:r>
              <a:rPr lang="it-IT" sz="3200" i="1" dirty="0" smtClean="0">
                <a:latin typeface="Garamond" panose="02020404030301010803" pitchFamily="18" charset="0"/>
              </a:rPr>
              <a:t> </a:t>
            </a:r>
            <a:r>
              <a:rPr lang="it-IT" sz="3200" i="1" dirty="0" err="1" smtClean="0">
                <a:latin typeface="Garamond" panose="02020404030301010803" pitchFamily="18" charset="0"/>
              </a:rPr>
              <a:t>cost</a:t>
            </a:r>
            <a:r>
              <a:rPr lang="it-IT" sz="3200" i="1" dirty="0" smtClean="0">
                <a:latin typeface="Garamond" panose="02020404030301010803" pitchFamily="18" charset="0"/>
              </a:rPr>
              <a:t> </a:t>
            </a:r>
            <a:r>
              <a:rPr lang="it-IT" sz="3200" dirty="0" smtClean="0">
                <a:latin typeface="Garamond" panose="02020404030301010803" pitchFamily="18" charset="0"/>
              </a:rPr>
              <a:t>non fosse adatta a mostrare tutte le cause dei costi, delle quali abbiamo visto alcuni esempi.</a:t>
            </a:r>
          </a:p>
          <a:p>
            <a:pPr marL="0" indent="0">
              <a:buNone/>
            </a:pPr>
            <a:r>
              <a:rPr lang="it-IT" sz="3200" dirty="0" smtClean="0">
                <a:latin typeface="Garamond" panose="02020404030301010803" pitchFamily="18" charset="0"/>
              </a:rPr>
              <a:t>Contestualmente, con le misure di </a:t>
            </a:r>
            <a:r>
              <a:rPr lang="it-IT" sz="3200" i="1" dirty="0" smtClean="0">
                <a:latin typeface="Garamond" panose="02020404030301010803" pitchFamily="18" charset="0"/>
              </a:rPr>
              <a:t>MCE</a:t>
            </a:r>
            <a:r>
              <a:rPr lang="it-IT" sz="3200" dirty="0" smtClean="0">
                <a:latin typeface="Garamond" panose="02020404030301010803" pitchFamily="18" charset="0"/>
              </a:rPr>
              <a:t>, si sono messe in luce le ambiguità delle misure dei </a:t>
            </a:r>
            <a:r>
              <a:rPr lang="it-IT" sz="3200" i="1" dirty="0" err="1" smtClean="0">
                <a:latin typeface="Garamond" panose="02020404030301010803" pitchFamily="18" charset="0"/>
              </a:rPr>
              <a:t>lead</a:t>
            </a:r>
            <a:r>
              <a:rPr lang="it-IT" sz="3200" i="1" dirty="0" smtClean="0">
                <a:latin typeface="Garamond" panose="02020404030301010803" pitchFamily="18" charset="0"/>
              </a:rPr>
              <a:t> </a:t>
            </a:r>
            <a:r>
              <a:rPr lang="it-IT" sz="3200" i="1" dirty="0" err="1" smtClean="0">
                <a:latin typeface="Garamond" panose="02020404030301010803" pitchFamily="18" charset="0"/>
              </a:rPr>
              <a:t>times</a:t>
            </a:r>
            <a:r>
              <a:rPr lang="it-IT" sz="3200" i="1" dirty="0" smtClean="0">
                <a:latin typeface="Garamond" panose="02020404030301010803" pitchFamily="18" charset="0"/>
              </a:rPr>
              <a:t> </a:t>
            </a:r>
            <a:r>
              <a:rPr lang="it-IT" sz="3200" dirty="0" smtClean="0">
                <a:latin typeface="Garamond" panose="02020404030301010803" pitchFamily="18" charset="0"/>
              </a:rPr>
              <a:t>e la necessità di chiarirle. Si evidenzia come l’attribuzione dei costi di trasformazione ai prodotti mediante il </a:t>
            </a:r>
            <a:r>
              <a:rPr lang="it-IT" sz="3200" i="1" dirty="0" err="1" smtClean="0">
                <a:latin typeface="Garamond" panose="02020404030301010803" pitchFamily="18" charset="0"/>
              </a:rPr>
              <a:t>Process</a:t>
            </a:r>
            <a:r>
              <a:rPr lang="it-IT" sz="3200" i="1" dirty="0" smtClean="0">
                <a:latin typeface="Garamond" panose="02020404030301010803" pitchFamily="18" charset="0"/>
              </a:rPr>
              <a:t> Time </a:t>
            </a:r>
            <a:r>
              <a:rPr lang="it-IT" sz="3200" dirty="0" smtClean="0">
                <a:latin typeface="Garamond" panose="02020404030301010803" pitchFamily="18" charset="0"/>
              </a:rPr>
              <a:t>sia scorretta</a:t>
            </a:r>
            <a:r>
              <a:rPr lang="it-IT" sz="3200" dirty="0" smtClean="0">
                <a:latin typeface="Garamond" panose="02020404030301010803" pitchFamily="18" charset="0"/>
              </a:rPr>
              <a:t>.</a:t>
            </a:r>
          </a:p>
          <a:p>
            <a:pPr marL="0" indent="0">
              <a:buNone/>
            </a:pPr>
            <a:r>
              <a:rPr lang="it-IT" sz="3200" dirty="0" smtClean="0">
                <a:latin typeface="Garamond" panose="02020404030301010803" pitchFamily="18" charset="0"/>
              </a:rPr>
              <a:t>La gestione della capacità è essenziale per il dimensionamento di essa e permette di applicare molteplici misure non monetarie di prestazione.</a:t>
            </a:r>
            <a:endParaRPr lang="it-IT" sz="32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it-IT" sz="32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it-IT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it-IT" sz="2400" dirty="0" smtClea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22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0897"/>
          </a:xfrm>
        </p:spPr>
        <p:txBody>
          <a:bodyPr>
            <a:normAutofit fontScale="90000"/>
          </a:bodyPr>
          <a:lstStyle/>
          <a:p>
            <a:r>
              <a:rPr lang="it-IT" dirty="0">
                <a:latin typeface="Garamond" panose="02020404030301010803" pitchFamily="18" charset="0"/>
              </a:rPr>
              <a:t>Lezione </a:t>
            </a:r>
            <a:r>
              <a:rPr lang="it-IT" dirty="0" smtClean="0">
                <a:latin typeface="Garamond" panose="02020404030301010803" pitchFamily="18" charset="0"/>
              </a:rPr>
              <a:t>n° </a:t>
            </a:r>
            <a:r>
              <a:rPr lang="it-IT" dirty="0" smtClean="0">
                <a:latin typeface="Garamond" panose="02020404030301010803" pitchFamily="18" charset="0"/>
              </a:rPr>
              <a:t>24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2697" y="836023"/>
            <a:ext cx="11521440" cy="5799907"/>
          </a:xfrm>
        </p:spPr>
        <p:txBody>
          <a:bodyPr>
            <a:normAutofit/>
          </a:bodyPr>
          <a:lstStyle/>
          <a:p>
            <a:r>
              <a:rPr lang="it-IT" dirty="0" smtClean="0">
                <a:latin typeface="Garamond" panose="02020404030301010803" pitchFamily="18" charset="0"/>
              </a:rPr>
              <a:t>CMO_F(k</a:t>
            </a:r>
            <a:r>
              <a:rPr lang="it-IT" dirty="0">
                <a:latin typeface="Garamond" panose="02020404030301010803" pitchFamily="18" charset="0"/>
              </a:rPr>
              <a:t>)=Costi </a:t>
            </a:r>
            <a:r>
              <a:rPr lang="it-IT" u="sng" dirty="0">
                <a:latin typeface="Garamond" panose="02020404030301010803" pitchFamily="18" charset="0"/>
              </a:rPr>
              <a:t>di capacità </a:t>
            </a:r>
            <a:r>
              <a:rPr lang="it-IT" dirty="0">
                <a:latin typeface="Garamond" panose="02020404030301010803" pitchFamily="18" charset="0"/>
              </a:rPr>
              <a:t>del centro k nel periodo/Tempo totale (ore) di capacità </a:t>
            </a:r>
            <a:r>
              <a:rPr lang="it-IT" u="sng" dirty="0">
                <a:latin typeface="Garamond" panose="02020404030301010803" pitchFamily="18" charset="0"/>
              </a:rPr>
              <a:t>massima pratica </a:t>
            </a:r>
            <a:r>
              <a:rPr lang="it-IT" dirty="0">
                <a:latin typeface="Garamond" panose="02020404030301010803" pitchFamily="18" charset="0"/>
              </a:rPr>
              <a:t>nel periodo</a:t>
            </a:r>
          </a:p>
          <a:p>
            <a:r>
              <a:rPr lang="it-IT" dirty="0">
                <a:latin typeface="Garamond" panose="02020404030301010803" pitchFamily="18" charset="0"/>
              </a:rPr>
              <a:t>CMO_V(k)=Costi </a:t>
            </a:r>
            <a:r>
              <a:rPr lang="it-IT" u="sng" dirty="0">
                <a:latin typeface="Garamond" panose="02020404030301010803" pitchFamily="18" charset="0"/>
              </a:rPr>
              <a:t>variabili</a:t>
            </a:r>
            <a:r>
              <a:rPr lang="it-IT" dirty="0">
                <a:latin typeface="Garamond" panose="02020404030301010803" pitchFamily="18" charset="0"/>
              </a:rPr>
              <a:t> del centro k nel periodo/Tempo totale (ore) di capacità </a:t>
            </a:r>
            <a:r>
              <a:rPr lang="it-IT" u="sng" dirty="0">
                <a:latin typeface="Garamond" panose="02020404030301010803" pitchFamily="18" charset="0"/>
              </a:rPr>
              <a:t>utilizzata</a:t>
            </a:r>
            <a:r>
              <a:rPr lang="it-IT" dirty="0">
                <a:latin typeface="Garamond" panose="02020404030301010803" pitchFamily="18" charset="0"/>
              </a:rPr>
              <a:t> nel periodo</a:t>
            </a:r>
          </a:p>
          <a:p>
            <a:r>
              <a:rPr lang="it-IT" dirty="0">
                <a:latin typeface="Garamond" panose="02020404030301010803" pitchFamily="18" charset="0"/>
              </a:rPr>
              <a:t>Costo prodotto i-esimo= SOMMA(j=1,…m) Q(</a:t>
            </a:r>
            <a:r>
              <a:rPr lang="it-IT" dirty="0" err="1">
                <a:latin typeface="Garamond" panose="02020404030301010803" pitchFamily="18" charset="0"/>
              </a:rPr>
              <a:t>i,j</a:t>
            </a:r>
            <a:r>
              <a:rPr lang="it-IT" dirty="0">
                <a:latin typeface="Garamond" panose="02020404030301010803" pitchFamily="18" charset="0"/>
              </a:rPr>
              <a:t>)*P(j) + SOMMA (k=1,…K) LT(</a:t>
            </a:r>
            <a:r>
              <a:rPr lang="it-IT" dirty="0" err="1">
                <a:latin typeface="Garamond" panose="02020404030301010803" pitchFamily="18" charset="0"/>
              </a:rPr>
              <a:t>i,k</a:t>
            </a:r>
            <a:r>
              <a:rPr lang="it-IT" dirty="0">
                <a:latin typeface="Garamond" panose="02020404030301010803" pitchFamily="18" charset="0"/>
              </a:rPr>
              <a:t>)*CMO_F(k) + SOMMA (k=1,…K) </a:t>
            </a:r>
            <a:r>
              <a:rPr lang="it-IT" b="1" dirty="0">
                <a:latin typeface="Garamond" panose="02020404030301010803" pitchFamily="18" charset="0"/>
              </a:rPr>
              <a:t>lt</a:t>
            </a:r>
            <a:r>
              <a:rPr lang="it-IT" dirty="0">
                <a:latin typeface="Garamond" panose="02020404030301010803" pitchFamily="18" charset="0"/>
              </a:rPr>
              <a:t>(</a:t>
            </a:r>
            <a:r>
              <a:rPr lang="it-IT" dirty="0" err="1">
                <a:latin typeface="Garamond" panose="02020404030301010803" pitchFamily="18" charset="0"/>
              </a:rPr>
              <a:t>i,k</a:t>
            </a:r>
            <a:r>
              <a:rPr lang="it-IT" dirty="0">
                <a:latin typeface="Garamond" panose="02020404030301010803" pitchFamily="18" charset="0"/>
              </a:rPr>
              <a:t>)*CMO_V(k) + Altri costi</a:t>
            </a:r>
          </a:p>
          <a:p>
            <a:r>
              <a:rPr lang="it-IT" b="1" dirty="0">
                <a:latin typeface="Garamond" panose="02020404030301010803" pitchFamily="18" charset="0"/>
              </a:rPr>
              <a:t>lt</a:t>
            </a:r>
            <a:r>
              <a:rPr lang="it-IT" dirty="0">
                <a:latin typeface="Garamond" panose="02020404030301010803" pitchFamily="18" charset="0"/>
              </a:rPr>
              <a:t>(</a:t>
            </a:r>
            <a:r>
              <a:rPr lang="it-IT" dirty="0" err="1">
                <a:latin typeface="Garamond" panose="02020404030301010803" pitchFamily="18" charset="0"/>
              </a:rPr>
              <a:t>i,k</a:t>
            </a:r>
            <a:r>
              <a:rPr lang="it-IT" dirty="0">
                <a:latin typeface="Garamond" panose="02020404030301010803" pitchFamily="18" charset="0"/>
              </a:rPr>
              <a:t>) è il </a:t>
            </a:r>
            <a:r>
              <a:rPr lang="it-IT" dirty="0" err="1">
                <a:latin typeface="Garamond" panose="02020404030301010803" pitchFamily="18" charset="0"/>
              </a:rPr>
              <a:t>Process</a:t>
            </a:r>
            <a:r>
              <a:rPr lang="it-IT" dirty="0">
                <a:latin typeface="Garamond" panose="02020404030301010803" pitchFamily="18" charset="0"/>
              </a:rPr>
              <a:t> Time medio unitario dell’i-esimo prodotto nel fare la k-esima lavorazione (s’ipotizza </a:t>
            </a:r>
            <a:r>
              <a:rPr lang="it-IT" dirty="0" err="1">
                <a:latin typeface="Garamond" panose="02020404030301010803" pitchFamily="18" charset="0"/>
              </a:rPr>
              <a:t>Process</a:t>
            </a:r>
            <a:r>
              <a:rPr lang="it-IT" dirty="0">
                <a:latin typeface="Garamond" panose="02020404030301010803" pitchFamily="18" charset="0"/>
              </a:rPr>
              <a:t> Time &lt;= Lead Time)</a:t>
            </a:r>
          </a:p>
          <a:p>
            <a:r>
              <a:rPr lang="it-IT" dirty="0">
                <a:latin typeface="Garamond" panose="02020404030301010803" pitchFamily="18" charset="0"/>
              </a:rPr>
              <a:t>LT(</a:t>
            </a:r>
            <a:r>
              <a:rPr lang="it-IT" dirty="0" err="1">
                <a:latin typeface="Garamond" panose="02020404030301010803" pitchFamily="18" charset="0"/>
              </a:rPr>
              <a:t>i,k</a:t>
            </a:r>
            <a:r>
              <a:rPr lang="it-IT" dirty="0">
                <a:latin typeface="Garamond" panose="02020404030301010803" pitchFamily="18" charset="0"/>
              </a:rPr>
              <a:t>) è il Lead Time medio per un’unità dell’i-esimo prodotto nel fare la k-esima lavorazione (tempo di utilizzo della capacità)</a:t>
            </a:r>
          </a:p>
          <a:p>
            <a:r>
              <a:rPr lang="it-IT" sz="2000" dirty="0">
                <a:latin typeface="Garamond" panose="02020404030301010803" pitchFamily="18" charset="0"/>
              </a:rPr>
              <a:t>Q(</a:t>
            </a:r>
            <a:r>
              <a:rPr lang="it-IT" sz="2000" dirty="0" err="1">
                <a:latin typeface="Garamond" panose="02020404030301010803" pitchFamily="18" charset="0"/>
              </a:rPr>
              <a:t>i,j</a:t>
            </a:r>
            <a:r>
              <a:rPr lang="it-IT" sz="2000" dirty="0">
                <a:latin typeface="Garamond" panose="02020404030301010803" pitchFamily="18" charset="0"/>
              </a:rPr>
              <a:t>) è la quantità della materia j-esima incorporata in un’unità del prodotto i-esimo</a:t>
            </a:r>
          </a:p>
          <a:p>
            <a:r>
              <a:rPr lang="it-IT" sz="2000" dirty="0">
                <a:latin typeface="Garamond" panose="02020404030301010803" pitchFamily="18" charset="0"/>
              </a:rPr>
              <a:t>P(j) è il costo diretto d’acquisto effettivo di un’unità della materia </a:t>
            </a:r>
            <a:r>
              <a:rPr lang="it-IT" sz="2000" dirty="0" smtClean="0">
                <a:latin typeface="Garamond" panose="02020404030301010803" pitchFamily="18" charset="0"/>
              </a:rPr>
              <a:t>j-esima</a:t>
            </a:r>
            <a:endParaRPr lang="en-US" sz="2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8284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314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Garamond</vt:lpstr>
      <vt:lpstr>Tema di Office</vt:lpstr>
      <vt:lpstr>Sistemi di controllo</vt:lpstr>
      <vt:lpstr>Lezione n° 24</vt:lpstr>
      <vt:lpstr>Lezione n° 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Sistemi di controllo</dc:title>
  <dc:creator>Guido</dc:creator>
  <cp:lastModifiedBy>Guido</cp:lastModifiedBy>
  <cp:revision>158</cp:revision>
  <dcterms:created xsi:type="dcterms:W3CDTF">2020-03-26T17:31:19Z</dcterms:created>
  <dcterms:modified xsi:type="dcterms:W3CDTF">2020-04-27T15:37:04Z</dcterms:modified>
</cp:coreProperties>
</file>