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9" r:id="rId4"/>
    <p:sldMasterId id="2147483711" r:id="rId5"/>
    <p:sldMasterId id="2147483724" r:id="rId6"/>
    <p:sldMasterId id="2147483737" r:id="rId7"/>
    <p:sldMasterId id="2147483750" r:id="rId8"/>
    <p:sldMasterId id="2147483764" r:id="rId9"/>
    <p:sldMasterId id="2147483777" r:id="rId10"/>
    <p:sldMasterId id="2147483790" r:id="rId11"/>
    <p:sldMasterId id="2147483803" r:id="rId12"/>
    <p:sldMasterId id="2147483816" r:id="rId13"/>
    <p:sldMasterId id="2147483829" r:id="rId14"/>
  </p:sldMasterIdLst>
  <p:notesMasterIdLst>
    <p:notesMasterId r:id="rId47"/>
  </p:notesMasterIdLst>
  <p:sldIdLst>
    <p:sldId id="256" r:id="rId15"/>
    <p:sldId id="491" r:id="rId16"/>
    <p:sldId id="357" r:id="rId17"/>
    <p:sldId id="416" r:id="rId18"/>
    <p:sldId id="468" r:id="rId19"/>
    <p:sldId id="498" r:id="rId20"/>
    <p:sldId id="448" r:id="rId21"/>
    <p:sldId id="492" r:id="rId22"/>
    <p:sldId id="467" r:id="rId23"/>
    <p:sldId id="457" r:id="rId24"/>
    <p:sldId id="452" r:id="rId25"/>
    <p:sldId id="320" r:id="rId26"/>
    <p:sldId id="496" r:id="rId27"/>
    <p:sldId id="497" r:id="rId28"/>
    <p:sldId id="480" r:id="rId29"/>
    <p:sldId id="481" r:id="rId30"/>
    <p:sldId id="469" r:id="rId31"/>
    <p:sldId id="489" r:id="rId32"/>
    <p:sldId id="490" r:id="rId33"/>
    <p:sldId id="472" r:id="rId34"/>
    <p:sldId id="470" r:id="rId35"/>
    <p:sldId id="478" r:id="rId36"/>
    <p:sldId id="454" r:id="rId37"/>
    <p:sldId id="474" r:id="rId38"/>
    <p:sldId id="475" r:id="rId39"/>
    <p:sldId id="355" r:id="rId40"/>
    <p:sldId id="345" r:id="rId41"/>
    <p:sldId id="369" r:id="rId42"/>
    <p:sldId id="268" r:id="rId43"/>
    <p:sldId id="499" r:id="rId44"/>
    <p:sldId id="287" r:id="rId45"/>
    <p:sldId id="267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46E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78"/>
  </p:normalViewPr>
  <p:slideViewPr>
    <p:cSldViewPr snapToGrid="0" snapToObjects="1">
      <p:cViewPr varScale="1">
        <p:scale>
          <a:sx n="109" d="100"/>
          <a:sy n="109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966F4-3308-E344-8F23-65F8FC00BB0E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31910-73D2-CD42-9B9D-BD26708DEF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05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2">
            <a:extLst>
              <a:ext uri="{FF2B5EF4-FFF2-40B4-BE49-F238E27FC236}">
                <a16:creationId xmlns:a16="http://schemas.microsoft.com/office/drawing/2014/main" id="{F4CFFF3C-4E40-7C47-A2B5-D35557216A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3650" name="Rectangle 3">
            <a:extLst>
              <a:ext uri="{FF2B5EF4-FFF2-40B4-BE49-F238E27FC236}">
                <a16:creationId xmlns:a16="http://schemas.microsoft.com/office/drawing/2014/main" id="{4D0B83F0-1614-A841-924D-9EAB17E95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it-IT"/>
              <a:t>Normal skeletal muscle fibres are all roughly the same size in cross section.</a:t>
            </a:r>
          </a:p>
          <a:p>
            <a:endParaRPr lang="en-GB" altLang="it-IT"/>
          </a:p>
          <a:p>
            <a:r>
              <a:rPr lang="en-GB" altLang="it-IT"/>
              <a:t>If you exercise the size and volume of individual fibres increases. The number of fibres does not increase.</a:t>
            </a:r>
          </a:p>
          <a:p>
            <a:endParaRPr lang="en-GB" altLang="it-IT"/>
          </a:p>
          <a:p>
            <a:r>
              <a:rPr lang="en-GB" altLang="it-IT"/>
              <a:t>This is the basis of the “You too can have a body like mine” advertisements for exercise devices designed to develop rippling biceps and a six-pack…</a:t>
            </a:r>
          </a:p>
          <a:p>
            <a:endParaRPr lang="en-GB" altLang="it-IT"/>
          </a:p>
          <a:p>
            <a:r>
              <a:rPr lang="en-GB" altLang="it-IT"/>
              <a:t>The metabolic basis involved increased synthesis of structural proteins by the cell.</a:t>
            </a:r>
          </a:p>
        </p:txBody>
      </p:sp>
    </p:spTree>
    <p:extLst>
      <p:ext uri="{BB962C8B-B14F-4D97-AF65-F5344CB8AC3E}">
        <p14:creationId xmlns:p14="http://schemas.microsoft.com/office/powerpoint/2010/main" val="4058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>
            <a:extLst>
              <a:ext uri="{FF2B5EF4-FFF2-40B4-BE49-F238E27FC236}">
                <a16:creationId xmlns:a16="http://schemas.microsoft.com/office/drawing/2014/main" id="{FB6334F1-9FF1-1347-BFE3-04CE48865A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6C241-6038-7041-8B66-0D319274197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5698" name="Rectangle 2">
            <a:extLst>
              <a:ext uri="{FF2B5EF4-FFF2-40B4-BE49-F238E27FC236}">
                <a16:creationId xmlns:a16="http://schemas.microsoft.com/office/drawing/2014/main" id="{D4038B7F-5BDC-0D40-A3C6-0DBBB3A350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7709F333-4096-0E43-885C-F72298E5AF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33845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2">
            <a:extLst>
              <a:ext uri="{FF2B5EF4-FFF2-40B4-BE49-F238E27FC236}">
                <a16:creationId xmlns:a16="http://schemas.microsoft.com/office/drawing/2014/main" id="{F12F6312-4B00-C543-B0D8-14BEB9BD6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7746" name="Rectangle 3">
            <a:extLst>
              <a:ext uri="{FF2B5EF4-FFF2-40B4-BE49-F238E27FC236}">
                <a16:creationId xmlns:a16="http://schemas.microsoft.com/office/drawing/2014/main" id="{879B3C12-6A5D-D743-A194-D6DDF91A3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it-IT"/>
              <a:t>Normal skeletal muscle fibres are all roughly the same size in cross section.</a:t>
            </a:r>
          </a:p>
          <a:p>
            <a:endParaRPr lang="en-GB" altLang="it-IT"/>
          </a:p>
          <a:p>
            <a:r>
              <a:rPr lang="en-GB" altLang="it-IT"/>
              <a:t>If you exercise the size and volume of individual fibres increases. The number of fibres does not increase.</a:t>
            </a:r>
          </a:p>
          <a:p>
            <a:endParaRPr lang="en-GB" altLang="it-IT"/>
          </a:p>
          <a:p>
            <a:r>
              <a:rPr lang="en-GB" altLang="it-IT"/>
              <a:t>This is the basis of the “You too can have a body like mine” advertisements for exercise devices designed to develop rippling biceps and a six-pack…</a:t>
            </a:r>
          </a:p>
          <a:p>
            <a:endParaRPr lang="en-GB" altLang="it-IT"/>
          </a:p>
          <a:p>
            <a:r>
              <a:rPr lang="en-GB" altLang="it-IT"/>
              <a:t>The metabolic basis involved increased synthesis of structural proteins by the cell.</a:t>
            </a:r>
          </a:p>
        </p:txBody>
      </p:sp>
    </p:spTree>
    <p:extLst>
      <p:ext uri="{BB962C8B-B14F-4D97-AF65-F5344CB8AC3E}">
        <p14:creationId xmlns:p14="http://schemas.microsoft.com/office/powerpoint/2010/main" val="28832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D0B7DB-545C-6946-94F2-A08DC09368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57E439-8A6B-7A44-895B-C7198AA866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061627-8830-1E48-92E0-EFFFAD5E85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48943-CB07-0043-8B1C-7B689BD368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313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7F98A1-02DA-8C47-A174-846DDB5BBA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500DD4-571C-9149-A03A-4F484903B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5B33A9-FD97-B24E-B9E5-C569132D2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F78D1-4D78-E443-94C4-08034972724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1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D88A0-3CE7-A246-84F3-164A0C30C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C91343-4876-D941-88A7-58C316CA9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171F74-A204-1A49-BAFF-4F9B1721C5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247193-E054-984B-86B4-0A42386E55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28393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33AB52-87B9-D345-933B-572D3D0EDA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7208160-4E0F-FD44-8EF9-7F7D95B9E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87533-8E00-3F4E-840D-C9A90AB64D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C61654-9898-0D42-8C93-4EB371340B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96750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F2D8F5-C4AA-144D-A60D-5D198A8A74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64C8B5-068D-0949-8026-99414AFA37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1DF6DE-A037-3E4D-9558-C57DA1D2C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F41867-5B70-CD48-9794-3D68F05C90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60832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D15EE6-08C1-054E-B29C-24953496FA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D02486-0BDE-934C-A3E0-C8E9A03EF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524EC1-A58C-E64A-B977-AB5CAE8001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054998-10A5-AD47-925C-F748F08A9C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80093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A9CB9-9F5B-3A4A-B0FA-52169F6167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FAAD3-5ECD-C444-9952-B17C30E9B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B7606C-8D44-3047-9D73-249CD2048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D6CE46-C2E6-304E-8A1A-0EB49115EE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49326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037C30-C96B-2E45-910B-0CD0514D9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6C5E6-780D-B543-8CD8-A8AB683CD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09FB8-1179-9E48-B91E-F0BFBA5404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FCD9B1-937F-0C46-ACD7-793D50225A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3820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CD0874-1C3F-6544-848D-A4B3DEC91B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D41B6B-0133-AC44-B6D9-B39CD403EA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F5B62F-E272-4840-A9E8-91A2EB61D9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259E63-9222-5A41-BD88-7BED4AD3E6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270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923982-BCD0-8447-807D-97C6B675D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125DA7-0F9C-7643-996D-B2C0FB939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F27206-AC09-A242-A8BF-B262FAE2CD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4A4EA-23AC-6A4B-881E-14256A81DE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38133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DEF560-5ECA-5344-8CB1-483081B96E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680251-707E-1549-966B-7910C3782C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CB158B-5494-CC4A-826F-B72DA8DAE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C1425-E081-5F45-AD0C-4CB42C6D26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95493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6DEA75-BEBF-FA43-8D35-B89F24FAC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C981DA-0A25-994D-A2B7-DE2D879DF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7A4D36-D007-9B40-85EE-A32B909A10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7D4B8-E2A1-9B41-9064-BECA03917BE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444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BD90C4-5130-344C-8CD9-887DC685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1251A5-FB44-5E43-B746-F3F099679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43AA4D-C402-7E4F-AF44-EC60B6347F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F33A3-CB18-D14E-89E2-B357200844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92091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D3D074-ADB0-9440-A4C9-35DF3D40E3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A136B9-8D5F-0949-9E7E-52360ADFA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F054FE-BD4D-DA4F-891C-92698DFF2D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50F41-5967-B143-B935-3936A37D68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16990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C38A39-2B6C-A34C-A2E8-2150B67509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114223-F29A-5843-9F1A-8DAD8E6928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9BE223-BD3C-284D-BBAC-17839222E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D75CF-6017-6E4A-8337-4BD06BF525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05845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C5642-318D-4A4D-B96B-0F7C50FE83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95553-72C1-4144-8A4A-4712E44553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B42A9-7E7F-A14B-B372-FB1F0A9E33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8629B-758D-9645-B5A1-8CB95CC156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56531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49C477-80EC-B942-B1A2-6689B7943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0817CF-E312-B444-8DD9-20F7D1742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A28F46-2660-3642-9154-F504B0DE6B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527E2-7774-BD4A-B9DC-B86AD23C55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91833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241862-C914-B140-AF3F-B59527133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42F724C-9A40-1D4F-AEEE-4F5E7D1A31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26D03B-8BE2-B041-9CA2-C96B2E72F8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DCE65-C2ED-6945-B06B-1DBC5EC7DE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60803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739F97-1AB1-3E40-9A08-D17108FA4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A46F4F-C0CD-1943-B541-7C83858226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A73AA7-30AF-D94C-842E-CAC9839D8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508E3-09D9-1342-A6C3-91A7702C63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52463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043DD-7F3C-8C48-919F-BC2C3746C4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9ED16-4164-EB4A-9521-67F607200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F26615-6C1C-7C43-81E6-36465FF86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8A499-A689-1D49-BB33-0B83963E6D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93889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3CBE4D-1B18-2441-A688-EA8FDBD9C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D5794B-821F-E14D-98BE-6616B8BEDF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F258C-84EF-8746-AD4A-7C1EDA069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960A-06BF-3F4B-A60F-AF414C7894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69721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01962A-3BF0-1648-B2E9-32917C3A8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117F92-370B-9449-A32B-2E31A7D10A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284DCE-E6A2-B14E-9E22-DE4E7E420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F81FA-7E05-5746-AF61-A92BACDAE1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53997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10514C-5C5C-8449-967B-AEADE774C6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AB0267-A32C-494A-A16C-817E93EA5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2D8679-CD39-EF4E-A6DF-074F7A969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5F58C-DB44-3844-B23A-302137315A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750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A01302-9DFD-FB45-9D79-4B84A6919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E024D9-D6E8-1346-9D81-F0DAA6AF4B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467AB-5570-854D-AE74-790F2FA19C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D1AA5-B112-2940-948E-4AA957310C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29359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D24E17-8731-FE41-86FF-E50B8C2EB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19EA17-2650-E64E-AD6D-D0CD3C6827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0EBFF-A32E-E84A-8EF6-EA6491F6C3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81D3E-04D4-7D4A-B41A-509F3F9C88F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60519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58371D-33C6-FB41-97C9-E617544C5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F8A1D0-D3F2-5447-9375-9F793B109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51A3D8-72B3-1E47-8238-BE4A714875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BC7E4-5DF6-0E40-86FC-C2F64B5D7F4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436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6E642-9F11-2C45-8555-C9E19EF82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599324-FFB5-D44E-B66F-BB50CF300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F2C2E3-6059-FC43-AC56-DC85AFFCF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9BF52-8E21-F642-9FC3-C08FC007A4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14526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7BB99A-17EE-CC41-AC1F-FB40F3DA30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990B6B-D66E-8A4D-9716-A70030E08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315A1-B086-B644-9C9D-F86DA1A11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D53E8-6077-F446-9204-583E512EFD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53192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46BCA8-178F-2543-93AF-2CAFA1C2B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3BD1B3-C3C4-AD48-8B44-8BF93EB260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BBC797-18F2-BA45-A1AF-C03013EFA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2CFC7-F7D8-1A47-B433-1BB1EDAE6C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20249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2AF7B9-0FE7-F944-BDAC-989E060D13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1AA5A1A-3693-2246-B3E2-08BBFC0C3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BB2A51-693C-1247-BF78-B395EAA19D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2DA45-B655-164F-93A9-7D6EAC289C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09330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BE789D4-0F60-9B44-842F-3CDC318EBE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AD9590-E16D-364A-BA07-B1FD3CDFC4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EB5BB3-C758-5540-9EAE-3C21C5F4C9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902D3-A63E-0946-918D-AD3DBA07D7D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3189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DD95B4-0D45-7E41-B196-D941BE8016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3D0B90-5089-BB45-97B6-CB0AB4A2D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5C4EA7-2634-DE4A-BBDD-B77CF160E0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5780A-7BB0-B04A-B703-3F3ABB598C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17078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D2F9BF-5E35-2C40-A1D3-1964381A5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100C7C-2D31-FF45-BD2E-5C42018E87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B3F41B-AFA6-BF48-ADFF-521A14E4C3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FE8D-F155-A54F-8B64-F32838B5FD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58723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B08133-9A0A-8445-A49E-098A78147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7B158B-A6AC-6443-8299-CBD3A3852A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D60801-51FB-E34B-9B98-6D8A57E0A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7D9FA-A6DA-534F-86ED-7FFAB4169C6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6346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970F72-4E82-824B-AAAD-E154D079B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024EB6-20D4-AA44-874C-4EFA9EE1D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7A605D-8899-3C49-95D8-6A457C27E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E80A-9D97-8E47-A4F4-0BC83B684AE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35745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2AA34A-88BC-C94B-9663-280CD4ADB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FDFA11-9987-304F-9741-F62C61473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44A244-F063-7F48-A83A-C37AFCA03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23CC2-92EC-414B-A7C7-3C902DA270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45827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F1F79D-4775-244F-B114-D94792BBE0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A9F614-B9CC-3343-AA05-5E4CD77F6F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053A8F-539E-CC4C-961F-81FAE2E15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FF1EE-2384-2948-9A75-601CEA7654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71262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92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B557FE-7C22-6941-9502-5C1E0D3BC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FBD6CCD-988C-2E49-8115-E8EE057384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FC78880-0BE7-2140-BD02-EDFBED431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8B6B4-EE0D-B54A-ABF5-E016E465F8B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99033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3B933E-F921-EF41-8251-5CA97AB07A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2665BB-D88E-314E-A2BA-4C0599D83C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D331C0-B2A8-F44B-8B82-A7ABE1670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381A9-D290-E447-AF57-1E184475EA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09368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ED10A2-91D8-5444-9135-52D367151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35FC1F-0531-C544-832D-F80E929C5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F5CC38-35B1-914F-9901-D1891C8D75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6E16E7-2C1B-A648-8B43-40BF649A36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01252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2E6F8C-1167-FA4F-B72B-A35D30FCD9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3F3E9E-F363-8F40-8918-D6AB968887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9A6FB6-B4C4-034C-AA0E-97DC22F704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A87A50-FCBB-0A49-A637-72BA5C529BE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09856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D893B-9991-784B-B854-19671B1CD5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9F43E5-2E84-BC4B-9498-E329EF5A7C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92427C-748C-644D-8770-9F0013D9C3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6C31E3-EAEB-F14F-85B9-1947912A7C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69871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17DA4E-06C7-7F42-8D76-277E62C268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E486235-C426-5246-83F1-C91006BF8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E56518-5FFE-1B42-8783-26EFF3094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937609-B3AE-EB49-8DCC-11143AC774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57272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547D7E-2178-E449-BDE1-44B444CCB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F55BC3-C0FD-C147-8CE1-4046E5499A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1AADE2-A67E-7347-8FED-709C43A7E9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5DCAD6-B3B4-4847-98FD-BA71E01FF6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67218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1B9477-A596-B94C-86F9-9979BDA3DC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9AF2346-9214-2E40-8523-A311859486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8FFF49-FC24-DF4C-8E6D-01F78B5268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F00E8D-9AC5-D94B-89FD-DFF1AB4D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3675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E45868-B08F-A444-83CC-04D8F75E37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E0852E-12DA-7742-8AEF-B94613040B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3C0BE7-BA37-A74B-B03F-CA34E9F5DE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2C3C0-E746-094A-8EA8-EC55C25D15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24597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7EFF86-5815-3145-BC80-C7D0071A6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FF0F49-FC77-1142-8581-3E77D9A81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EB0D7D-16B1-224E-B3B5-4A55D2DCB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46034B-A4E7-4C4A-8BCF-71E9F0456D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92322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F73598-9122-ED4C-8F6B-85411F45D9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BB5671-6F09-3B41-BA5D-72460128D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B653E-60D0-DF4A-AFB7-5FBD3468BD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F8E0AD-8D65-2B44-B2A8-8D7F1CBC29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04885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56364A-645E-0F4D-9A2E-C14085C78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4C67DF-F83D-3E48-819C-5FCCDEAD6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5B3CDC-1F9C-8943-AE15-D6C8A5645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963812-EA38-8147-8229-BC01DD0792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95374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771DE9-18D1-8E4D-95FC-EA4EAE8CD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92654C-1C55-4448-90F5-26AF51E4AA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577234-AD6E-414E-9508-3E3AC6F36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EDFA9C-7E59-0044-9DF0-CDF2FFB05C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43474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DF9ED-232A-374E-89B7-42359DE1E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DC1E85-71D3-0B4C-9B90-4A65CB63B7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18F3D7-1EF2-CD42-B2C2-D415E83D5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9AADD8-B646-6B4A-B021-4448217FAD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822251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14C38-4056-C448-A2CD-273EB902F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A2494B-7FD4-6C42-947A-FFD10DC815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CCF62B-D3F3-4244-A5AA-27C49A528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070A5-FBEB-4E4C-953A-1CBC9773EB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19004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2BB554-318E-864B-AF47-121A0A567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28EBF9-E749-464C-BBB0-5232B69FD2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54B642-363C-C741-AE2D-393DEDF277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6A8B2-2724-694E-83EC-55F89E3A13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46132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0962D6-0C06-1A47-94E8-BA1E002E9B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C315CE-4CC3-9945-8B7D-99859CCA60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8EC44C-E72A-D141-9B02-E3E77F5CB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0068D-3278-F44D-9E71-22535DA865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49842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7E79B-C756-0847-9194-2777BECB08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C1FEE-1CDA-1642-B686-2BB3142A1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33ED1C-FA9A-8A47-B647-0CB427AE78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47978-67BB-7343-A745-D251B77CCA3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22511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760470-4F83-DB48-A617-1AF7F6580B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9E9722-83D0-7C49-B981-6F4A661E8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AA484DA-CF99-9847-AC43-F9DFE970D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96B63-B7A8-5E48-AF75-3871828CE1B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756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3779AA-F49F-BF40-AD4C-EC049B14B0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4949D2-D124-1A4E-BA84-9EB6DDE6FF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334455-0ACD-EE4F-A80C-06B7B3A020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B3F24-F089-6840-8FC3-95DEBCD0E1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21572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90C3B2-550D-7948-897D-9B46E236A1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7CEF78-362D-EB4E-AC16-11EDF46A1F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C25ED0F-114C-CD4F-8C16-5BF21A734F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21050-090B-F44B-9841-13C0D501F28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07961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2EAAD23-78FF-3A46-A670-71EEAA2F65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117D3AA-36B7-654E-BE39-66465E257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54808C-D17D-F44D-8959-21FC25AABD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99DA-BF89-0040-B789-DD455E3988C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00392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74B935-E08A-AE44-98C9-1EA7D71D4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5F1AF4-EB06-D34E-AB3C-83B70295B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C9B2C0-C005-B544-AEF0-D579253AD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F0BB9-811C-4740-8147-382CB18422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85653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2B494-3654-EC4C-8588-45E79882CA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62613-152E-EF42-8816-E0BA50561C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C341A-FBF5-5642-8AA4-12A6C39336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73050-000F-F24A-981E-CA43FC41AAA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16733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B32153-49F9-4C4E-BD01-1456BAC1A7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83615D-0B73-1A48-A0F2-DBE7566E68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9A5DAB-D6BC-804B-9B39-AF32FD6684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9A55D-3237-A549-AB56-842B4A9144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80507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211B44-00D9-4043-B0A4-45DEE460B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8C8D25-FA05-FC4B-B801-41E33E79A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44D3E4-DFDA-DF4E-831E-1DCD7DC94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ED28D-8D25-3242-8196-F36FC515F3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53062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92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0F91E1-8A1E-2143-93C8-8DEDDAB93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29BABE-8DA8-3E4D-B95B-06032B7370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5D7767-8E19-064E-AB10-B89D26832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C2356-635E-204D-8E63-67B40BB638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2793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46532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2134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441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4265D5-C34A-8C49-B9B2-97D7E80136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3294EA-AF1B-5449-B588-738B4FF6A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EDB377-88E0-E34E-B188-5D3AA358F5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BE048-8E8C-0240-A1C9-47ADDD9E2E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60338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3166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3420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2907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78614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029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3147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29534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453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60B531-EECF-3E40-9C8A-FD866EDEEE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4E3F5C-2D9E-6046-9306-9273E643F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8F1363-2A33-8E4F-A83F-1E1B3BF94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E82B3-29B3-5D48-A042-F8623EEB67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835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E3D3DC-F566-254E-B8D9-8ED39FB17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5ECBA8-F1D7-4149-8971-7D662B697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508B85-38E0-BC44-AEC8-F2398C121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2D9CF-1C21-8142-8AC1-FD9D01AAF99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8931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E7B46E-F83C-A54E-819B-85DD12C8F0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5AD763-2238-814F-A2EE-49B2A51DD0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D8CD6F-A766-1E42-8B95-3AC88F9B66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9E281-360B-C24D-8C18-2E7F3E6B870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791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AB5B98-262D-5D46-A755-8E8E3DC7E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4AD84D-F194-BC4B-A2FF-42C8A4DA6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9E5D15-AFD8-7D43-B38B-68D1AF7FF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3265C-57C9-344D-9408-CDB4E136D84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8704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D7A497-318F-E847-92C8-3C9A2F273C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B1B77-D9CC-ED42-964F-EF8ADC951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8CC843-0888-A04F-B5EC-96A8F20EB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19121-1D79-8647-B8EE-7BD20B27EE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239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F88444-CE3F-BB42-B708-9BFEB0728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44BEE-5245-E44C-8C89-313379BA3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8F8CF5-E6C7-5248-8AE0-6876156268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B09-FEE0-B746-A281-C367EC6B7D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7997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EA68BF-426E-C544-B1FF-20F600AA1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F6C17-3B76-C046-9D2B-9B96E7FFB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7E7999-274C-7E49-A7BD-335DA96A0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1D248-9BEA-D14C-AFF1-C94BDE79D7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6033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25910B-6715-E24E-B1E3-B282622D4C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4B6D28-8835-AD4A-A70E-3F38BBA39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6AE6C3-3368-0C41-9E3B-681F041DB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53E0-A3BE-AD47-AC87-E2F7CE587B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4491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665101-09BF-6F45-A27E-AEBD672A8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BCEAC0-A768-2D48-AE5F-AE1B8E762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19F360-7228-824B-A168-BA80762358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0656E-04EB-6D40-9351-5E7EFC0179A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9979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2DC1C5-4691-AE43-BFC2-C352446E3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5FDF85-C378-864E-8EDF-35738EB6BA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F076C9-B782-754C-A7A4-EE5B82318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8A80C-315F-9548-87A0-5C9B24CCDC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8899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4ED268-1A5F-0847-BA9A-0F7842C99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CFCA76-9E77-BD4A-9E3A-FFE4E84707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81AB61-2D45-8F4A-B804-C8CEE116CD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86003-70B7-1041-97D0-E4A9CD131EB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2378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AB7CB2-0051-6C4E-9609-BEA19647E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C9F5F4-FCAE-8B46-934A-CABF48959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0D7B83-8FDD-AA4C-A320-E3530F1B73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9F61-2975-594C-89F3-12EF8E908FA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9986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14CDD0-3237-0549-9C83-595660459A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D8F8F1-E9A2-E845-A7D2-91A53CE5D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4ADA8-821A-6A47-9400-0B14AEF5F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A1A9A-596F-6846-8726-4328E18E68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2678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727F88-4FEE-554D-A572-4EC937B603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ABBF8A5-9779-974E-8D17-53F694B894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340B78F-BEC6-354E-AB90-71FBA527EF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1161B-F7D2-B04B-93C5-AC04883614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57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2402BF-EC1B-2B4D-9CB9-66346CD20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3A9C49-0831-0542-BC48-6C7CF4A1FE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C6EA89-43D1-FB45-B1E9-1CA7F57A28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11AE1-4850-0145-A2DE-97C6D5E457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251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E9B200-1134-094E-A4E4-5721B7001A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B264EEA-9ABE-B141-A4FA-16C0517BF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9EC1B29-4DAC-574D-AEC2-E2E758A7AC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384D7-3D5D-2A4B-866D-1D9C250526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626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FDBEE9-77C3-0A43-A877-AD9E37AD90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BCBA45-4FFE-EE4A-BA27-BA460A14F0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274EFF-A378-A542-8B95-9E0ECA363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A1843-88FD-7E41-A6C9-16B6C1C575A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8834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2C05A5-D436-5141-8395-D54724825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D744E5-FF68-7E42-B65D-B65983587A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AC544E-5760-4F44-A361-53B2FF4BCB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1046B-2943-E945-B78E-1EDE6E8A9A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9860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A9758-EEE2-2748-AAEA-4F12EC7A97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DD6B97-B2E5-B84B-BA79-DFB7113CFB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BFC6B-8191-984F-8E30-38FB1C6B6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74E88-086C-6648-993B-F129718339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9681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B78A3E-0296-2646-8379-521C51C332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AFCFB7-9ED0-5746-A0FE-327A8DC878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6353ED-2287-2645-98AB-C33A4FC72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4306F-36B9-7F4A-A5F5-7BBE4FA5E5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1988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F6D5BD-F711-0D44-B130-1E2D9B4E5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F6598A-EEDC-DD41-AF07-0C114E452D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EF9EAC-673D-D74D-AA85-8C87DF1DC0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2D43-7574-0C49-AA0A-25AA7DD9AED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6837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8F0BD5-FF24-B742-A21E-C5D78F11F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B687A6-A597-A545-BB19-1C29A2184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B76C39-7A6D-3E40-BC04-8255D2372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D325D-D72E-E141-81C0-372FD628D82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4173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F62B01-B6A3-8148-9030-04FA0C6BE7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41524A-AFC6-3242-B83C-51DC236B49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36F68-E34D-C84E-A64C-F350E63CCB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29E29E-B028-144A-A582-497686C6E1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1323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6F0FF3-8BD1-A943-A79F-4F516FE03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2C2576-E826-5A41-8912-8F44B2989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250BA1-E91E-FA47-A40B-0F8182D060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0387D0-35D3-2C4A-9012-25227F25323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5784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CD3010-0EA0-E647-AC63-116AD6BE5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459642-314A-B244-B7F4-7FF7EC6ABE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E7C811-64AE-9F40-9C0A-6A6FD30EE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EE583F-471B-5142-A186-187FC36E524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04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3FB1CE-9047-B241-A873-3AEC132D5C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6DA574-BE5B-DF4A-8A80-F9499A97F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EC9E5E-72F0-FA48-AEC9-1D688E882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4B9BC-D86F-A146-ABB1-E24FDBA2F7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0080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96EF3-013E-E543-9640-E3486660C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5F48FD-E021-384F-ACF4-B7AB64AC74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A6716B-126C-014D-AECE-B2D05A0BA4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D9AC25-3C11-2D43-B7F4-C33654BF5C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225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C66750B-0B6E-EF4F-98D1-939A9F251D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235707-25AE-6E46-B8A4-82CEDF846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C89449-0940-4C43-88D4-CADE3F83AA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E7B272-05A2-D94E-A080-288E033FE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2536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F9BEBC-BF39-514F-9518-63A846504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9E46E46-C9C2-294B-9376-92340A36B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3DEEE5-6A5B-1C4B-956A-F221EBEA16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4EAF5-E93C-BC4A-AB4E-00C6B682A8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9147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68C5B5-5404-DA4D-9E1F-82CB97D859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37506D-7539-3E41-A48B-F6FC69D97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3D1D13-161C-1749-A737-AF7C616146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67BA2A-21C3-8342-8918-295ED88D83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5679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394-92E3-3245-8637-253F05A75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800C5E-8AC6-1E4B-B25D-E3D9FB5FCB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7179D0-8D04-114F-AE15-1F97BA9A71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93900E-0524-4949-8B29-3706F4676AB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9349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1676A-8774-784D-9FCE-51EFAD3D0B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00534-B0C5-694C-B562-33CAA1452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8110F1-EFD4-2F4C-B8E2-8774AAE11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A65772-A227-E74D-9454-842107AC88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619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CE4D3A-954C-A143-9F38-25EFCAFFA2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9541F2-2C0B-0F44-BC54-22AB6BEFD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B21C70-5141-1C40-92EE-FE7ADF66D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B69DAE-CB22-BB40-83F4-9F1C28984F7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696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536DFC-892D-3D4C-B2CB-2B43D4BFF8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D6705B-218E-CE44-A06E-8379E1DD9A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671CD-69EE-CF4D-A8D1-7C49310214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5A9D60-295C-9740-B180-9FB422799E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6906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363A07-6C6B-D14E-841B-F7217D429A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5D6AC5-C9EB-C441-995A-B76E2F3B9F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585372-39BF-2441-A9CF-B9FB8A06E9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CD3885-6AC2-384A-86DB-87FEBC7D1A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5076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0EB5F4-F20F-7349-97E9-F8C97006DE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4363E3-9B36-734C-A278-C0E51DCF6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4EA391-FFD2-624E-AFD3-60568E816B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E29069-14AE-EA47-8872-DB084DFBF12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076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C7BBCB-3293-B240-919C-3D7F38473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13E80B2-C0BE-7F4D-AAF1-7D4FD86117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EEB449B-7130-984B-8E3F-BC97C5A8ED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1803F-69AE-E144-8E6D-439853C1DF7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9317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135C71-6453-5F43-B36C-87C7C679DD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6060A1-126D-F440-BFAE-7C580FF10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D56FDC-0A9D-9847-806F-49582B5A2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E6E4BB-5252-D74B-B147-181E930434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1714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EE2055-8AF7-814B-90C2-22C5E6C5B8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2C04F8-D11F-0246-B726-3FE8CED73A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8220F-36DA-B740-87BA-3F13207957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A4E882-BF69-A144-9E90-8837CFA96E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708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00509E-E3B1-A845-9A03-712E3CC2F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F9C84CD-DBA5-2343-A9BA-E0447499E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F821CF-7D20-EC4B-B8DE-5CD170A0D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57CE00-1042-3543-9621-E025F443522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91192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1F4F17-3485-D240-A442-80CC704F3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545E094-6CFB-B044-99FA-33309518A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871ECA8-1216-7247-8F57-C3DA27410E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C45FBD-6008-5A46-B425-0B8E286C7E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6917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01FDF5-8EDE-6743-BCAF-CBED10D61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7FBE2FA-60A0-484C-BB1B-06FD002122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2280E5-007A-5F4E-B615-9C1119EA0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EC992E-4200-6B4D-9C6A-9CAA57A589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40473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88C337-405E-ED40-A69E-B2AC2DC75C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C1C12D-DE3E-2847-906C-25DE5AD792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DB46C8-F601-B24D-8578-6C41DE3D9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A29B34-F349-6649-B288-B4C4B6B080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4099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61E4CE-C38D-584E-A7C5-602A12C1AF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9C021-BE0A-BB48-BA52-7DEB007B69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1864C-60FB-C54A-A434-B2C30AAE71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567775-5A27-484F-B083-1FB065F361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0054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4F4A9D-7FAB-164E-934B-7D2F92D44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318A7F-4AA6-564F-BD64-AEB8B2D670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B5B54D-8C2C-F442-AB7F-750F3B312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109F10-DB85-B54E-97E0-5E2659B8C9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77786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9B0AD-9B25-4945-84ED-9197288961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12FECA-1C81-6D47-BD38-510CB187F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06C6A3-38A8-2D40-8BE9-2CA6AE3CFF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F657A8-F766-2643-87F4-956260EA03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741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1D8D5F-3DE8-4545-9809-DB2E75F1A1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000504-867B-7444-9268-933EA73E6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0E9E41-6927-4048-B386-EA105B50B7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512BF4-26C3-9449-9A94-718C80EF85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998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761DB6-333A-124F-B3C8-0A8EFC751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EA46BE-BCCE-2444-B31A-41949D7D5F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9A30EE2-D973-D545-9340-D93CCC48CF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1B990-8246-9F47-BE9A-55658929DB7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0302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440B27-228B-294D-8441-37DE577C80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A30920-CBA5-8E4E-9214-42C5621DF2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C40A5-532B-BB46-9C9A-8836464BC7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7823AD-C1DB-C84D-A7B6-D73856DFC1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45837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471A9C-47E9-A64D-A16C-32581DF66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251E5F-8D9E-9148-B007-5BD9948EEE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D7FF1B-661D-E74C-871C-693F15006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C339F3-9FD4-9243-9AD3-07B3D59C6C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722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115A96-38C0-1440-B648-815D0FED31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22444A-A818-C245-973F-0B612D5BCC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BA5434-37D0-B042-9A89-C2BB8E8222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68978A-15F5-844E-BB9B-9A292DB5DF8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80367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B2564-EACC-0C40-97F4-42058019A1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00A276-00B7-A340-933A-0C230A0C6E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FE863-2E40-E648-927E-AFD9FEA18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A0F346-83E1-D44B-B880-3DE31BBEF8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1317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7AB65F-FA28-EA4A-921C-B949CA7B22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A1E8C36-5597-AC42-8D0A-4154B1D3C2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AA46BA9-6E7C-DA4C-B911-F3E03F4AF3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94A83D-8BDA-114D-B50F-84B9FE8C6B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7793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36A8CD-D36B-2A40-BA79-9A23F823F5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BA2146-E8DC-0A48-B2DC-7027EE122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799DDB-8D2F-8848-ACD6-3BE73A4C3D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98B569-6AEB-274E-A209-1642853EA76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5324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1ED999-4B10-0A4B-A0AD-DB2A4F5B0A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00A7AB-6B0B-3441-AF28-A3FE9710DF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22185F-C8F6-174A-BF9B-121029544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DE4475-FF08-114B-85B5-C389742831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24623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6E85B9-B1F5-F347-B6C5-141EC8BD7A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05A9E4-627C-CF49-B58E-D9B790BE5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6E07F-4013-AF44-B064-80ACC44B4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084432-B2F9-DB44-8E74-A86DAA252AC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25248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AEC27-4D4F-CA4E-9B72-D93FE8D8A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3C22D5-5E78-F540-9F9C-F634483F8D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EFF64-CDD7-224A-8C90-C106867AF8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F0AB06-DB29-8141-93AB-2C4E1243E1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1857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EBB012-9189-994D-A9AC-DB17EC654F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D62F06-3765-7742-8112-C844F4A48D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02C70D-0294-0341-9FF5-516FAD908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CF4FA-6E45-1944-8162-628C9717E4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388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1C636C-8E1D-F042-8A97-900D65C5ED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B15DA4-80DA-064D-8AFD-8351AEE27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4046AF-2B50-B64E-9A95-42A78A065A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5260C-73B2-DD4D-8F3B-50EF6864E9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61926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D3998A-8568-6848-8E10-BA3D757865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86CD03-E39F-A84F-992F-34F819042C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8E272C-E24B-3248-8B8B-920B30AC84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557B3E-3D51-FF4D-BCD7-4C42C0B1B7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71580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92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30C738-9B95-924A-ADE1-23F909060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CE5BC8-FA2A-5A45-B779-280FEB622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475671-9AA9-C740-AA3A-55B60D054F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87B7B3-DD3B-DC4D-9652-D5069CD943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29842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A84CE0-10BF-174F-B5AB-FE5B7189DA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056299-7D79-2C43-9BBA-18A0058E8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FC84FA-D01F-124E-ADBE-665EBDB4C9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8B91C-EF06-4C4C-81EC-70F8EAEAA3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3555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19D220-A570-9749-BC62-E2CEDDB48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AA8F9B-B332-F448-9527-97DA30A8F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7A4F3B-D807-8D41-A55D-82FAC3C3E9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DD46E-1837-1948-B10B-0C2CE7264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8935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15C526-5406-E646-B1E0-6E9D74C255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8A6E59-47EF-A147-9C64-D52EDC5BC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ECCDBD-BE98-2D49-9250-859AA64C49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8D4A1-9C62-F242-9E8A-7BFD3EDE2F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65370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B3A167-9380-4D49-9F41-D2BF83FC8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0929E-1804-824A-8708-60A340FECF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4390B2-7130-544D-BE24-D9FA2D28F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50092-20C4-A34F-8596-4723FEB898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03799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689800-674A-284B-9BE0-27E25A163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FD4A579-ACC0-E249-AF76-825B3D130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3B7889-2AC5-6B4B-A619-8440E58DD9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454EB-C34C-4940-93B5-CD400A0AA5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84312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9EEC74-8847-3E43-AB03-742E282D89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B73C2A-15B5-0F46-93A7-65B3788777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FC8BC-674C-5847-A147-BEE4FBD05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82A28-457E-AA48-99FA-D4BF619B31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1655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8B18B2-0C1D-E945-82CB-236DDFA2D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1F9715-7047-4542-887F-32CD55667C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BE52323-1EC2-0F4D-9766-8DADD43CD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00AA0-7C81-D343-8805-E90B0463F3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49933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9A0F9-60E6-4C49-9445-5F50D1431A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CA9356-DA8A-EC43-97EC-91493BAA8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ECE87E-98F3-544E-88C8-9F3B73E6BD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A7B84-808B-9146-82D5-ACBB46EA62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2298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EA0C5B-21C6-FF42-BC7D-3AA5F0FACD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F5CB1-DA2F-8646-9FB2-9FA95C05A1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B3CDBF-C268-2A48-AA7C-4F243DAB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4D693-F8DA-154C-88B7-7ABF9128670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49245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F7798-080A-3F4E-BC40-FD9E14030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91FAE-D4EF-1C4E-A26E-705B864772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B2D488-1DB7-BD4F-923D-63EE919973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4800B-D292-2D4F-9575-F328A6288C7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17725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607A35-C19D-0548-B73E-DBFB5CADC6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CCF996-FDA2-B542-9BA0-7AD58DF9D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377885-DC26-584B-9FF0-076B03AE5D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068EC-0DAC-7B4F-99D7-4CF31B6844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67210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223710-67B2-224E-B8B6-6DE7C35AA9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3DFA57-EF6E-FC40-86C6-7B1DAA93EA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F5FDAB-0E40-2C48-A2E1-2C07D7498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D2F5F-875B-3140-B7C1-70045C1299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61294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208321-268C-BE45-90DB-608CD5A14A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A15E3A-0FC9-4B4C-9745-5A160A28E2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45F465-4DBC-FA4E-911F-DE13F6B2C6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5DD32-BC71-6E41-A32B-DEB9327D10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70305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5E1C50-2FC0-B645-8B9E-6F8130B8AA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BF4E00-21B5-9848-BE3A-2DE79DDD5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84B024-903F-454E-A112-6C3E05304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86354-FAA2-BE47-9319-1E3319A52E9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79496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D89240-2152-8C43-AA2E-10CB5C0C51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F3328D-0F61-C44C-95B3-F9D3F28D0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31C7E-1C9D-5449-85FA-ECD14CCE5D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55018-0D95-E94A-B2D8-29CFC329F8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1551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BA9E01-56B5-574F-939B-458EFF7594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31233F-ADBC-E044-848B-4369724AE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24536D-2973-404D-9420-4092381DD8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A3368-A8EA-C848-8010-5A09AEDE46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056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609AA-5605-144A-82FD-213B8B6BC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2EC90F-844D-F642-9965-D6A2738779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31C68B-9511-204E-992D-B2DD77A10D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0316F-B40C-2D40-A52D-01DD423E27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84103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49D8C61-1032-E643-B0D8-17ECE84962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0F332F-656A-2941-911B-BDB4479389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7673FCF-9931-924C-AFA9-7AD9A37FD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ED20F-6B77-B94A-B0AE-B808CC7020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3641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3085F5-E708-6C4A-9E0D-6D9792CC16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E2E7F3-7CB8-FF4D-AEB0-3A4641534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A7724F-4AF7-C949-9C08-0798DD602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CC8E0-1827-8445-BDEC-8A02233B09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753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5CCFAC-9919-2440-8452-C2F5842A5E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DAC34F-1EA4-7448-A2E7-2086BAAFE6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20B5C2-71C4-C44A-8A34-4227E6E9DF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A8A99-8362-684F-8CD1-890B6C7483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34884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FFE7C3-A974-A14A-BE51-DEE17BE0C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3575E5-BB6D-7441-96DF-D010A15BA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A74664-45F2-4E44-8009-495643C79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C2B4-5932-F848-B353-566ED2CC37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0784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92999-A052-674D-8E00-D86C59D112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EB72EE-399E-6247-9AD6-5CDBFC4FF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E64D44-20D9-5040-879D-868FEB4A1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63DA4-8FC8-3646-81CB-E5E132CF2E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85784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197E3-FA91-2A40-9F15-4C5681E93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672242-8C1F-534F-9627-62D8BC8B42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949B9-DA5F-3041-979E-A1EBD0B27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A46B4-FBBD-C742-BB00-09CBEA6CE87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714051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41B27B-D90C-1649-BF09-F94DDCA42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4CE245-FD9D-A542-AFEA-2E518C4316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87854A-6EF8-374E-A899-6169A858C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FEACB-7EF3-384C-861E-0501E3DEF1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74150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E142AE-DA20-A245-8116-05D9036BA8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28903-46DF-8B4E-94F5-6B5A9C0D2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5052B7-8EBD-2940-9B28-8E8010FC1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0249-B5FF-A746-8127-13E9E4918E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78314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3C46BF-F493-7A41-8913-F82AFA8D50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0ED049-BACC-8D4D-A5DB-9205F5B1E6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3E1AFF-3C4F-694D-ADBA-9979C3759A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E83E7-22FA-7042-AF61-231035D2DA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2137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DE4BA3-2FC9-1748-AFB9-2F84BE716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4C472A-BBCD-324C-B9C4-D06270126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22AE2C-8900-D449-A5D8-464CD8412C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8CA10-1929-AF48-BC5F-6BFC14995E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85204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AF22DF-FB63-3C42-B38B-615C88CF1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1C1F4D-80CA-7148-8865-D44BF1711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6B3EEB-D6EF-234C-9F26-BD5EE0B7AF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84A006-8078-2147-BC0F-A130DCFC74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41430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B4F66-08B6-3947-BCA0-DD8E98C42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477F6D-69F4-9B4E-BB98-226319954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EE8333-952C-9941-A3A3-AA32EBD2A1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9FE22F-7E7D-5947-A7AA-FB26F6F1A4B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86697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2FCECD-758D-B346-AF49-59980CA20D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84F6C0-F0EB-894C-A9D2-3245B58812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9C42B4-381D-6249-BF61-B3666AB40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F0834C-6B0D-BF48-BEC7-05446A385D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031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86103947-8E7B-AD4A-9A7E-A9427B943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52AAC6BE-8535-FB44-A552-2B7280544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6DA3B5C-5449-BD48-BDE9-92070D011DC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EDAA3C-15F4-9547-B7BC-C358B39FB4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53C0FE3-677F-F149-B420-7B1C198333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F67440C-10E5-9344-9319-2EAC09DBCC9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527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818F0176-BD95-3046-8CE3-61A416C92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116A8689-1219-9748-BCB2-4E47FFA494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0B1E97-1DD9-6545-AFFF-76B5C655A6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663945-F468-3B44-A805-03C5258C62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F2A106-3991-6E44-A19D-73A7F83B37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0DD62AE-0798-2F4B-8764-95431F42DA1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260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45A370F-DF30-6C4A-946F-6BC01C6D1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BB179DB9-E423-1F4B-BBC0-4E09660E4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54F67F4-D354-6441-BB72-4982B05A3C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D81130-5BA9-B74E-9303-7AA1921299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C616E52-D2F1-894F-A202-C45461B066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7DDF84-5012-844B-8636-307B5BE4E68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335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E6335CF9-98E7-6143-8748-219B7F6B0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1A97A85E-560C-0B44-8C91-7C75CDA6D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CC53433-3742-A64B-B3BA-768247361A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1896B8-9440-BD4B-BB72-61E54A13D0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9A325D-3681-1D43-88A8-15EC2ADE44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BF79BAD-1B81-B741-84E7-CD68A1674B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711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064274B-2A0D-B441-BE56-0EC12EB0E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07D21200-228A-C647-A23A-9487D9228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D33B881-81D6-7E46-9B8C-A9A2B45E55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FC17A64-11C3-C54B-93B7-B598178F43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7041619-C101-E544-8626-922CB5C0CE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DDD7AD8-A5D3-0A45-BD3A-BA03FB8D895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178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4ECA7-D718-E142-9062-C7466B5EE470}" type="datetimeFigureOut">
              <a:rPr lang="it-IT" smtClean="0"/>
              <a:t>06/05/20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54078-DF71-CF4E-B750-09F14EE91A1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76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E0108837-975F-EC4A-9DDF-02219CBD33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0419DEF7-DEF1-A64E-965D-486662C49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8C2A47-BE41-B749-AB8F-44F8AA884B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FA9189-D642-7441-8A38-E49B6E3666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D96255-D6EF-2749-913B-A33A644301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3AA5168-F0B4-0F4C-AD30-9B99D14F64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127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6899E2B-6D6E-674D-B021-E6E2837EC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647DE5-E859-9048-9772-9F2B2DC9A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41A8327-1F6E-EC43-8397-09188434FC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561206DA-482E-A24D-93D6-D11A197161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65FCD684-D1A9-1948-9484-9471984617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8122753-965E-5A40-9884-9414F2166B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273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5B864F39-12DC-B841-AB8A-85C7D57DEE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DBEFC7F7-D43C-AF40-8BB5-CC2C85D86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0172548-93DD-9C40-9C94-AA230D3E49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ABD714-ABA6-EE4E-9757-03B9ABBF7D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608B6A-F468-A444-9A8E-22E49049BB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E36837F-C55D-0145-AAB9-FF4BFD907A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74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7C4DC79B-4935-E746-888D-9E97961047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85134ABD-4354-7B4D-AA6E-071B7AFBE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63E3722-022E-6040-853E-89289E25C9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26C05CE-C7B1-1A43-8143-768A896CFA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498493A-F435-504D-B7D5-0AA416DCB1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930A56-0E08-5044-A862-3153D968719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283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6FD69DA9-B235-154D-AC0A-B68E14BB8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2E7EA09-617E-394C-9D78-CB0A07605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E960BEC-685B-724B-B8CD-793BCA61F7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25A3CCD-E884-594F-A286-9569DA8E11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ECFA909-83C8-C740-8E9E-81E9F42FA3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7C5307-1BF4-BE4E-B3BF-054D85C6D22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809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85AA523-3DE2-8F48-8F3B-F52CCFC57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127B9995-CDE1-F842-AB97-D571238B0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5900CA-89AB-A546-B954-7FAD366151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2162DFE-940E-E044-A1BB-AF59E5A51C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D43C35-02C1-D740-85B9-404DC77052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D593714-6845-5041-8956-71B2777E0B6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66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8B17A93F-4548-214C-B712-E9273E5FB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481E538D-F788-3D4F-8DD4-68D58700C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6D14FBE-BB90-A84A-A6DA-32AF7028E6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B64A4A-F72D-DD49-837A-74FB2832A6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27289C-EFBB-1942-9803-806D1042A9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21F06CF-049A-4548-A65C-ACDD0C7017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861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1F"/>
            </a:gs>
            <a:gs pos="100000">
              <a:srgbClr val="00004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67768336-E697-B544-9733-2C2B0E4F5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41431493-DF4B-BD4B-8D98-6AC077358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B304BE5-9EEF-4942-834A-83E803FAB9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F67557-B23A-BC4E-90F9-F7F8884A08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F480189-C54B-C847-A805-271EE951591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FC5AB6B-3DEA-964B-A0A5-346E63C351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3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EB4B5B-709D-7A42-9C08-6A2247949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98431"/>
            <a:ext cx="7772400" cy="1411532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rgbClr val="FFFF00"/>
                </a:solidFill>
                <a:latin typeface="+mn-lt"/>
              </a:rPr>
              <a:t>Reazione di cellule e tessuti a condizioni di stress </a:t>
            </a:r>
          </a:p>
        </p:txBody>
      </p:sp>
    </p:spTree>
    <p:extLst>
      <p:ext uri="{BB962C8B-B14F-4D97-AF65-F5344CB8AC3E}">
        <p14:creationId xmlns:p14="http://schemas.microsoft.com/office/powerpoint/2010/main" val="2072716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6BA4BF83-4ACA-AF4D-97E5-0A2D409690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7947" y="-100013"/>
            <a:ext cx="9324975" cy="706439"/>
          </a:xfrm>
        </p:spPr>
        <p:txBody>
          <a:bodyPr/>
          <a:lstStyle/>
          <a:p>
            <a:pPr eaLnBrk="1" hangingPunct="1"/>
            <a:r>
              <a:rPr lang="it-IT" altLang="it-IT" sz="3400" dirty="0">
                <a:solidFill>
                  <a:srgbClr val="FFFF00"/>
                </a:solidFill>
              </a:rPr>
              <a:t>Reazioni all’</a:t>
            </a:r>
            <a:r>
              <a:rPr lang="it-IT" altLang="it-IT" sz="3400" u="sng" dirty="0">
                <a:solidFill>
                  <a:srgbClr val="FFFF00"/>
                </a:solidFill>
              </a:rPr>
              <a:t>aumento</a:t>
            </a:r>
            <a:r>
              <a:rPr lang="it-IT" altLang="it-IT" sz="3400" dirty="0">
                <a:solidFill>
                  <a:srgbClr val="FFFF00"/>
                </a:solidFill>
              </a:rPr>
              <a:t> delle esigenze funzionali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41640DD1-69EC-464C-B561-7C18436A6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" y="765178"/>
            <a:ext cx="8964613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 u="sng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IPERPLASIA</a:t>
            </a:r>
            <a:r>
              <a:rPr lang="it-IT" altLang="it-IT" sz="28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: aumento del volume di un organo o tessuto per incremento </a:t>
            </a:r>
            <a:r>
              <a:rPr lang="it-IT" altLang="it-IT" sz="2800" u="sng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numerico</a:t>
            </a:r>
            <a:r>
              <a:rPr lang="it-IT" altLang="it-IT" sz="28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delle cellule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 u="sng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IPERTROFIA</a:t>
            </a:r>
            <a:r>
              <a:rPr lang="it-IT" altLang="it-IT" sz="28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: aumento del volume di un organo o tessuto per incremento </a:t>
            </a:r>
            <a:r>
              <a:rPr lang="it-IT" altLang="it-IT" sz="2800" u="sng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volumetrico</a:t>
            </a:r>
            <a:r>
              <a:rPr lang="it-IT" altLang="it-IT" sz="28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delle singole cellule</a:t>
            </a:r>
            <a:r>
              <a:rPr lang="it-IT" altLang="it-IT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B38C58-9125-A449-B168-F49D971A8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" y="3284542"/>
            <a:ext cx="8964613" cy="3323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 u="sng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ipertrofia e/o iperplasia</a:t>
            </a:r>
            <a:r>
              <a:rPr lang="it-IT" altLang="it-IT" sz="280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:</a:t>
            </a:r>
            <a:r>
              <a:rPr lang="it-IT" altLang="it-IT" sz="2800" b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it-IT" altLang="it-IT" sz="280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nei tessuti </a:t>
            </a:r>
            <a:r>
              <a:rPr lang="it-IT" altLang="it-IT" sz="2800" b="1" u="sng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labili</a:t>
            </a:r>
            <a:r>
              <a:rPr lang="it-IT" altLang="it-IT" sz="280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(elevata capacità replicativa; epiteli, midollo) e </a:t>
            </a:r>
            <a:r>
              <a:rPr lang="it-IT" altLang="it-IT" sz="2800" b="1" u="sng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stabili</a:t>
            </a:r>
            <a:r>
              <a:rPr lang="it-IT" altLang="it-IT" sz="280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(moderata capacità replicativa; fegato, tessuto connettivo, muscolo liscio)</a:t>
            </a:r>
            <a:endParaRPr lang="it-IT" altLang="it-IT" sz="2800" b="1" u="sng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 u="sng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solo ipertrofia</a:t>
            </a:r>
            <a:r>
              <a:rPr lang="it-IT" altLang="it-IT" sz="2800" b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it-IT" altLang="it-IT" sz="280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nei tessuti </a:t>
            </a:r>
            <a:r>
              <a:rPr lang="it-IT" altLang="it-IT" sz="2800" b="1" u="sng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perenni</a:t>
            </a:r>
            <a:r>
              <a:rPr lang="it-IT" altLang="it-IT" sz="280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(limitata o assente capacità replicativa; tessuto nervoso, tessuto muscolare cardiaco)</a:t>
            </a:r>
          </a:p>
        </p:txBody>
      </p:sp>
    </p:spTree>
    <p:extLst>
      <p:ext uri="{BB962C8B-B14F-4D97-AF65-F5344CB8AC3E}">
        <p14:creationId xmlns:p14="http://schemas.microsoft.com/office/powerpoint/2010/main" val="404502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B42736F1-AB49-3C48-B1E5-5073132B9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9" y="1412876"/>
            <a:ext cx="896461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11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  <a:cs typeface="Arial" panose="020B0604020202020204" pitchFamily="34" charset="0"/>
              </a:rPr>
              <a:t> gh. endometriali nel ciclo mestruale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  <a:cs typeface="Arial" panose="020B0604020202020204" pitchFamily="34" charset="0"/>
              </a:rPr>
              <a:t> gh. mammaria e gh. endometriali in gravidanza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>
                <a:solidFill>
                  <a:srgbClr val="FFFFFF"/>
                </a:solidFill>
                <a:cs typeface="Arial" panose="020B0604020202020204" pitchFamily="34" charset="0"/>
              </a:rPr>
              <a:t> cellule muscolari lisce dell’utero in gravidanza</a:t>
            </a:r>
          </a:p>
        </p:txBody>
      </p:sp>
      <p:sp>
        <p:nvSpPr>
          <p:cNvPr id="279555" name="Text Box 7">
            <a:extLst>
              <a:ext uri="{FF2B5EF4-FFF2-40B4-BE49-F238E27FC236}">
                <a16:creationId xmlns:a16="http://schemas.microsoft.com/office/drawing/2014/main" id="{56FB9194-DEA7-DD4C-A6E6-7CEE6B70C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9" y="44450"/>
            <a:ext cx="8964612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3500" dirty="0">
                <a:solidFill>
                  <a:srgbClr val="FFFF00"/>
                </a:solidFill>
                <a:cs typeface="Arial" panose="020B0604020202020204" pitchFamily="34" charset="0"/>
              </a:rPr>
              <a:t>Iperplasie/ipertrofie </a:t>
            </a:r>
            <a:r>
              <a:rPr lang="it-IT" altLang="it-IT" sz="3500" u="sng" dirty="0">
                <a:solidFill>
                  <a:srgbClr val="FFFF00"/>
                </a:solidFill>
                <a:cs typeface="Arial" panose="020B0604020202020204" pitchFamily="34" charset="0"/>
              </a:rPr>
              <a:t>ormonali fisiologiche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90AE90-795E-6A4B-B663-766A02A89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2" y="765176"/>
            <a:ext cx="52164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>
                <a:solidFill>
                  <a:srgbClr val="FFFFFF"/>
                </a:solidFill>
                <a:cs typeface="Arial" panose="020B0604020202020204" pitchFamily="34" charset="0"/>
              </a:rPr>
              <a:t>Esempio: effetto degli </a:t>
            </a:r>
            <a:r>
              <a:rPr lang="it-IT" altLang="it-IT" sz="2800" u="sng">
                <a:solidFill>
                  <a:srgbClr val="FFFFFF"/>
                </a:solidFill>
                <a:cs typeface="Arial" panose="020B0604020202020204" pitchFamily="34" charset="0"/>
              </a:rPr>
              <a:t>estrogeni</a:t>
            </a:r>
            <a:endParaRPr lang="it-IT" altLang="it-IT" sz="2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B96CD5B9-2B8E-D64B-9258-DFD424BEF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" y="3284540"/>
            <a:ext cx="896461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3500" dirty="0">
                <a:solidFill>
                  <a:srgbClr val="FFFF00"/>
                </a:solidFill>
                <a:cs typeface="Arial" panose="020B0604020202020204" pitchFamily="34" charset="0"/>
              </a:rPr>
              <a:t>Iperplasie/ipertrofie </a:t>
            </a:r>
            <a:r>
              <a:rPr lang="it-IT" altLang="it-IT" sz="3500" u="sng" dirty="0">
                <a:solidFill>
                  <a:srgbClr val="FFFF00"/>
                </a:solidFill>
                <a:cs typeface="Arial" panose="020B0604020202020204" pitchFamily="34" charset="0"/>
              </a:rPr>
              <a:t>compensatorie</a:t>
            </a:r>
            <a:r>
              <a:rPr lang="it-IT" altLang="it-IT" sz="35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8D8297-C278-0749-B04B-F0DDBAB56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0" y="3976691"/>
            <a:ext cx="88566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FFFFFF"/>
                </a:solidFill>
                <a:cs typeface="Arial" panose="020B0604020202020204" pitchFamily="34" charset="0"/>
              </a:rPr>
              <a:t>aumento delle dimensioni di un rene dopo espianto del rene controlaterale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6015A85-4D67-EE43-941A-C9CAE39E6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3399" y="5102225"/>
            <a:ext cx="9540139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3500" dirty="0">
                <a:solidFill>
                  <a:srgbClr val="FFFF00"/>
                </a:solidFill>
                <a:cs typeface="Arial" panose="020B0604020202020204" pitchFamily="34" charset="0"/>
              </a:rPr>
              <a:t>Ipertrofie «fisiologiche» </a:t>
            </a:r>
            <a:r>
              <a:rPr lang="it-IT" altLang="it-IT" sz="2600" dirty="0">
                <a:solidFill>
                  <a:srgbClr val="FFFF00"/>
                </a:solidFill>
                <a:cs typeface="Arial" panose="020B0604020202020204" pitchFamily="34" charset="0"/>
              </a:rPr>
              <a:t>(aumento delle sollecitazioni)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FE48B5-1264-E84C-AE42-ACD8F7C77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5" y="5816601"/>
            <a:ext cx="8477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8288" indent="-268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FFFFFF"/>
                </a:solidFill>
                <a:cs typeface="Arial" panose="020B0604020202020204" pitchFamily="34" charset="0"/>
              </a:rPr>
              <a:t>aumento delle masse muscolari negli atleti allenati</a:t>
            </a:r>
          </a:p>
        </p:txBody>
      </p:sp>
    </p:spTree>
    <p:extLst>
      <p:ext uri="{BB962C8B-B14F-4D97-AF65-F5344CB8AC3E}">
        <p14:creationId xmlns:p14="http://schemas.microsoft.com/office/powerpoint/2010/main" val="5979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3" grpId="0"/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2">
            <a:extLst>
              <a:ext uri="{FF2B5EF4-FFF2-40B4-BE49-F238E27FC236}">
                <a16:creationId xmlns:a16="http://schemas.microsoft.com/office/drawing/2014/main" id="{23888E3E-6069-B347-A6A5-D9DC97903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82625"/>
            <a:ext cx="7991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252931" name="Text Box 3">
            <a:extLst>
              <a:ext uri="{FF2B5EF4-FFF2-40B4-BE49-F238E27FC236}">
                <a16:creationId xmlns:a16="http://schemas.microsoft.com/office/drawing/2014/main" id="{3E701972-0F25-2E48-B21E-64D5B0591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49275"/>
            <a:ext cx="8135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252932" name="Rectangle 4">
            <a:extLst>
              <a:ext uri="{FF2B5EF4-FFF2-40B4-BE49-F238E27FC236}">
                <a16:creationId xmlns:a16="http://schemas.microsoft.com/office/drawing/2014/main" id="{EA103ADD-7FC9-D148-AE9C-789AB9A16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" y="-100013"/>
            <a:ext cx="903605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600" dirty="0">
                <a:solidFill>
                  <a:srgbClr val="FFFF00"/>
                </a:solidFill>
              </a:rPr>
              <a:t>Iperplasie/ipertrofie ormonali </a:t>
            </a:r>
            <a:r>
              <a:rPr lang="it-IT" altLang="it-IT" sz="3600" u="sng" dirty="0">
                <a:solidFill>
                  <a:srgbClr val="FFFF00"/>
                </a:solidFill>
              </a:rPr>
              <a:t>fisiologiche</a:t>
            </a:r>
          </a:p>
        </p:txBody>
      </p:sp>
      <p:sp>
        <p:nvSpPr>
          <p:cNvPr id="252933" name="Text Box 5">
            <a:extLst>
              <a:ext uri="{FF2B5EF4-FFF2-40B4-BE49-F238E27FC236}">
                <a16:creationId xmlns:a16="http://schemas.microsoft.com/office/drawing/2014/main" id="{18E5A7BA-FF9A-044F-92E0-CF066523F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844675"/>
            <a:ext cx="4176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631D1F33-BDE9-A943-BB6D-AD958D93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123950"/>
            <a:ext cx="36718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800" dirty="0">
                <a:solidFill>
                  <a:srgbClr val="FFFFFF"/>
                </a:solidFill>
                <a:latin typeface="+mn-lt"/>
                <a:cs typeface="+mn-cs"/>
              </a:rPr>
              <a:t>HISTOLOGY OF MAMMARY GLAND</a:t>
            </a:r>
          </a:p>
        </p:txBody>
      </p:sp>
      <p:sp>
        <p:nvSpPr>
          <p:cNvPr id="252935" name="Text Box 7">
            <a:extLst>
              <a:ext uri="{FF2B5EF4-FFF2-40B4-BE49-F238E27FC236}">
                <a16:creationId xmlns:a16="http://schemas.microsoft.com/office/drawing/2014/main" id="{8830156F-61C0-BA40-B19F-828AC6C2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2133600"/>
            <a:ext cx="1654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rgbClr val="FFFFFF"/>
                </a:solidFill>
              </a:rPr>
              <a:t>inactive</a:t>
            </a:r>
          </a:p>
        </p:txBody>
      </p:sp>
      <p:sp>
        <p:nvSpPr>
          <p:cNvPr id="252936" name="Text Box 8">
            <a:extLst>
              <a:ext uri="{FF2B5EF4-FFF2-40B4-BE49-F238E27FC236}">
                <a16:creationId xmlns:a16="http://schemas.microsoft.com/office/drawing/2014/main" id="{78E994FD-8D50-6145-9ACD-BF6963579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117725"/>
            <a:ext cx="3240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rgbClr val="FFFFFF"/>
                </a:solidFill>
              </a:rPr>
              <a:t>active (lactating)</a:t>
            </a:r>
          </a:p>
        </p:txBody>
      </p:sp>
      <p:pic>
        <p:nvPicPr>
          <p:cNvPr id="252937" name="Picture 14" descr="http://www.ouhsc.edu/histology/Glass%20slides/24_01.jpg">
            <a:extLst>
              <a:ext uri="{FF2B5EF4-FFF2-40B4-BE49-F238E27FC236}">
                <a16:creationId xmlns:a16="http://schemas.microsoft.com/office/drawing/2014/main" id="{688A6B02-483D-7D4B-9EEE-9FE40BE46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636838"/>
            <a:ext cx="4443412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8" name="Picture 16" descr="http://www.ouhsc.edu/histology/Glass%20slides/25_01.jpg">
            <a:extLst>
              <a:ext uri="{FF2B5EF4-FFF2-40B4-BE49-F238E27FC236}">
                <a16:creationId xmlns:a16="http://schemas.microsoft.com/office/drawing/2014/main" id="{5216E033-0FF5-7041-83BD-3F8A1D900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47950"/>
            <a:ext cx="442912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9" name="CasellaDiTesto 1">
            <a:extLst>
              <a:ext uri="{FF2B5EF4-FFF2-40B4-BE49-F238E27FC236}">
                <a16:creationId xmlns:a16="http://schemas.microsoft.com/office/drawing/2014/main" id="{242BDE83-6593-D94E-9F0B-90DE65A88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437063"/>
            <a:ext cx="2063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secretory units </a:t>
            </a:r>
            <a:r>
              <a:rPr lang="it-IT" altLang="it-IT" b="1"/>
              <a:t>*</a:t>
            </a:r>
          </a:p>
        </p:txBody>
      </p:sp>
      <p:sp>
        <p:nvSpPr>
          <p:cNvPr id="252940" name="CasellaDiTesto 14">
            <a:extLst>
              <a:ext uri="{FF2B5EF4-FFF2-40B4-BE49-F238E27FC236}">
                <a16:creationId xmlns:a16="http://schemas.microsoft.com/office/drawing/2014/main" id="{83F7808E-CEF4-EF4E-8C87-6CDEAC8F6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8" y="2916238"/>
            <a:ext cx="183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secretory units</a:t>
            </a:r>
          </a:p>
        </p:txBody>
      </p:sp>
      <p:sp>
        <p:nvSpPr>
          <p:cNvPr id="252941" name="CasellaDiTesto 1">
            <a:extLst>
              <a:ext uri="{FF2B5EF4-FFF2-40B4-BE49-F238E27FC236}">
                <a16:creationId xmlns:a16="http://schemas.microsoft.com/office/drawing/2014/main" id="{495EE25A-1796-6947-AB95-A11429ED6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88" y="3336925"/>
            <a:ext cx="32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*</a:t>
            </a:r>
            <a:endParaRPr lang="it-IT" altLang="it-IT" sz="2800"/>
          </a:p>
        </p:txBody>
      </p:sp>
      <p:sp>
        <p:nvSpPr>
          <p:cNvPr id="252942" name="CasellaDiTesto 17">
            <a:extLst>
              <a:ext uri="{FF2B5EF4-FFF2-40B4-BE49-F238E27FC236}">
                <a16:creationId xmlns:a16="http://schemas.microsoft.com/office/drawing/2014/main" id="{4E6F7BA3-84AF-D14E-A1FD-37865EAB8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354638"/>
            <a:ext cx="323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*</a:t>
            </a:r>
            <a:endParaRPr lang="it-IT" altLang="it-IT" sz="2800"/>
          </a:p>
        </p:txBody>
      </p:sp>
      <p:sp>
        <p:nvSpPr>
          <p:cNvPr id="252943" name="CasellaDiTesto 21">
            <a:extLst>
              <a:ext uri="{FF2B5EF4-FFF2-40B4-BE49-F238E27FC236}">
                <a16:creationId xmlns:a16="http://schemas.microsoft.com/office/drawing/2014/main" id="{3DDA0037-46EF-0240-AE19-9B3F04C9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4851400"/>
            <a:ext cx="323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*</a:t>
            </a:r>
            <a:endParaRPr lang="it-IT" altLang="it-IT" sz="2800"/>
          </a:p>
        </p:txBody>
      </p:sp>
      <p:sp>
        <p:nvSpPr>
          <p:cNvPr id="252944" name="CasellaDiTesto 22">
            <a:extLst>
              <a:ext uri="{FF2B5EF4-FFF2-40B4-BE49-F238E27FC236}">
                <a16:creationId xmlns:a16="http://schemas.microsoft.com/office/drawing/2014/main" id="{4F0F2967-626B-204A-A5E7-C18196853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0" y="5354638"/>
            <a:ext cx="323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*</a:t>
            </a:r>
            <a:endParaRPr lang="it-IT" altLang="it-IT" sz="2800"/>
          </a:p>
        </p:txBody>
      </p:sp>
      <p:sp>
        <p:nvSpPr>
          <p:cNvPr id="252945" name="CasellaDiTesto 23">
            <a:extLst>
              <a:ext uri="{FF2B5EF4-FFF2-40B4-BE49-F238E27FC236}">
                <a16:creationId xmlns:a16="http://schemas.microsoft.com/office/drawing/2014/main" id="{95C58830-1B58-3C41-987E-92ED69C71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3894138"/>
            <a:ext cx="32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*</a:t>
            </a:r>
            <a:endParaRPr lang="it-IT" altLang="it-IT" sz="2800"/>
          </a:p>
        </p:txBody>
      </p:sp>
      <p:sp>
        <p:nvSpPr>
          <p:cNvPr id="252946" name="CasellaDiTesto 24">
            <a:extLst>
              <a:ext uri="{FF2B5EF4-FFF2-40B4-BE49-F238E27FC236}">
                <a16:creationId xmlns:a16="http://schemas.microsoft.com/office/drawing/2014/main" id="{41FE3BD8-5728-FF45-BFDB-1AF464F0D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675" y="5426075"/>
            <a:ext cx="325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*</a:t>
            </a:r>
            <a:endParaRPr lang="it-IT" altLang="it-IT" sz="2800"/>
          </a:p>
        </p:txBody>
      </p:sp>
      <p:sp>
        <p:nvSpPr>
          <p:cNvPr id="252947" name="CasellaDiTesto 25">
            <a:extLst>
              <a:ext uri="{FF2B5EF4-FFF2-40B4-BE49-F238E27FC236}">
                <a16:creationId xmlns:a16="http://schemas.microsoft.com/office/drawing/2014/main" id="{BA27B793-836C-7447-AD2D-A1C0C8270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638" y="4292600"/>
            <a:ext cx="32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*</a:t>
            </a:r>
            <a:endParaRPr lang="it-IT" altLang="it-IT" sz="2800"/>
          </a:p>
        </p:txBody>
      </p:sp>
      <p:sp>
        <p:nvSpPr>
          <p:cNvPr id="252948" name="CasellaDiTesto 26">
            <a:extLst>
              <a:ext uri="{FF2B5EF4-FFF2-40B4-BE49-F238E27FC236}">
                <a16:creationId xmlns:a16="http://schemas.microsoft.com/office/drawing/2014/main" id="{E8E6B3F8-EBE9-D04E-970F-DECADC3AE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675" y="3213100"/>
            <a:ext cx="325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*</a:t>
            </a:r>
            <a:endParaRPr lang="it-IT" altLang="it-IT" sz="2800"/>
          </a:p>
        </p:txBody>
      </p:sp>
      <p:sp>
        <p:nvSpPr>
          <p:cNvPr id="252949" name="CasellaDiTesto 27">
            <a:extLst>
              <a:ext uri="{FF2B5EF4-FFF2-40B4-BE49-F238E27FC236}">
                <a16:creationId xmlns:a16="http://schemas.microsoft.com/office/drawing/2014/main" id="{C7EDFF0D-D1BD-4F45-9495-EAB9A1017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3741738"/>
            <a:ext cx="32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*</a:t>
            </a:r>
            <a:endParaRPr lang="it-IT" altLang="it-IT" sz="280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7E3B543-E58D-3144-B6D9-5A0275C7DBC7}"/>
              </a:ext>
            </a:extLst>
          </p:cNvPr>
          <p:cNvGrpSpPr/>
          <p:nvPr/>
        </p:nvGrpSpPr>
        <p:grpSpPr>
          <a:xfrm>
            <a:off x="876300" y="719138"/>
            <a:ext cx="7378700" cy="6094412"/>
            <a:chOff x="876300" y="719138"/>
            <a:chExt cx="7378700" cy="609441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AE7A52B-366D-DE46-8D58-5E9D98845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6300" y="719138"/>
              <a:ext cx="7378700" cy="6094412"/>
              <a:chOff x="865113" y="692696"/>
              <a:chExt cx="7379295" cy="6093796"/>
            </a:xfrm>
          </p:grpSpPr>
          <p:pic>
            <p:nvPicPr>
              <p:cNvPr id="252951" name="Picture 2" descr="https://thumbs.dreamstime.com/z/breasts-breastfeeding-anatomy-female-breast-lactating-61948629.jpg">
                <a:extLst>
                  <a:ext uri="{FF2B5EF4-FFF2-40B4-BE49-F238E27FC236}">
                    <a16:creationId xmlns:a16="http://schemas.microsoft.com/office/drawing/2014/main" id="{24FBB053-7990-1048-B54B-5BFB6A663B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113" y="692696"/>
                <a:ext cx="7379295" cy="60937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" name="Connettore 2 2">
                <a:extLst>
                  <a:ext uri="{FF2B5EF4-FFF2-40B4-BE49-F238E27FC236}">
                    <a16:creationId xmlns:a16="http://schemas.microsoft.com/office/drawing/2014/main" id="{F5E22DE5-2350-7A4B-BB73-533CA91DB85E}"/>
                  </a:ext>
                </a:extLst>
              </p:cNvPr>
              <p:cNvCxnSpPr/>
              <p:nvPr/>
            </p:nvCxnSpPr>
            <p:spPr>
              <a:xfrm flipH="1">
                <a:off x="3132246" y="2564169"/>
                <a:ext cx="863670" cy="7206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2 29">
                <a:extLst>
                  <a:ext uri="{FF2B5EF4-FFF2-40B4-BE49-F238E27FC236}">
                    <a16:creationId xmlns:a16="http://schemas.microsoft.com/office/drawing/2014/main" id="{5DA0B962-0F8F-BB44-B773-226B53D6DFC6}"/>
                  </a:ext>
                </a:extLst>
              </p:cNvPr>
              <p:cNvCxnSpPr/>
              <p:nvPr/>
            </p:nvCxnSpPr>
            <p:spPr>
              <a:xfrm flipH="1">
                <a:off x="6515482" y="2492739"/>
                <a:ext cx="863670" cy="7206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ttore 1 5">
                <a:extLst>
                  <a:ext uri="{FF2B5EF4-FFF2-40B4-BE49-F238E27FC236}">
                    <a16:creationId xmlns:a16="http://schemas.microsoft.com/office/drawing/2014/main" id="{75F39DBE-18F0-8F4A-9F90-596B517B96B4}"/>
                  </a:ext>
                </a:extLst>
              </p:cNvPr>
              <p:cNvCxnSpPr/>
              <p:nvPr/>
            </p:nvCxnSpPr>
            <p:spPr>
              <a:xfrm>
                <a:off x="1115958" y="1556209"/>
                <a:ext cx="57630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1 31">
                <a:extLst>
                  <a:ext uri="{FF2B5EF4-FFF2-40B4-BE49-F238E27FC236}">
                    <a16:creationId xmlns:a16="http://schemas.microsoft.com/office/drawing/2014/main" id="{26853523-13F8-2E45-B7DA-6E5068127F59}"/>
                  </a:ext>
                </a:extLst>
              </p:cNvPr>
              <p:cNvCxnSpPr/>
              <p:nvPr/>
            </p:nvCxnSpPr>
            <p:spPr>
              <a:xfrm>
                <a:off x="5580368" y="1556209"/>
                <a:ext cx="104465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4C2995CB-8598-2C46-909B-4CC1597E9D73}"/>
                </a:ext>
              </a:extLst>
            </p:cNvPr>
            <p:cNvSpPr txBox="1"/>
            <p:nvPr/>
          </p:nvSpPr>
          <p:spPr>
            <a:xfrm>
              <a:off x="1580229" y="762000"/>
              <a:ext cx="586570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modificazioni della g. mammaria durante l’allattamento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68017B9-551E-054C-A959-24C33B9A5941}"/>
                </a:ext>
              </a:extLst>
            </p:cNvPr>
            <p:cNvSpPr txBox="1"/>
            <p:nvPr/>
          </p:nvSpPr>
          <p:spPr>
            <a:xfrm>
              <a:off x="3281320" y="1957751"/>
              <a:ext cx="1384343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componente ghiandolare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56DF9663-CA10-6042-8ACD-9FF8213A3D65}"/>
                </a:ext>
              </a:extLst>
            </p:cNvPr>
            <p:cNvSpPr txBox="1"/>
            <p:nvPr/>
          </p:nvSpPr>
          <p:spPr>
            <a:xfrm>
              <a:off x="6679623" y="1887432"/>
              <a:ext cx="1384343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componente ghiandolare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580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91D90A9-48C5-E44C-9C26-92F2A406C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12" y="927102"/>
            <a:ext cx="866775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it-IT" altLang="it-IT" sz="2900" dirty="0">
                <a:solidFill>
                  <a:srgbClr val="FFFFFF"/>
                </a:solidFill>
                <a:cs typeface="Arial" charset="0"/>
              </a:rPr>
              <a:t> effetto degli </a:t>
            </a:r>
            <a:r>
              <a:rPr lang="it-IT" altLang="it-IT" sz="2900" u="sng" dirty="0">
                <a:solidFill>
                  <a:srgbClr val="FFFFFF"/>
                </a:solidFill>
                <a:cs typeface="Arial" charset="0"/>
              </a:rPr>
              <a:t>estrogeni</a:t>
            </a:r>
            <a:r>
              <a:rPr lang="it-IT" altLang="it-IT" sz="29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it-IT" altLang="it-IT" sz="2900" dirty="0">
                <a:solidFill>
                  <a:srgbClr val="FFFFFF"/>
                </a:solidFill>
                <a:latin typeface="Arial"/>
                <a:cs typeface="Arial" charset="0"/>
              </a:rPr>
              <a:t> sulle cellule muscolari lisce dell’utero </a:t>
            </a:r>
            <a:r>
              <a:rPr lang="it-IT" altLang="it-IT" sz="2900" dirty="0">
                <a:solidFill>
                  <a:srgbClr val="FFFFFF"/>
                </a:solidFill>
                <a:cs typeface="Arial" charset="0"/>
              </a:rPr>
              <a:t>in gravidanza</a:t>
            </a:r>
            <a:r>
              <a:rPr lang="it-IT" altLang="it-IT" sz="2900" dirty="0">
                <a:solidFill>
                  <a:srgbClr val="FFFFFF"/>
                </a:solidFill>
                <a:latin typeface="Arial"/>
                <a:cs typeface="Arial" charset="0"/>
              </a:rPr>
              <a:t>  </a:t>
            </a:r>
          </a:p>
        </p:txBody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8DFB4656-9066-3040-8537-53955F1EA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48003"/>
            <a:ext cx="9144000" cy="936625"/>
          </a:xfrm>
        </p:spPr>
        <p:txBody>
          <a:bodyPr/>
          <a:lstStyle/>
          <a:p>
            <a:pPr eaLnBrk="1" hangingPunct="1"/>
            <a:r>
              <a:rPr lang="it-IT" altLang="it-IT" sz="3600" dirty="0">
                <a:solidFill>
                  <a:srgbClr val="FFFF00"/>
                </a:solidFill>
              </a:rPr>
              <a:t>Esempi di ipertrofia ormonale </a:t>
            </a:r>
            <a:r>
              <a:rPr lang="it-IT" altLang="it-IT" sz="3600" u="sng" dirty="0">
                <a:solidFill>
                  <a:srgbClr val="FFFF00"/>
                </a:solidFill>
              </a:rPr>
              <a:t>fisiologica</a:t>
            </a:r>
          </a:p>
        </p:txBody>
      </p:sp>
      <p:grpSp>
        <p:nvGrpSpPr>
          <p:cNvPr id="280580" name="Gruppo 2">
            <a:extLst>
              <a:ext uri="{FF2B5EF4-FFF2-40B4-BE49-F238E27FC236}">
                <a16:creationId xmlns:a16="http://schemas.microsoft.com/office/drawing/2014/main" id="{425FCB5C-3469-2F4B-A483-C6399E6085B8}"/>
              </a:ext>
            </a:extLst>
          </p:cNvPr>
          <p:cNvGrpSpPr>
            <a:grpSpLocks/>
          </p:cNvGrpSpPr>
          <p:nvPr/>
        </p:nvGrpSpPr>
        <p:grpSpPr bwMode="auto">
          <a:xfrm>
            <a:off x="917578" y="1787528"/>
            <a:ext cx="10926763" cy="4881562"/>
            <a:chOff x="917125" y="1355289"/>
            <a:chExt cx="10927683" cy="4882023"/>
          </a:xfrm>
        </p:grpSpPr>
        <p:pic>
          <p:nvPicPr>
            <p:cNvPr id="280581" name="Picture 2">
              <a:extLst>
                <a:ext uri="{FF2B5EF4-FFF2-40B4-BE49-F238E27FC236}">
                  <a16:creationId xmlns:a16="http://schemas.microsoft.com/office/drawing/2014/main" id="{F0079A5D-9616-BC48-AE5E-3F1D5C49B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83" t="-13362" r="-33183" b="13362"/>
            <a:stretch>
              <a:fillRect/>
            </a:stretch>
          </p:blipFill>
          <p:spPr bwMode="auto">
            <a:xfrm>
              <a:off x="917125" y="1355289"/>
              <a:ext cx="10927683" cy="488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0582" name="CasellaDiTesto 1">
              <a:extLst>
                <a:ext uri="{FF2B5EF4-FFF2-40B4-BE49-F238E27FC236}">
                  <a16:creationId xmlns:a16="http://schemas.microsoft.com/office/drawing/2014/main" id="{25D5A937-E77E-BE40-A5BD-495F32D1F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561" y="2276872"/>
              <a:ext cx="1486429" cy="52326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0000"/>
                  </a:solidFill>
                  <a:cs typeface="Arial" panose="020B0604020202020204" pitchFamily="34" charset="0"/>
                </a:rPr>
                <a:t>normale</a:t>
              </a:r>
            </a:p>
          </p:txBody>
        </p:sp>
        <p:sp>
          <p:nvSpPr>
            <p:cNvPr id="280583" name="CasellaDiTesto 5">
              <a:extLst>
                <a:ext uri="{FF2B5EF4-FFF2-40B4-BE49-F238E27FC236}">
                  <a16:creationId xmlns:a16="http://schemas.microsoft.com/office/drawing/2014/main" id="{26E88A6B-5332-0744-8F8A-86F5492FA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912" y="5589240"/>
              <a:ext cx="2326474" cy="52326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0000"/>
                  </a:solidFill>
                  <a:cs typeface="Arial" panose="020B0604020202020204" pitchFamily="34" charset="0"/>
                </a:rPr>
                <a:t>in gravidanza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82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55A2D-CD68-9E44-9426-6574D157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993"/>
          </a:xfrm>
        </p:spPr>
        <p:txBody>
          <a:bodyPr/>
          <a:lstStyle/>
          <a:p>
            <a:r>
              <a:rPr lang="it-IT" sz="3800" dirty="0">
                <a:solidFill>
                  <a:srgbClr val="FFFF00"/>
                </a:solidFill>
              </a:rPr>
              <a:t>Iperplasia renale </a:t>
            </a:r>
            <a:r>
              <a:rPr lang="it-IT" sz="3800" u="sng" dirty="0">
                <a:solidFill>
                  <a:srgbClr val="FFFF00"/>
                </a:solidFill>
              </a:rPr>
              <a:t>compensatoria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8D211DF-6978-764D-B5F6-B1A51EC1F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0210" y="1418493"/>
            <a:ext cx="6365499" cy="485504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C9BF8D-F2CF-EA43-B035-FCCDDD136017}"/>
              </a:ext>
            </a:extLst>
          </p:cNvPr>
          <p:cNvSpPr txBox="1"/>
          <p:nvPr/>
        </p:nvSpPr>
        <p:spPr>
          <a:xfrm>
            <a:off x="1817077" y="1594338"/>
            <a:ext cx="954107" cy="369332"/>
          </a:xfrm>
          <a:prstGeom prst="rect">
            <a:avLst/>
          </a:prstGeom>
          <a:solidFill>
            <a:schemeClr val="bg1"/>
          </a:solidFill>
          <a:ln>
            <a:solidFill>
              <a:srgbClr val="EB46E9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rene dx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40A524-16C2-F54E-9E35-BBC11F0D3C86}"/>
              </a:ext>
            </a:extLst>
          </p:cNvPr>
          <p:cNvSpPr txBox="1"/>
          <p:nvPr/>
        </p:nvSpPr>
        <p:spPr>
          <a:xfrm>
            <a:off x="5849814" y="2344615"/>
            <a:ext cx="954107" cy="369332"/>
          </a:xfrm>
          <a:prstGeom prst="rect">
            <a:avLst/>
          </a:prstGeom>
          <a:solidFill>
            <a:schemeClr val="bg1"/>
          </a:solidFill>
          <a:ln>
            <a:solidFill>
              <a:srgbClr val="EB46E9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rene </a:t>
            </a:r>
            <a:r>
              <a:rPr lang="it-IT" dirty="0" err="1"/>
              <a:t>sn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0916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contenuto 2">
            <a:extLst>
              <a:ext uri="{FF2B5EF4-FFF2-40B4-BE49-F238E27FC236}">
                <a16:creationId xmlns:a16="http://schemas.microsoft.com/office/drawing/2014/main" id="{C5F419BC-59A5-6641-B24E-DA83AB8A9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6" y="3357564"/>
            <a:ext cx="9036051" cy="3167063"/>
          </a:xfrm>
        </p:spPr>
        <p:txBody>
          <a:bodyPr/>
          <a:lstStyle/>
          <a:p>
            <a:pPr algn="just">
              <a:defRPr/>
            </a:pPr>
            <a:r>
              <a:rPr lang="it-IT" altLang="it-IT" sz="2600" dirty="0">
                <a:solidFill>
                  <a:schemeClr val="bg1"/>
                </a:solidFill>
              </a:rPr>
              <a:t>Il muscolo scheletrico e il muscolo cardiaco tendono ad adattarsi ad un </a:t>
            </a:r>
            <a:r>
              <a:rPr lang="it-IT" altLang="it-IT" sz="2600" dirty="0">
                <a:solidFill>
                  <a:srgbClr val="FFFF00"/>
                </a:solidFill>
              </a:rPr>
              <a:t>incremento del carico di lavoro</a:t>
            </a:r>
            <a:r>
              <a:rPr lang="it-IT" altLang="it-IT" sz="2600" dirty="0">
                <a:solidFill>
                  <a:schemeClr val="bg1"/>
                </a:solidFill>
              </a:rPr>
              <a:t> aumentando la loro </a:t>
            </a:r>
            <a:r>
              <a:rPr lang="it-IT" altLang="it-IT" sz="2600" dirty="0">
                <a:solidFill>
                  <a:srgbClr val="FFFF00"/>
                </a:solidFill>
              </a:rPr>
              <a:t>massa</a:t>
            </a:r>
          </a:p>
          <a:p>
            <a:pPr algn="just">
              <a:defRPr/>
            </a:pPr>
            <a:endParaRPr lang="it-IT" altLang="it-IT" sz="1051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it-IT" altLang="it-IT" sz="2600" dirty="0">
                <a:solidFill>
                  <a:schemeClr val="bg1"/>
                </a:solidFill>
              </a:rPr>
              <a:t>La massa muscolare aumenta per </a:t>
            </a:r>
            <a:r>
              <a:rPr lang="it-IT" altLang="it-IT" sz="2600" dirty="0">
                <a:solidFill>
                  <a:srgbClr val="FFFF00"/>
                </a:solidFill>
              </a:rPr>
              <a:t>ampliamento </a:t>
            </a:r>
            <a:r>
              <a:rPr lang="it-IT" altLang="it-IT" sz="2600" u="sng" dirty="0">
                <a:solidFill>
                  <a:srgbClr val="FFFF00"/>
                </a:solidFill>
              </a:rPr>
              <a:t>volumetrico</a:t>
            </a:r>
            <a:r>
              <a:rPr lang="it-IT" altLang="it-IT" sz="2600" dirty="0">
                <a:solidFill>
                  <a:srgbClr val="FFFFFF"/>
                </a:solidFill>
              </a:rPr>
              <a:t> delle singole fibrocellule causato  </a:t>
            </a:r>
            <a:r>
              <a:rPr lang="it-IT" altLang="it-IT" sz="2600" dirty="0">
                <a:solidFill>
                  <a:schemeClr val="bg1"/>
                </a:solidFill>
              </a:rPr>
              <a:t>dall’</a:t>
            </a:r>
            <a:r>
              <a:rPr lang="it-IT" altLang="it-IT" sz="2600" dirty="0">
                <a:solidFill>
                  <a:srgbClr val="FFFF00"/>
                </a:solidFill>
              </a:rPr>
              <a:t>aumento della sintesi di proteine e miofibrille </a:t>
            </a:r>
            <a:r>
              <a:rPr lang="it-IT" altLang="it-IT" sz="2600" dirty="0">
                <a:solidFill>
                  <a:schemeClr val="bg1"/>
                </a:solidFill>
              </a:rPr>
              <a:t>che permettono una </a:t>
            </a:r>
            <a:r>
              <a:rPr lang="it-IT" altLang="it-IT" sz="2600" dirty="0">
                <a:solidFill>
                  <a:srgbClr val="FFFF00"/>
                </a:solidFill>
              </a:rPr>
              <a:t>miglior efficienza della contrazione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BB36064-828F-0F4F-8D55-D50F60711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1" y="-171449"/>
            <a:ext cx="9144001" cy="936625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600">
                <a:solidFill>
                  <a:srgbClr val="FFFF00"/>
                </a:solidFill>
                <a:latin typeface="+mn-lt"/>
              </a:rPr>
              <a:t>Ipertrofia del muscolo scheletrico e cardiaco </a:t>
            </a:r>
          </a:p>
        </p:txBody>
      </p:sp>
      <p:pic>
        <p:nvPicPr>
          <p:cNvPr id="51204" name="Picture 6">
            <a:extLst>
              <a:ext uri="{FF2B5EF4-FFF2-40B4-BE49-F238E27FC236}">
                <a16:creationId xmlns:a16="http://schemas.microsoft.com/office/drawing/2014/main" id="{66E5AFDC-3601-D54F-8709-E8081A99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7" y="620713"/>
            <a:ext cx="37115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7">
            <a:extLst>
              <a:ext uri="{FF2B5EF4-FFF2-40B4-BE49-F238E27FC236}">
                <a16:creationId xmlns:a16="http://schemas.microsoft.com/office/drawing/2014/main" id="{F5D1577D-8E4C-484E-9564-039470C7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1" y="620713"/>
            <a:ext cx="367347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21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>
            <a:extLst>
              <a:ext uri="{FF2B5EF4-FFF2-40B4-BE49-F238E27FC236}">
                <a16:creationId xmlns:a16="http://schemas.microsoft.com/office/drawing/2014/main" id="{F5B0414D-69EE-0144-8014-D917DAA57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4"/>
            <a:ext cx="8229600" cy="576263"/>
          </a:xfrm>
        </p:spPr>
        <p:txBody>
          <a:bodyPr/>
          <a:lstStyle/>
          <a:p>
            <a:r>
              <a:rPr lang="en-GB" altLang="it-IT" sz="3600" u="sng">
                <a:solidFill>
                  <a:srgbClr val="FFFF00"/>
                </a:solidFill>
              </a:rPr>
              <a:t>Physiological</a:t>
            </a:r>
            <a:r>
              <a:rPr lang="en-GB" altLang="it-IT" sz="3600">
                <a:solidFill>
                  <a:srgbClr val="FFFF00"/>
                </a:solidFill>
              </a:rPr>
              <a:t> hypertrophy</a:t>
            </a:r>
          </a:p>
        </p:txBody>
      </p:sp>
      <p:sp>
        <p:nvSpPr>
          <p:cNvPr id="282627" name="Text Box 6">
            <a:extLst>
              <a:ext uri="{FF2B5EF4-FFF2-40B4-BE49-F238E27FC236}">
                <a16:creationId xmlns:a16="http://schemas.microsoft.com/office/drawing/2014/main" id="{CFF95D05-5EDE-254D-9B60-86A4E6D02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0" y="692152"/>
            <a:ext cx="88566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it-IT" sz="2800">
                <a:solidFill>
                  <a:srgbClr val="FFFF00"/>
                </a:solidFill>
                <a:cs typeface="Arial" panose="020B0604020202020204" pitchFamily="34" charset="0"/>
              </a:rPr>
              <a:t>Exercise-induced</a:t>
            </a:r>
            <a:r>
              <a:rPr lang="en-GB" altLang="it-IT" sz="2800">
                <a:solidFill>
                  <a:srgbClr val="FFFFFF"/>
                </a:solidFill>
                <a:cs typeface="Arial" panose="020B0604020202020204" pitchFamily="34" charset="0"/>
              </a:rPr>
              <a:t> intense </a:t>
            </a:r>
            <a:r>
              <a:rPr lang="en-GB" altLang="it-IT" sz="2800">
                <a:solidFill>
                  <a:srgbClr val="FFFF00"/>
                </a:solidFill>
                <a:cs typeface="Arial" panose="020B0604020202020204" pitchFamily="34" charset="0"/>
              </a:rPr>
              <a:t>myofibrillogenesis</a:t>
            </a:r>
            <a:r>
              <a:rPr lang="en-GB" altLang="it-IT" sz="2800">
                <a:solidFill>
                  <a:srgbClr val="FFFFFF"/>
                </a:solidFill>
                <a:cs typeface="Arial" panose="020B0604020202020204" pitchFamily="34" charset="0"/>
              </a:rPr>
              <a:t> causes hypertrophy of skeletal muscle fibers</a:t>
            </a:r>
          </a:p>
        </p:txBody>
      </p:sp>
      <p:grpSp>
        <p:nvGrpSpPr>
          <p:cNvPr id="282628" name="Gruppo 1">
            <a:extLst>
              <a:ext uri="{FF2B5EF4-FFF2-40B4-BE49-F238E27FC236}">
                <a16:creationId xmlns:a16="http://schemas.microsoft.com/office/drawing/2014/main" id="{0414C026-5517-274B-9277-1CE6E31902CF}"/>
              </a:ext>
            </a:extLst>
          </p:cNvPr>
          <p:cNvGrpSpPr>
            <a:grpSpLocks/>
          </p:cNvGrpSpPr>
          <p:nvPr/>
        </p:nvGrpSpPr>
        <p:grpSpPr bwMode="auto">
          <a:xfrm>
            <a:off x="714376" y="1724027"/>
            <a:ext cx="7602539" cy="5089526"/>
            <a:chOff x="714375" y="1587500"/>
            <a:chExt cx="7602538" cy="5089550"/>
          </a:xfrm>
        </p:grpSpPr>
        <p:pic>
          <p:nvPicPr>
            <p:cNvPr id="282630" name="Picture 4" descr="C:\WINDOWS\Desktop\pathpics\musc.jpg">
              <a:extLst>
                <a:ext uri="{FF2B5EF4-FFF2-40B4-BE49-F238E27FC236}">
                  <a16:creationId xmlns:a16="http://schemas.microsoft.com/office/drawing/2014/main" id="{75B63638-97BF-F84C-9038-C38D0FCEE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5" y="1628800"/>
              <a:ext cx="7602538" cy="504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631" name="CasellaDiTesto 1">
              <a:extLst>
                <a:ext uri="{FF2B5EF4-FFF2-40B4-BE49-F238E27FC236}">
                  <a16:creationId xmlns:a16="http://schemas.microsoft.com/office/drawing/2014/main" id="{5F684DA9-0D98-7B4C-B207-130760D7F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584" y="5896978"/>
              <a:ext cx="3686342" cy="7078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it-IT" sz="2000" b="1">
                  <a:solidFill>
                    <a:srgbClr val="000000"/>
                  </a:solidFill>
                  <a:cs typeface="Arial" panose="020B0604020202020204" pitchFamily="34" charset="0"/>
                </a:rPr>
                <a:t>normal</a:t>
              </a:r>
              <a:r>
                <a:rPr lang="en-GB" altLang="it-IT" sz="2000">
                  <a:solidFill>
                    <a:srgbClr val="000000"/>
                  </a:solidFill>
                  <a:cs typeface="Arial" panose="020B0604020202020204" pitchFamily="34" charset="0"/>
                </a:rPr>
                <a:t> skeletal muscle fibres have roughly the same size</a:t>
              </a:r>
              <a:endParaRPr lang="it-IT" altLang="it-IT" sz="20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2632" name="CasellaDiTesto 5">
              <a:extLst>
                <a:ext uri="{FF2B5EF4-FFF2-40B4-BE49-F238E27FC236}">
                  <a16:creationId xmlns:a16="http://schemas.microsoft.com/office/drawing/2014/main" id="{747F8250-3BDC-CD41-A795-3B315382D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951" y="6124575"/>
              <a:ext cx="3421062" cy="4001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it-IT" sz="2000">
                  <a:solidFill>
                    <a:srgbClr val="000000"/>
                  </a:solidFill>
                  <a:cs typeface="Arial" panose="020B0604020202020204" pitchFamily="34" charset="0"/>
                </a:rPr>
                <a:t>hyperthrophic muscle fibers</a:t>
              </a:r>
              <a:endParaRPr lang="it-IT" altLang="it-IT" sz="20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2633" name="CasellaDiTesto 5">
              <a:extLst>
                <a:ext uri="{FF2B5EF4-FFF2-40B4-BE49-F238E27FC236}">
                  <a16:creationId xmlns:a16="http://schemas.microsoft.com/office/drawing/2014/main" id="{600759BE-97AE-684B-8CFF-663922767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624" y="1587500"/>
              <a:ext cx="6652607" cy="4001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it-IT" sz="2000">
                  <a:solidFill>
                    <a:srgbClr val="000000"/>
                  </a:solidFill>
                  <a:cs typeface="Arial" panose="020B0604020202020204" pitchFamily="34" charset="0"/>
                </a:rPr>
                <a:t>Hystologic cross sections of skeletal muscle fibers</a:t>
              </a:r>
              <a:endParaRPr lang="it-IT" altLang="it-IT" sz="20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324610" name="Picture 2" descr="Risultati immagini per bicipite">
            <a:extLst>
              <a:ext uri="{FF2B5EF4-FFF2-40B4-BE49-F238E27FC236}">
                <a16:creationId xmlns:a16="http://schemas.microsoft.com/office/drawing/2014/main" id="{1D048BD5-C3EC-9648-ADBC-4CFFABD2D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5" y="1704979"/>
            <a:ext cx="7793037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34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24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S01871-001-f002">
            <a:extLst>
              <a:ext uri="{FF2B5EF4-FFF2-40B4-BE49-F238E27FC236}">
                <a16:creationId xmlns:a16="http://schemas.microsoft.com/office/drawing/2014/main" id="{B72CC356-9BED-434E-84ED-7D8EE3FB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1325564"/>
            <a:ext cx="8642351" cy="519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B4254562-BF37-A546-B7CE-80D33AB05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91" y="-26988"/>
            <a:ext cx="8497887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3800">
                <a:solidFill>
                  <a:srgbClr val="FFFF00"/>
                </a:solidFill>
                <a:latin typeface="Arial"/>
                <a:cs typeface="Arial" panose="020B0604020202020204" pitchFamily="34" charset="0"/>
              </a:rPr>
              <a:t>Ipertrofia </a:t>
            </a:r>
            <a:r>
              <a:rPr lang="it-IT" altLang="it-IT" sz="3800" u="sng">
                <a:solidFill>
                  <a:srgbClr val="FFFF00"/>
                </a:solidFill>
                <a:latin typeface="Arial"/>
                <a:cs typeface="Arial" panose="020B0604020202020204" pitchFamily="34" charset="0"/>
              </a:rPr>
              <a:t>patologica</a:t>
            </a:r>
            <a:r>
              <a:rPr lang="it-IT" altLang="it-IT" sz="3800">
                <a:solidFill>
                  <a:srgbClr val="FFFF00"/>
                </a:solidFill>
                <a:latin typeface="Arial"/>
                <a:cs typeface="Arial" panose="020B0604020202020204" pitchFamily="34" charset="0"/>
              </a:rPr>
              <a:t> delle cellule muscolari </a:t>
            </a:r>
            <a:r>
              <a:rPr lang="it-IT" altLang="it-IT" sz="3800" u="sng">
                <a:solidFill>
                  <a:srgbClr val="FFFF00"/>
                </a:solidFill>
                <a:latin typeface="Arial"/>
                <a:cs typeface="Arial" panose="020B0604020202020204" pitchFamily="34" charset="0"/>
              </a:rPr>
              <a:t>cardiache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B794564-04AB-5F40-95E3-219772159ED5}"/>
              </a:ext>
            </a:extLst>
          </p:cNvPr>
          <p:cNvSpPr/>
          <p:nvPr/>
        </p:nvSpPr>
        <p:spPr>
          <a:xfrm>
            <a:off x="5940427" y="1325564"/>
            <a:ext cx="2952751" cy="5199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517" name="CasellaDiTesto 2">
            <a:extLst>
              <a:ext uri="{FF2B5EF4-FFF2-40B4-BE49-F238E27FC236}">
                <a16:creationId xmlns:a16="http://schemas.microsoft.com/office/drawing/2014/main" id="{757B49F5-F25B-5F48-8A3D-0822B366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2" y="2924178"/>
            <a:ext cx="184858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200" b="1">
                <a:solidFill>
                  <a:srgbClr val="000000"/>
                </a:solidFill>
                <a:cs typeface="Arial" panose="020B0604020202020204" pitchFamily="34" charset="0"/>
              </a:rPr>
              <a:t>normal</a:t>
            </a:r>
            <a:r>
              <a:rPr lang="it-IT" altLang="it-IT" sz="2200">
                <a:solidFill>
                  <a:srgbClr val="000000"/>
                </a:solidFill>
                <a:cs typeface="Arial" panose="020B0604020202020204" pitchFamily="34" charset="0"/>
              </a:rPr>
              <a:t> heart</a:t>
            </a:r>
          </a:p>
        </p:txBody>
      </p:sp>
      <p:sp>
        <p:nvSpPr>
          <p:cNvPr id="64518" name="CasellaDiTesto 7">
            <a:extLst>
              <a:ext uri="{FF2B5EF4-FFF2-40B4-BE49-F238E27FC236}">
                <a16:creationId xmlns:a16="http://schemas.microsoft.com/office/drawing/2014/main" id="{B1A4B2C3-8F98-0E43-AC02-8003693A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3" y="5302251"/>
            <a:ext cx="28352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200" b="1">
                <a:solidFill>
                  <a:srgbClr val="000000"/>
                </a:solidFill>
                <a:cs typeface="Arial" panose="020B0604020202020204" pitchFamily="34" charset="0"/>
              </a:rPr>
              <a:t>hyperthrophic</a:t>
            </a:r>
            <a:r>
              <a:rPr lang="it-IT" altLang="it-IT" sz="2200">
                <a:solidFill>
                  <a:srgbClr val="000000"/>
                </a:solidFill>
                <a:cs typeface="Arial" panose="020B0604020202020204" pitchFamily="34" charset="0"/>
              </a:rPr>
              <a:t> heart </a:t>
            </a:r>
            <a:r>
              <a:rPr lang="it-IT" altLang="it-IT" sz="2000">
                <a:solidFill>
                  <a:srgbClr val="000000"/>
                </a:solidFill>
                <a:cs typeface="Arial" panose="020B0604020202020204" pitchFamily="34" charset="0"/>
              </a:rPr>
              <a:t>left ventriculum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E93D11F-DD63-5940-A871-AC018E9A87FB}"/>
              </a:ext>
            </a:extLst>
          </p:cNvPr>
          <p:cNvCxnSpPr/>
          <p:nvPr/>
        </p:nvCxnSpPr>
        <p:spPr>
          <a:xfrm>
            <a:off x="5351466" y="2997200"/>
            <a:ext cx="28733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798C5028-C4AD-4E44-84FD-B9A1124EE5C1}"/>
              </a:ext>
            </a:extLst>
          </p:cNvPr>
          <p:cNvCxnSpPr/>
          <p:nvPr/>
        </p:nvCxnSpPr>
        <p:spPr>
          <a:xfrm>
            <a:off x="1992316" y="5445125"/>
            <a:ext cx="7207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4">
            <a:extLst>
              <a:ext uri="{FF2B5EF4-FFF2-40B4-BE49-F238E27FC236}">
                <a16:creationId xmlns:a16="http://schemas.microsoft.com/office/drawing/2014/main" id="{CD5CE09C-B396-1F4F-9E53-70F5E9A84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365628"/>
            <a:ext cx="5905500" cy="2272417"/>
          </a:xfrm>
          <a:prstGeom prst="rect">
            <a:avLst/>
          </a:prstGeom>
          <a:solidFill>
            <a:srgbClr val="00FFFF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La causa principale dell’ipertrofia cardiaca è il </a:t>
            </a:r>
            <a:r>
              <a:rPr lang="it-IT" altLang="it-IT" sz="2400" b="1">
                <a:solidFill>
                  <a:srgbClr val="000000"/>
                </a:solidFill>
                <a:cs typeface="Arial" charset="0"/>
              </a:rPr>
              <a:t>sovraccarico emodinamico</a:t>
            </a: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 che causa stiramento delle camere cardiache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difetti valvolari</a:t>
            </a:r>
          </a:p>
          <a:p>
            <a:pPr algn="just" eaLnBrk="1" fontAlgn="base" hangingPunct="1">
              <a:lnSpc>
                <a:spcPts val="26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ipertensione</a:t>
            </a:r>
          </a:p>
        </p:txBody>
      </p:sp>
    </p:spTree>
    <p:extLst>
      <p:ext uri="{BB962C8B-B14F-4D97-AF65-F5344CB8AC3E}">
        <p14:creationId xmlns:p14="http://schemas.microsoft.com/office/powerpoint/2010/main" val="313073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>
            <a:extLst>
              <a:ext uri="{FF2B5EF4-FFF2-40B4-BE49-F238E27FC236}">
                <a16:creationId xmlns:a16="http://schemas.microsoft.com/office/drawing/2014/main" id="{AB0A549E-DB88-DA47-A92E-305A63D169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3"/>
            <a:ext cx="8229600" cy="777875"/>
          </a:xfrm>
        </p:spPr>
        <p:txBody>
          <a:bodyPr/>
          <a:lstStyle/>
          <a:p>
            <a:r>
              <a:rPr lang="en-GB" altLang="it-IT" sz="4000">
                <a:solidFill>
                  <a:srgbClr val="FFFF00"/>
                </a:solidFill>
              </a:rPr>
              <a:t>Pathological hypertrophy</a:t>
            </a:r>
          </a:p>
        </p:txBody>
      </p:sp>
      <p:sp>
        <p:nvSpPr>
          <p:cNvPr id="286723" name="Text Box 6">
            <a:extLst>
              <a:ext uri="{FF2B5EF4-FFF2-40B4-BE49-F238E27FC236}">
                <a16:creationId xmlns:a16="http://schemas.microsoft.com/office/drawing/2014/main" id="{1DFEDCBF-113E-5B4D-9077-3F9A92AAB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6" y="765176"/>
            <a:ext cx="79200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it-IT" sz="2800">
                <a:solidFill>
                  <a:srgbClr val="FFFFFF"/>
                </a:solidFill>
                <a:cs typeface="Arial" panose="020B0604020202020204" pitchFamily="34" charset="0"/>
              </a:rPr>
              <a:t>Hypertension-induced myofibrillogenesis causes hypertrophy of myocardial muscle fibers</a:t>
            </a:r>
          </a:p>
        </p:txBody>
      </p:sp>
      <p:pic>
        <p:nvPicPr>
          <p:cNvPr id="286724" name="Picture 6" descr="C:\WINDOWS\Desktop\pathpics\heart.jpg">
            <a:extLst>
              <a:ext uri="{FF2B5EF4-FFF2-40B4-BE49-F238E27FC236}">
                <a16:creationId xmlns:a16="http://schemas.microsoft.com/office/drawing/2014/main" id="{1F6E5167-E3D5-654C-8655-1446DA4B4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790701"/>
            <a:ext cx="7773988" cy="50228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5" name="CasellaDiTesto 5">
            <a:extLst>
              <a:ext uri="{FF2B5EF4-FFF2-40B4-BE49-F238E27FC236}">
                <a16:creationId xmlns:a16="http://schemas.microsoft.com/office/drawing/2014/main" id="{884CE7DE-3894-4C42-8A07-3BF81F19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809089"/>
            <a:ext cx="6985000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it-IT" sz="2000">
                <a:solidFill>
                  <a:srgbClr val="000000"/>
                </a:solidFill>
                <a:cs typeface="Arial" panose="020B0604020202020204" pitchFamily="34" charset="0"/>
              </a:rPr>
              <a:t>Hystologic cross sections of myocardial muscle fibers</a:t>
            </a:r>
            <a:endParaRPr lang="it-IT" altLang="it-IT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84AC4A3-8564-E247-900B-40816DFFEDD8}"/>
              </a:ext>
            </a:extLst>
          </p:cNvPr>
          <p:cNvSpPr/>
          <p:nvPr/>
        </p:nvSpPr>
        <p:spPr>
          <a:xfrm>
            <a:off x="871870" y="6188149"/>
            <a:ext cx="1711842" cy="37213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4879A06-A322-1F4C-BC43-38C2C1814C8C}"/>
              </a:ext>
            </a:extLst>
          </p:cNvPr>
          <p:cNvSpPr/>
          <p:nvPr/>
        </p:nvSpPr>
        <p:spPr>
          <a:xfrm>
            <a:off x="4713781" y="6212953"/>
            <a:ext cx="2399400" cy="3721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3061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EBF2FB7-A2D1-CF4A-A676-F6F2259017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28" y="620716"/>
            <a:ext cx="8507413" cy="1728787"/>
          </a:xfrm>
        </p:spPr>
        <p:txBody>
          <a:bodyPr/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it-IT" altLang="it-IT" sz="2800" u="sng">
                <a:solidFill>
                  <a:schemeClr val="bg1"/>
                </a:solidFill>
                <a:latin typeface="+mn-lt"/>
              </a:rPr>
              <a:t>Iperplasia endometriale</a:t>
            </a:r>
            <a:br>
              <a:rPr lang="it-IT" altLang="it-IT" sz="2800" u="sng">
                <a:solidFill>
                  <a:schemeClr val="bg1"/>
                </a:solidFill>
                <a:latin typeface="+mn-lt"/>
              </a:rPr>
            </a:br>
            <a:r>
              <a:rPr lang="it-IT" altLang="it-IT" sz="1051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3400">
                <a:solidFill>
                  <a:schemeClr val="bg1"/>
                </a:solidFill>
                <a:latin typeface="+mn-lt"/>
              </a:rPr>
              <a:t>  </a:t>
            </a:r>
            <a:r>
              <a:rPr lang="it-IT" altLang="it-IT" sz="1051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3400">
                <a:solidFill>
                  <a:schemeClr val="bg1"/>
                </a:solidFill>
                <a:latin typeface="+mn-lt"/>
              </a:rPr>
              <a:t> </a:t>
            </a:r>
            <a:r>
              <a:rPr lang="it-IT" altLang="it-IT" sz="2400">
                <a:solidFill>
                  <a:schemeClr val="bg1"/>
                </a:solidFill>
                <a:latin typeface="+mn-lt"/>
              </a:rPr>
              <a:t>    - terapia </a:t>
            </a:r>
            <a:r>
              <a:rPr lang="it-IT" altLang="it-IT" sz="2400" u="sng">
                <a:solidFill>
                  <a:schemeClr val="bg1"/>
                </a:solidFill>
                <a:latin typeface="+mn-lt"/>
              </a:rPr>
              <a:t>estrogenica</a:t>
            </a:r>
            <a:r>
              <a:rPr lang="it-IT" altLang="it-IT" sz="2400">
                <a:solidFill>
                  <a:schemeClr val="bg1"/>
                </a:solidFill>
                <a:latin typeface="+mn-lt"/>
              </a:rPr>
              <a:t> sostitutiva in menopausa</a:t>
            </a:r>
            <a:br>
              <a:rPr lang="it-IT" altLang="it-IT" sz="2400">
                <a:solidFill>
                  <a:schemeClr val="bg1"/>
                </a:solidFill>
                <a:latin typeface="+mn-lt"/>
              </a:rPr>
            </a:br>
            <a:r>
              <a:rPr lang="it-IT" altLang="it-IT" sz="2400">
                <a:solidFill>
                  <a:schemeClr val="bg1"/>
                </a:solidFill>
                <a:latin typeface="+mn-lt"/>
              </a:rPr>
              <a:t>         - neoplasie ovariche secernenti </a:t>
            </a:r>
            <a:r>
              <a:rPr lang="it-IT" altLang="it-IT" sz="2400" u="sng">
                <a:solidFill>
                  <a:schemeClr val="bg1"/>
                </a:solidFill>
                <a:latin typeface="+mn-lt"/>
              </a:rPr>
              <a:t>estrogeni</a:t>
            </a:r>
            <a:endParaRPr lang="it-IT" altLang="it-IT" sz="3400" u="sng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8771" name="Text Box 23">
            <a:extLst>
              <a:ext uri="{FF2B5EF4-FFF2-40B4-BE49-F238E27FC236}">
                <a16:creationId xmlns:a16="http://schemas.microsoft.com/office/drawing/2014/main" id="{A8CEA363-E1F6-E742-81A4-7FA8BB225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974" y="-26986"/>
            <a:ext cx="9469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3600" dirty="0">
                <a:solidFill>
                  <a:srgbClr val="FFFF00"/>
                </a:solidFill>
                <a:cs typeface="Arial" panose="020B0604020202020204" pitchFamily="34" charset="0"/>
              </a:rPr>
              <a:t>Esempi di iperplasie/ipertrofie </a:t>
            </a:r>
            <a:r>
              <a:rPr lang="it-IT" altLang="it-IT" sz="3600" b="1" u="sng" dirty="0">
                <a:solidFill>
                  <a:srgbClr val="FFFF00"/>
                </a:solidFill>
                <a:cs typeface="Arial" panose="020B0604020202020204" pitchFamily="34" charset="0"/>
              </a:rPr>
              <a:t>patologiche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DB2EAB-36E9-F64D-B33B-0900C816C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6" y="2420940"/>
            <a:ext cx="9036051" cy="142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it-IT" sz="2800" u="sng">
                <a:solidFill>
                  <a:srgbClr val="FFFFFF"/>
                </a:solidFill>
                <a:latin typeface="Arial"/>
                <a:cs typeface="Arial" charset="0"/>
              </a:rPr>
              <a:t>Iperplasia epidermica nella psoriasi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1051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719121" indent="-719121" algn="just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>
                <a:solidFill>
                  <a:srgbClr val="FFFFFF"/>
                </a:solidFill>
                <a:latin typeface="Arial"/>
                <a:cs typeface="Arial" charset="0"/>
              </a:rPr>
              <a:t>       	- malattia infiammatoria cronica della cute; proliferazione accelerata dei cheratinociti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F76636-F850-D945-8B02-F0636DAD0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6" y="4076701"/>
            <a:ext cx="86072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u="sng" dirty="0">
                <a:solidFill>
                  <a:srgbClr val="FFFFFF"/>
                </a:solidFill>
                <a:cs typeface="Arial" panose="020B0604020202020204" pitchFamily="34" charset="0"/>
              </a:rPr>
              <a:t>Iperplasia/ipertrofia prostatica</a:t>
            </a:r>
            <a:r>
              <a:rPr lang="it-IT" altLang="it-IT" sz="3000" dirty="0">
                <a:solidFill>
                  <a:srgbClr val="FFFFFF"/>
                </a:solidFill>
                <a:cs typeface="Arial" panose="020B0604020202020204" pitchFamily="34" charset="0"/>
              </a:rPr>
              <a:t> di origine ormonale</a:t>
            </a:r>
            <a:endParaRPr lang="it-IT" altLang="it-IT" sz="3000" u="sng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5E3C8684-FBBA-2F40-A372-7A1541BCB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4" y="4868865"/>
            <a:ext cx="8963025" cy="136191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lnSpc>
                <a:spcPts val="33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800" dirty="0">
                <a:solidFill>
                  <a:srgbClr val="000000"/>
                </a:solidFill>
                <a:cs typeface="Arial" panose="020B0604020202020204" pitchFamily="34" charset="0"/>
              </a:rPr>
              <a:t>Le iperplasie </a:t>
            </a:r>
            <a:r>
              <a:rPr lang="it-IT" altLang="it-IT" sz="2800" u="sng" dirty="0">
                <a:solidFill>
                  <a:srgbClr val="000000"/>
                </a:solidFill>
                <a:cs typeface="Arial" panose="020B0604020202020204" pitchFamily="34" charset="0"/>
              </a:rPr>
              <a:t>patologiche</a:t>
            </a:r>
            <a:r>
              <a:rPr lang="it-IT" altLang="it-IT" sz="2800" dirty="0">
                <a:solidFill>
                  <a:srgbClr val="000000"/>
                </a:solidFill>
                <a:cs typeface="Arial" panose="020B0604020202020204" pitchFamily="34" charset="0"/>
              </a:rPr>
              <a:t> sono considerate </a:t>
            </a:r>
            <a:r>
              <a:rPr lang="it-IT" altLang="it-IT" sz="2800" b="1" dirty="0">
                <a:solidFill>
                  <a:srgbClr val="000000"/>
                </a:solidFill>
                <a:cs typeface="Arial" panose="020B0604020202020204" pitchFamily="34" charset="0"/>
              </a:rPr>
              <a:t>lesioni precancerose</a:t>
            </a:r>
            <a:r>
              <a:rPr lang="it-IT" altLang="it-IT" sz="2800" dirty="0">
                <a:solidFill>
                  <a:srgbClr val="000000"/>
                </a:solidFill>
                <a:cs typeface="Arial" panose="020B0604020202020204" pitchFamily="34" charset="0"/>
              </a:rPr>
              <a:t>. La loro reversibilità è legata alla correzione dell’evento scatenante</a:t>
            </a:r>
            <a:r>
              <a:rPr lang="it-IT" altLang="it-IT" sz="2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58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2" grpId="0"/>
      <p:bldP spid="4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A0E235E1-6B13-4D48-A4D9-088142B2C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8575"/>
            <a:ext cx="8229600" cy="649288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rgbClr val="FFFF00"/>
                </a:solidFill>
              </a:rPr>
              <a:t>La cellula come bersaglio del danno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F7141FF1-E704-4042-9344-71C4AE5F6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6" y="549278"/>
            <a:ext cx="597693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FFFF"/>
                </a:solidFill>
                <a:cs typeface="Arial" panose="020B0604020202020204" pitchFamily="34" charset="0"/>
              </a:rPr>
              <a:t>Rudolf Virchow, patologo tedesco (1821-1902)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76F721F6-B93D-9F42-83F6-BB5925DC9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1" y="5661026"/>
            <a:ext cx="7208839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FFFFFF"/>
                </a:solidFill>
                <a:cs typeface="Arial" panose="020B0604020202020204" pitchFamily="34" charset="0"/>
              </a:rPr>
              <a:t>La teoria del  «</a:t>
            </a:r>
            <a:r>
              <a:rPr lang="it-IT" altLang="it-IT" b="1">
                <a:solidFill>
                  <a:srgbClr val="FFFF00"/>
                </a:solidFill>
                <a:cs typeface="Arial" panose="020B0604020202020204" pitchFamily="34" charset="0"/>
              </a:rPr>
              <a:t>paziente elementare»</a:t>
            </a:r>
          </a:p>
        </p:txBody>
      </p:sp>
      <p:pic>
        <p:nvPicPr>
          <p:cNvPr id="271365" name="Picture 3">
            <a:extLst>
              <a:ext uri="{FF2B5EF4-FFF2-40B4-BE49-F238E27FC236}">
                <a16:creationId xmlns:a16="http://schemas.microsoft.com/office/drawing/2014/main" id="{12E4D507-4526-AC40-BBEC-6920B855F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" y="1198564"/>
            <a:ext cx="3141663" cy="437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03F657E0-BB22-1E46-8A0F-15E75FA26EFD}"/>
              </a:ext>
            </a:extLst>
          </p:cNvPr>
          <p:cNvGrpSpPr>
            <a:grpSpLocks/>
          </p:cNvGrpSpPr>
          <p:nvPr/>
        </p:nvGrpSpPr>
        <p:grpSpPr bwMode="auto">
          <a:xfrm>
            <a:off x="3205165" y="1198566"/>
            <a:ext cx="2662237" cy="4391025"/>
            <a:chOff x="3205163" y="1198563"/>
            <a:chExt cx="2662237" cy="4391025"/>
          </a:xfrm>
        </p:grpSpPr>
        <p:pic>
          <p:nvPicPr>
            <p:cNvPr id="271368" name="Picture 10" descr="Risultati immagini per cellularpathologie virchow">
              <a:extLst>
                <a:ext uri="{FF2B5EF4-FFF2-40B4-BE49-F238E27FC236}">
                  <a16:creationId xmlns:a16="http://schemas.microsoft.com/office/drawing/2014/main" id="{033CA1C3-6AE4-9C43-92ED-E45DA2F18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163" y="1198563"/>
              <a:ext cx="2662237" cy="439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369" name="CasellaDiTesto 2">
              <a:extLst>
                <a:ext uri="{FF2B5EF4-FFF2-40B4-BE49-F238E27FC236}">
                  <a16:creationId xmlns:a16="http://schemas.microsoft.com/office/drawing/2014/main" id="{707E1772-8F04-324E-83F4-CF74378AF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1788" y="4640263"/>
              <a:ext cx="697627" cy="3693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000000"/>
                  </a:solidFill>
                  <a:cs typeface="Arial" panose="020B0604020202020204" pitchFamily="34" charset="0"/>
                </a:rPr>
                <a:t>1858</a:t>
              </a:r>
            </a:p>
          </p:txBody>
        </p:sp>
      </p:grpSp>
      <p:sp>
        <p:nvSpPr>
          <p:cNvPr id="7173" name="Text Box 5">
            <a:extLst>
              <a:ext uri="{FF2B5EF4-FFF2-40B4-BE49-F238E27FC236}">
                <a16:creationId xmlns:a16="http://schemas.microsoft.com/office/drawing/2014/main" id="{6D7D636C-362C-1F47-81F8-A93A25CCC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41" y="2730501"/>
            <a:ext cx="5038725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sz="2500">
                <a:solidFill>
                  <a:srgbClr val="000000"/>
                </a:solidFill>
                <a:cs typeface="Arial" panose="020B0604020202020204" pitchFamily="34" charset="0"/>
              </a:rPr>
              <a:t>“….non si possono comprendere le malattie se non si riconosce che il </a:t>
            </a:r>
            <a:r>
              <a:rPr lang="it-IT" altLang="it-IT" sz="2500" u="sng">
                <a:solidFill>
                  <a:srgbClr val="000000"/>
                </a:solidFill>
                <a:cs typeface="Arial" panose="020B0604020202020204" pitchFamily="34" charset="0"/>
              </a:rPr>
              <a:t>disturbo fondamentale riguarda la cellula</a:t>
            </a:r>
            <a:r>
              <a:rPr lang="it-IT" altLang="it-IT" sz="2500">
                <a:solidFill>
                  <a:srgbClr val="000000"/>
                </a:solidFill>
                <a:cs typeface="Arial" panose="020B06040202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2377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 autoUpdateAnimBg="0"/>
      <p:bldP spid="7173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>
            <a:extLst>
              <a:ext uri="{FF2B5EF4-FFF2-40B4-BE49-F238E27FC236}">
                <a16:creationId xmlns:a16="http://schemas.microsoft.com/office/drawing/2014/main" id="{DD5B5F36-707D-3744-A5B5-9D035741C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3"/>
            <a:ext cx="9144000" cy="1331913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it-IT" altLang="it-IT" sz="3600" b="1">
                <a:solidFill>
                  <a:srgbClr val="FFFF00"/>
                </a:solidFill>
              </a:rPr>
              <a:t>Atrofia:</a:t>
            </a:r>
            <a:br>
              <a:rPr lang="it-IT" altLang="it-IT" sz="3200" b="1">
                <a:solidFill>
                  <a:srgbClr val="FF3300"/>
                </a:solidFill>
              </a:rPr>
            </a:br>
            <a:br>
              <a:rPr lang="it-IT" altLang="it-IT" sz="3200" b="1">
                <a:solidFill>
                  <a:srgbClr val="FF3300"/>
                </a:solidFill>
              </a:rPr>
            </a:br>
            <a:r>
              <a:rPr lang="it-IT" altLang="it-IT" sz="3200">
                <a:solidFill>
                  <a:schemeClr val="bg1"/>
                </a:solidFill>
              </a:rPr>
              <a:t>riduzione delle</a:t>
            </a:r>
            <a:r>
              <a:rPr lang="it-IT" altLang="it-IT" sz="3200">
                <a:solidFill>
                  <a:schemeClr val="tx1"/>
                </a:solidFill>
              </a:rPr>
              <a:t> </a:t>
            </a:r>
            <a:r>
              <a:rPr lang="it-IT" altLang="it-IT" sz="3200">
                <a:solidFill>
                  <a:srgbClr val="FFFF00"/>
                </a:solidFill>
              </a:rPr>
              <a:t>dimensioni</a:t>
            </a:r>
            <a:r>
              <a:rPr lang="it-IT" altLang="it-IT" sz="3200">
                <a:solidFill>
                  <a:schemeClr val="tx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di cellule ed organi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810F57AB-E887-5B46-B2E6-B0450F8C6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0" y="1771652"/>
            <a:ext cx="8713787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>
                <a:solidFill>
                  <a:srgbClr val="FFFFFF"/>
                </a:solidFill>
                <a:latin typeface="Arial"/>
                <a:cs typeface="Arial" charset="0"/>
              </a:rPr>
              <a:t>Esempi:</a:t>
            </a:r>
          </a:p>
          <a:p>
            <a:pPr marL="358766" indent="-342891"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2800">
                <a:solidFill>
                  <a:srgbClr val="FFFFFF"/>
                </a:solidFill>
                <a:latin typeface="Arial"/>
                <a:cs typeface="Arial" charset="0"/>
              </a:rPr>
              <a:t> masse muscolari in senescenza (</a:t>
            </a:r>
            <a:r>
              <a:rPr lang="it-IT" altLang="it-IT" sz="2800">
                <a:solidFill>
                  <a:srgbClr val="FFFF00"/>
                </a:solidFill>
                <a:latin typeface="Arial"/>
                <a:cs typeface="Arial" charset="0"/>
              </a:rPr>
              <a:t>fisiologica</a:t>
            </a:r>
            <a:r>
              <a:rPr lang="it-IT" altLang="it-IT" sz="2800">
                <a:solidFill>
                  <a:srgbClr val="FFFFFF"/>
                </a:solidFill>
                <a:latin typeface="Arial"/>
                <a:cs typeface="Arial" charset="0"/>
              </a:rPr>
              <a:t>)</a:t>
            </a:r>
          </a:p>
          <a:p>
            <a:pPr marL="342891" indent="-342891" eaLnBrk="1" fontAlgn="base" hangingPunct="1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it-IT" altLang="it-IT" sz="2800">
                <a:solidFill>
                  <a:srgbClr val="FFFFFF"/>
                </a:solidFill>
                <a:latin typeface="Arial"/>
                <a:cs typeface="Arial" charset="0"/>
              </a:rPr>
              <a:t> ridotta funzione/stimolazione: muscoli di arti immobilizzati (ingessatura, interruzione delle fibre nervose) (</a:t>
            </a:r>
            <a:r>
              <a:rPr lang="it-IT" altLang="it-IT" sz="2800">
                <a:solidFill>
                  <a:srgbClr val="FFFF00"/>
                </a:solidFill>
                <a:latin typeface="Arial"/>
                <a:cs typeface="Arial" charset="0"/>
              </a:rPr>
              <a:t>patologica</a:t>
            </a:r>
            <a:r>
              <a:rPr lang="it-IT" altLang="it-IT" sz="2800">
                <a:solidFill>
                  <a:srgbClr val="FFFFFF"/>
                </a:solidFill>
                <a:latin typeface="Arial"/>
                <a:cs typeface="Arial" charset="0"/>
              </a:rPr>
              <a:t>)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it-IT" altLang="it-IT" sz="2800">
                <a:solidFill>
                  <a:srgbClr val="FFFFFF"/>
                </a:solidFill>
                <a:latin typeface="Arial"/>
                <a:cs typeface="Arial" charset="0"/>
              </a:rPr>
              <a:t> atrofia del timo nell’adulto (</a:t>
            </a:r>
            <a:r>
              <a:rPr lang="it-IT" altLang="it-IT" sz="2800">
                <a:solidFill>
                  <a:srgbClr val="FFFF00"/>
                </a:solidFill>
                <a:latin typeface="Arial"/>
                <a:cs typeface="Arial" charset="0"/>
              </a:rPr>
              <a:t>fisiologica</a:t>
            </a:r>
            <a:r>
              <a:rPr lang="it-IT" altLang="it-IT" sz="2800">
                <a:solidFill>
                  <a:srgbClr val="FFFFFF"/>
                </a:solidFill>
                <a:latin typeface="Arial"/>
                <a:cs typeface="Arial" charset="0"/>
              </a:rPr>
              <a:t>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it-IT" altLang="it-IT" sz="2800">
                <a:solidFill>
                  <a:srgbClr val="FFFFFF"/>
                </a:solidFill>
                <a:latin typeface="Arial"/>
                <a:cs typeface="Arial" charset="0"/>
              </a:rPr>
              <a:t> atrofia cerebrale </a:t>
            </a:r>
            <a:r>
              <a:rPr lang="it-IT" altLang="it-IT" sz="2800">
                <a:solidFill>
                  <a:srgbClr val="FFFFFF"/>
                </a:solidFill>
                <a:cs typeface="Arial" charset="0"/>
              </a:rPr>
              <a:t>(</a:t>
            </a:r>
            <a:r>
              <a:rPr lang="it-IT" altLang="it-IT" sz="2800">
                <a:solidFill>
                  <a:srgbClr val="FFFF00"/>
                </a:solidFill>
                <a:cs typeface="Arial" charset="0"/>
              </a:rPr>
              <a:t>patologica</a:t>
            </a:r>
            <a:r>
              <a:rPr lang="it-IT" altLang="it-IT" sz="2800">
                <a:solidFill>
                  <a:srgbClr val="FFFFFF"/>
                </a:solidFill>
                <a:cs typeface="Arial" charset="0"/>
              </a:rPr>
              <a:t>) </a:t>
            </a:r>
            <a:endParaRPr lang="it-IT" altLang="it-IT" sz="2800">
              <a:solidFill>
                <a:srgbClr val="FFFFFF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10B763A5-F520-5945-BCB1-9ED3120E5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0" y="-90488"/>
            <a:ext cx="9288463" cy="782639"/>
          </a:xfrm>
        </p:spPr>
        <p:txBody>
          <a:bodyPr/>
          <a:lstStyle/>
          <a:p>
            <a:pPr eaLnBrk="1" hangingPunct="1"/>
            <a:r>
              <a:rPr lang="it-IT" altLang="it-IT" sz="3000">
                <a:solidFill>
                  <a:srgbClr val="FFFF00"/>
                </a:solidFill>
              </a:rPr>
              <a:t>ATROFIA tissutale da ridotta funzione o senescenza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A0474964-F2DA-E544-8643-9DF342137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0" y="736602"/>
            <a:ext cx="885666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60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Atrofia della </a:t>
            </a:r>
            <a:r>
              <a:rPr lang="it-IT" altLang="it-IT" sz="2600">
                <a:solidFill>
                  <a:srgbClr val="FFFF00"/>
                </a:solidFill>
                <a:latin typeface="Arial"/>
                <a:cs typeface="Arial" panose="020B0604020202020204" pitchFamily="34" charset="0"/>
              </a:rPr>
              <a:t>massa cerebrale</a:t>
            </a:r>
            <a:r>
              <a:rPr lang="it-IT" altLang="it-IT" sz="260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causata da senescenza e/o ridotto apporto sanguigno (aterosclerosi)</a:t>
            </a:r>
          </a:p>
        </p:txBody>
      </p:sp>
      <p:pic>
        <p:nvPicPr>
          <p:cNvPr id="76808" name="Picture 8">
            <a:extLst>
              <a:ext uri="{FF2B5EF4-FFF2-40B4-BE49-F238E27FC236}">
                <a16:creationId xmlns:a16="http://schemas.microsoft.com/office/drawing/2014/main" id="{411A68C7-E3AF-5C44-B23B-2AB0658D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7" y="1773239"/>
            <a:ext cx="8693151" cy="32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D73D0C1-A841-E546-8126-5A1C99A70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8" y="5324476"/>
            <a:ext cx="91090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it-IT" sz="2200" b="1">
                <a:solidFill>
                  <a:srgbClr val="FFFFFF"/>
                </a:solidFill>
                <a:cs typeface="Arial" panose="020B0604020202020204" pitchFamily="34" charset="0"/>
              </a:rPr>
              <a:t>A, </a:t>
            </a:r>
            <a:r>
              <a:rPr lang="en-US" altLang="it-IT" sz="2200">
                <a:solidFill>
                  <a:srgbClr val="FFFFFF"/>
                </a:solidFill>
                <a:cs typeface="Arial" panose="020B0604020202020204" pitchFamily="34" charset="0"/>
              </a:rPr>
              <a:t>Cervello normale di un giovane adulto. </a:t>
            </a:r>
            <a:r>
              <a:rPr lang="en-US" altLang="it-IT" sz="2200" b="1">
                <a:solidFill>
                  <a:srgbClr val="FFFFFF"/>
                </a:solidFill>
                <a:cs typeface="Arial" panose="020B0604020202020204" pitchFamily="34" charset="0"/>
              </a:rPr>
              <a:t>B, Atrofia cerebrale in un uomo di </a:t>
            </a:r>
            <a:r>
              <a:rPr lang="en-US" altLang="it-IT" sz="2200" b="1">
                <a:solidFill>
                  <a:srgbClr val="FFFF00"/>
                </a:solidFill>
                <a:cs typeface="Arial" panose="020B0604020202020204" pitchFamily="34" charset="0"/>
              </a:rPr>
              <a:t>82 anni </a:t>
            </a:r>
            <a:r>
              <a:rPr lang="en-US" altLang="it-IT" sz="2200" b="1">
                <a:solidFill>
                  <a:srgbClr val="FFFFFF"/>
                </a:solidFill>
                <a:cs typeface="Arial" panose="020B0604020202020204" pitchFamily="34" charset="0"/>
              </a:rPr>
              <a:t>affetto da </a:t>
            </a:r>
            <a:r>
              <a:rPr lang="en-US" altLang="it-IT" sz="2200" b="1">
                <a:solidFill>
                  <a:srgbClr val="FFFF00"/>
                </a:solidFill>
                <a:cs typeface="Arial" panose="020B0604020202020204" pitchFamily="34" charset="0"/>
              </a:rPr>
              <a:t>aterosclerosi</a:t>
            </a:r>
            <a:r>
              <a:rPr lang="en-US" altLang="it-IT" sz="2200">
                <a:solidFill>
                  <a:srgbClr val="FFFFFF"/>
                </a:solidFill>
                <a:cs typeface="Arial" panose="020B0604020202020204" pitchFamily="34" charset="0"/>
              </a:rPr>
              <a:t>. </a:t>
            </a:r>
            <a:endParaRPr lang="it-IT" altLang="it-IT" sz="22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>
            <a:extLst>
              <a:ext uri="{FF2B5EF4-FFF2-40B4-BE49-F238E27FC236}">
                <a16:creationId xmlns:a16="http://schemas.microsoft.com/office/drawing/2014/main" id="{4281C5B1-83AD-0544-9E07-3A14C707C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80973" y="-26988"/>
            <a:ext cx="4824413" cy="647701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rgbClr val="FFFF00"/>
                </a:solidFill>
              </a:rPr>
              <a:t>Risposte adattative</a:t>
            </a:r>
          </a:p>
        </p:txBody>
      </p:sp>
      <p:sp>
        <p:nvSpPr>
          <p:cNvPr id="291843" name="Text Box 3">
            <a:extLst>
              <a:ext uri="{FF2B5EF4-FFF2-40B4-BE49-F238E27FC236}">
                <a16:creationId xmlns:a16="http://schemas.microsoft.com/office/drawing/2014/main" id="{F44C1094-23FB-D54D-BE7F-7D853F905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7" y="2133603"/>
            <a:ext cx="3889375" cy="11767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Modificazione delle richieste funzionali</a:t>
            </a:r>
          </a:p>
        </p:txBody>
      </p:sp>
      <p:sp>
        <p:nvSpPr>
          <p:cNvPr id="291844" name="Text Box 4">
            <a:extLst>
              <a:ext uri="{FF2B5EF4-FFF2-40B4-BE49-F238E27FC236}">
                <a16:creationId xmlns:a16="http://schemas.microsoft.com/office/drawing/2014/main" id="{E23A1AAC-CF0C-6D45-88A0-78AB6DEAD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42" y="1265242"/>
            <a:ext cx="2376487" cy="58477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aumento</a:t>
            </a:r>
          </a:p>
        </p:txBody>
      </p:sp>
      <p:sp>
        <p:nvSpPr>
          <p:cNvPr id="291845" name="Text Box 5">
            <a:extLst>
              <a:ext uri="{FF2B5EF4-FFF2-40B4-BE49-F238E27FC236}">
                <a16:creationId xmlns:a16="http://schemas.microsoft.com/office/drawing/2014/main" id="{01EB88D0-2D54-264C-90E2-B84E8992E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713165"/>
            <a:ext cx="2374900" cy="5847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riduzione</a:t>
            </a:r>
          </a:p>
        </p:txBody>
      </p:sp>
      <p:sp>
        <p:nvSpPr>
          <p:cNvPr id="291846" name="Text Box 6">
            <a:extLst>
              <a:ext uri="{FF2B5EF4-FFF2-40B4-BE49-F238E27FC236}">
                <a16:creationId xmlns:a16="http://schemas.microsoft.com/office/drawing/2014/main" id="{17DB6F4A-C70B-1F44-B732-08FAAC066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91" y="1912941"/>
            <a:ext cx="2232025" cy="58477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iperplasia</a:t>
            </a:r>
          </a:p>
        </p:txBody>
      </p:sp>
      <p:sp>
        <p:nvSpPr>
          <p:cNvPr id="291847" name="Text Box 7">
            <a:extLst>
              <a:ext uri="{FF2B5EF4-FFF2-40B4-BE49-F238E27FC236}">
                <a16:creationId xmlns:a16="http://schemas.microsoft.com/office/drawing/2014/main" id="{EAFA2301-A869-2249-9633-19541748A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1" y="612777"/>
            <a:ext cx="2305051" cy="58477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ipertrofia</a:t>
            </a:r>
          </a:p>
        </p:txBody>
      </p:sp>
      <p:sp>
        <p:nvSpPr>
          <p:cNvPr id="291848" name="Text Box 8">
            <a:extLst>
              <a:ext uri="{FF2B5EF4-FFF2-40B4-BE49-F238E27FC236}">
                <a16:creationId xmlns:a16="http://schemas.microsoft.com/office/drawing/2014/main" id="{5B4430C8-9682-CA4B-B497-381897888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6" y="3716341"/>
            <a:ext cx="1728788" cy="5847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atrofia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EC93D82F-9FBF-E847-8809-32ACF7734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2" y="5013328"/>
            <a:ext cx="3995737" cy="1176797"/>
          </a:xfrm>
          <a:prstGeom prst="rect">
            <a:avLst/>
          </a:prstGeom>
          <a:solidFill>
            <a:srgbClr val="FE22D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Modificazione delle condizioni ambientali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88DA012A-4108-CB4F-B2C9-7A18FD429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302252"/>
            <a:ext cx="2376488" cy="584775"/>
          </a:xfrm>
          <a:prstGeom prst="rect">
            <a:avLst/>
          </a:prstGeom>
          <a:solidFill>
            <a:srgbClr val="FE22D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metaplasia</a:t>
            </a:r>
          </a:p>
        </p:txBody>
      </p:sp>
      <p:sp>
        <p:nvSpPr>
          <p:cNvPr id="291851" name="CasellaDiTesto 1">
            <a:extLst>
              <a:ext uri="{FF2B5EF4-FFF2-40B4-BE49-F238E27FC236}">
                <a16:creationId xmlns:a16="http://schemas.microsoft.com/office/drawing/2014/main" id="{15D12A42-B741-AB4B-91FC-6C6A8D79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8" y="692150"/>
            <a:ext cx="4106863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FFFF"/>
                </a:solidFill>
                <a:cs typeface="Arial" panose="020B0604020202020204" pitchFamily="34" charset="0"/>
              </a:rPr>
              <a:t>Reazione di cellule e tessuti a sollecitazioni </a:t>
            </a:r>
            <a:r>
              <a:rPr lang="it-IT" altLang="it-IT" sz="2400" b="1" u="sng">
                <a:solidFill>
                  <a:srgbClr val="00FF00"/>
                </a:solidFill>
                <a:cs typeface="Arial" panose="020B0604020202020204" pitchFamily="34" charset="0"/>
              </a:rPr>
              <a:t>fisiologiche</a:t>
            </a:r>
            <a:r>
              <a:rPr lang="it-IT" altLang="it-IT" sz="2400">
                <a:solidFill>
                  <a:srgbClr val="FFFFFF"/>
                </a:solidFill>
                <a:cs typeface="Arial" panose="020B0604020202020204" pitchFamily="34" charset="0"/>
              </a:rPr>
              <a:t> o alcuni stimoli </a:t>
            </a:r>
            <a:r>
              <a:rPr lang="it-IT" altLang="it-IT" sz="2400" b="1" u="sng">
                <a:solidFill>
                  <a:srgbClr val="FF0000"/>
                </a:solidFill>
                <a:cs typeface="Arial" panose="020B0604020202020204" pitchFamily="34" charset="0"/>
              </a:rPr>
              <a:t>patologici</a:t>
            </a:r>
            <a:endParaRPr lang="it-IT" altLang="it-IT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>
            <a:extLst>
              <a:ext uri="{FF2B5EF4-FFF2-40B4-BE49-F238E27FC236}">
                <a16:creationId xmlns:a16="http://schemas.microsoft.com/office/drawing/2014/main" id="{48AEC8E0-41BC-A64E-A65D-94313FA63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90486"/>
            <a:ext cx="8229600" cy="855663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rgbClr val="FFFF00"/>
                </a:solidFill>
              </a:rPr>
              <a:t>Metaplasia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44939D8-A0DE-C44F-B474-77804C5A8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20716"/>
            <a:ext cx="9144000" cy="6048375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§"/>
              <a:defRPr/>
            </a:pPr>
            <a:r>
              <a:rPr lang="it-IT" altLang="it-IT" sz="2700" dirty="0">
                <a:solidFill>
                  <a:schemeClr val="bg1"/>
                </a:solidFill>
              </a:rPr>
              <a:t>Sostituzione di una cellula differenziata con un’altra cellula differenziata di tipo diverso</a:t>
            </a:r>
          </a:p>
          <a:p>
            <a:pPr algn="just" eaLnBrk="1" hangingPunct="1">
              <a:buFont typeface="Wingdings" pitchFamily="2" charset="2"/>
              <a:buChar char="§"/>
              <a:defRPr/>
            </a:pPr>
            <a:endParaRPr lang="it-IT" altLang="it-IT" sz="1051" dirty="0">
              <a:solidFill>
                <a:schemeClr val="bg1"/>
              </a:solidFill>
            </a:endParaRPr>
          </a:p>
          <a:p>
            <a:pPr algn="just" eaLnBrk="1" hangingPunct="1">
              <a:buFont typeface="Wingdings" pitchFamily="2" charset="2"/>
              <a:buChar char="§"/>
              <a:defRPr/>
            </a:pPr>
            <a:r>
              <a:rPr lang="it-IT" altLang="it-IT" sz="2700" dirty="0">
                <a:solidFill>
                  <a:schemeClr val="bg1"/>
                </a:solidFill>
              </a:rPr>
              <a:t>E’ frequentemente causata da fenomeni di </a:t>
            </a:r>
            <a:r>
              <a:rPr lang="it-IT" altLang="it-IT" sz="2700" u="sng" dirty="0">
                <a:solidFill>
                  <a:srgbClr val="FFFF00"/>
                </a:solidFill>
              </a:rPr>
              <a:t>irritazione</a:t>
            </a:r>
            <a:r>
              <a:rPr lang="it-IT" altLang="it-IT" sz="2700" dirty="0">
                <a:solidFill>
                  <a:schemeClr val="bg1"/>
                </a:solidFill>
              </a:rPr>
              <a:t> originati da</a:t>
            </a:r>
            <a:r>
              <a:rPr lang="it-IT" altLang="it-IT" sz="2700" dirty="0"/>
              <a:t> </a:t>
            </a:r>
            <a:r>
              <a:rPr lang="it-IT" altLang="it-IT" sz="2700" dirty="0">
                <a:solidFill>
                  <a:srgbClr val="FFFF00"/>
                </a:solidFill>
              </a:rPr>
              <a:t>condizioni ambientali sfavorevoli </a:t>
            </a:r>
            <a:r>
              <a:rPr lang="it-IT" altLang="it-IT" sz="2700" dirty="0">
                <a:solidFill>
                  <a:schemeClr val="bg1"/>
                </a:solidFill>
              </a:rPr>
              <a:t>alla cellula</a:t>
            </a:r>
          </a:p>
          <a:p>
            <a:pPr marL="0" indent="0" algn="just" eaLnBrk="1" hangingPunct="1">
              <a:lnSpc>
                <a:spcPct val="80000"/>
              </a:lnSpc>
              <a:buNone/>
              <a:defRPr/>
            </a:pPr>
            <a:endParaRPr lang="it-IT" altLang="it-IT" sz="2700" dirty="0">
              <a:solidFill>
                <a:schemeClr val="bg1"/>
              </a:solidFill>
            </a:endParaRPr>
          </a:p>
          <a:p>
            <a:pPr marL="0" indent="0" algn="just" eaLnBrk="1" hangingPunct="1">
              <a:buNone/>
              <a:defRPr/>
            </a:pPr>
            <a:r>
              <a:rPr lang="it-IT" altLang="it-IT" sz="2700" u="sng" dirty="0">
                <a:solidFill>
                  <a:schemeClr val="bg1"/>
                </a:solidFill>
              </a:rPr>
              <a:t>Esempio</a:t>
            </a:r>
            <a:r>
              <a:rPr lang="it-IT" altLang="it-IT" sz="2700" dirty="0">
                <a:solidFill>
                  <a:schemeClr val="bg1"/>
                </a:solidFill>
              </a:rPr>
              <a:t>: </a:t>
            </a:r>
            <a:r>
              <a:rPr lang="it-IT" altLang="it-IT" sz="2700" dirty="0">
                <a:solidFill>
                  <a:srgbClr val="FFFF00"/>
                </a:solidFill>
              </a:rPr>
              <a:t>metaplasia squamosa</a:t>
            </a:r>
            <a:r>
              <a:rPr lang="it-IT" altLang="it-IT" sz="2700" dirty="0">
                <a:solidFill>
                  <a:schemeClr val="bg1"/>
                </a:solidFill>
              </a:rPr>
              <a:t> dell’epitelio </a:t>
            </a:r>
            <a:r>
              <a:rPr lang="it-IT" altLang="it-IT" sz="2700" dirty="0">
                <a:solidFill>
                  <a:srgbClr val="FFFF00"/>
                </a:solidFill>
              </a:rPr>
              <a:t>bronchiale</a:t>
            </a:r>
          </a:p>
          <a:p>
            <a:pPr marL="0" indent="0" algn="just" eaLnBrk="1" hangingPunct="1">
              <a:buNone/>
              <a:defRPr/>
            </a:pPr>
            <a:endParaRPr lang="it-IT" altLang="it-IT" sz="1051" dirty="0">
              <a:solidFill>
                <a:srgbClr val="FFFF00"/>
              </a:solidFill>
            </a:endParaRPr>
          </a:p>
          <a:p>
            <a:pPr algn="just" eaLnBrk="1" hangingPunct="1">
              <a:defRPr/>
            </a:pPr>
            <a:r>
              <a:rPr lang="it-IT" altLang="it-IT" sz="2700" dirty="0">
                <a:solidFill>
                  <a:schemeClr val="bg1"/>
                </a:solidFill>
              </a:rPr>
              <a:t>L’epitelio bronchiale contribuisce quale </a:t>
            </a:r>
            <a:r>
              <a:rPr lang="it-IT" altLang="it-IT" sz="2700" dirty="0">
                <a:solidFill>
                  <a:srgbClr val="FFFF00"/>
                </a:solidFill>
              </a:rPr>
              <a:t>prima linea di difesa</a:t>
            </a:r>
            <a:r>
              <a:rPr lang="it-IT" altLang="it-IT" sz="2700" dirty="0">
                <a:solidFill>
                  <a:schemeClr val="bg1"/>
                </a:solidFill>
              </a:rPr>
              <a:t> nel contrastare la </a:t>
            </a:r>
            <a:r>
              <a:rPr lang="it-IT" altLang="it-IT" sz="2700" dirty="0">
                <a:solidFill>
                  <a:srgbClr val="FFFF00"/>
                </a:solidFill>
              </a:rPr>
              <a:t>penetrazione di sostanze esogene e microrganismi</a:t>
            </a:r>
            <a:r>
              <a:rPr lang="it-IT" altLang="it-IT" sz="2700" dirty="0">
                <a:solidFill>
                  <a:schemeClr val="bg1"/>
                </a:solidFill>
              </a:rPr>
              <a:t> nell’apparato respiratorio</a:t>
            </a:r>
          </a:p>
          <a:p>
            <a:pPr algn="just" eaLnBrk="1" hangingPunct="1">
              <a:defRPr/>
            </a:pPr>
            <a:endParaRPr lang="it-IT" altLang="it-IT" sz="1051" dirty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r>
              <a:rPr lang="it-IT" altLang="it-IT" sz="2700" dirty="0">
                <a:solidFill>
                  <a:schemeClr val="bg1"/>
                </a:solidFill>
              </a:rPr>
              <a:t>E’ un </a:t>
            </a:r>
            <a:r>
              <a:rPr lang="it-IT" altLang="it-IT" sz="2700" dirty="0">
                <a:solidFill>
                  <a:srgbClr val="FFFF00"/>
                </a:solidFill>
              </a:rPr>
              <a:t>epitelio estremamente specializzato</a:t>
            </a:r>
            <a:r>
              <a:rPr lang="it-IT" altLang="it-IT" sz="2700" dirty="0">
                <a:solidFill>
                  <a:schemeClr val="bg1"/>
                </a:solidFill>
              </a:rPr>
              <a:t>, dotato di </a:t>
            </a:r>
            <a:r>
              <a:rPr lang="it-IT" altLang="it-IT" sz="2700" dirty="0">
                <a:solidFill>
                  <a:srgbClr val="FFFF00"/>
                </a:solidFill>
              </a:rPr>
              <a:t>ciglia</a:t>
            </a:r>
            <a:r>
              <a:rPr lang="it-IT" altLang="it-IT" sz="2700" dirty="0">
                <a:solidFill>
                  <a:schemeClr val="bg1"/>
                </a:solidFill>
              </a:rPr>
              <a:t>, capacità di secernere </a:t>
            </a:r>
            <a:r>
              <a:rPr lang="it-IT" altLang="it-IT" sz="2700" dirty="0">
                <a:solidFill>
                  <a:srgbClr val="FFFF00"/>
                </a:solidFill>
              </a:rPr>
              <a:t>muco</a:t>
            </a:r>
            <a:r>
              <a:rPr lang="it-IT" altLang="it-IT" sz="2700" dirty="0">
                <a:solidFill>
                  <a:schemeClr val="bg1"/>
                </a:solidFill>
              </a:rPr>
              <a:t> e sostanze </a:t>
            </a:r>
            <a:r>
              <a:rPr lang="it-IT" altLang="it-IT" sz="2700" dirty="0">
                <a:solidFill>
                  <a:srgbClr val="FFFF00"/>
                </a:solidFill>
              </a:rPr>
              <a:t>antimicrobiche</a:t>
            </a:r>
            <a:r>
              <a:rPr lang="it-IT" altLang="it-IT" sz="2700" dirty="0">
                <a:solidFill>
                  <a:schemeClr val="bg1"/>
                </a:solidFill>
              </a:rPr>
              <a:t> </a:t>
            </a:r>
          </a:p>
          <a:p>
            <a:pPr marL="0" indent="0" algn="just" eaLnBrk="1" hangingPunct="1">
              <a:buNone/>
              <a:defRPr/>
            </a:pPr>
            <a:r>
              <a:rPr lang="it-IT" altLang="it-IT" sz="2700" dirty="0">
                <a:solidFill>
                  <a:srgbClr val="FFFFFF"/>
                </a:solidFill>
              </a:rPr>
              <a:t> </a:t>
            </a:r>
            <a:endParaRPr lang="it-IT" altLang="it-IT" sz="2700" dirty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endParaRPr lang="it-IT" altLang="it-IT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2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Titolo 1">
            <a:extLst>
              <a:ext uri="{FF2B5EF4-FFF2-40B4-BE49-F238E27FC236}">
                <a16:creationId xmlns:a16="http://schemas.microsoft.com/office/drawing/2014/main" id="{B1005518-AB8D-BB4C-8B0E-A97853E3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4453"/>
            <a:ext cx="9144000" cy="792163"/>
          </a:xfrm>
        </p:spPr>
        <p:txBody>
          <a:bodyPr/>
          <a:lstStyle/>
          <a:p>
            <a:r>
              <a:rPr lang="it-IT" altLang="it-IT" sz="3400">
                <a:solidFill>
                  <a:srgbClr val="FFFF00"/>
                </a:solidFill>
              </a:rPr>
              <a:t>Metaplasia squamosa dell’epitelio bronchiale</a:t>
            </a:r>
            <a:endParaRPr lang="it-IT" altLang="it-IT" sz="340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1EB69A-86D0-6645-BEAE-869774DE2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1" y="1052515"/>
            <a:ext cx="9180513" cy="4072012"/>
          </a:xfrm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3000">
                <a:solidFill>
                  <a:schemeClr val="bg1"/>
                </a:solidFill>
              </a:rPr>
              <a:t>Nei </a:t>
            </a:r>
            <a:r>
              <a:rPr lang="it-IT" sz="3000">
                <a:solidFill>
                  <a:srgbClr val="FFFF00"/>
                </a:solidFill>
              </a:rPr>
              <a:t>tabagisti:</a:t>
            </a:r>
            <a:r>
              <a:rPr lang="it-IT" sz="3000">
                <a:solidFill>
                  <a:schemeClr val="bg1"/>
                </a:solidFill>
              </a:rPr>
              <a:t> l’epitelio cilindrico, ciliato, mucosecernente si trasforma in un epitelio squamoso stratificato, talvolta cheratinizzato, a causa dell’</a:t>
            </a:r>
            <a:r>
              <a:rPr lang="it-IT" sz="3000">
                <a:solidFill>
                  <a:srgbClr val="FFFF00"/>
                </a:solidFill>
              </a:rPr>
              <a:t>irritazione </a:t>
            </a:r>
            <a:r>
              <a:rPr lang="it-IT" sz="3000" u="sng">
                <a:solidFill>
                  <a:srgbClr val="FFFF00"/>
                </a:solidFill>
              </a:rPr>
              <a:t>cronica</a:t>
            </a:r>
            <a:r>
              <a:rPr lang="it-IT" sz="3000">
                <a:solidFill>
                  <a:srgbClr val="FFFF00"/>
                </a:solidFill>
              </a:rPr>
              <a:t> </a:t>
            </a:r>
            <a:r>
              <a:rPr lang="it-IT" sz="3000">
                <a:solidFill>
                  <a:schemeClr val="bg1"/>
                </a:solidFill>
              </a:rPr>
              <a:t>operata da </a:t>
            </a:r>
            <a:r>
              <a:rPr lang="it-IT" sz="3000">
                <a:solidFill>
                  <a:srgbClr val="FFFF00"/>
                </a:solidFill>
              </a:rPr>
              <a:t>sostanze tossiche presenti nel fumo e dai prodotti della loro combustione</a:t>
            </a:r>
          </a:p>
          <a:p>
            <a:pPr algn="just">
              <a:defRPr/>
            </a:pPr>
            <a:endParaRPr lang="it-IT" sz="1051">
              <a:solidFill>
                <a:srgbClr val="FFFF00"/>
              </a:solidFill>
            </a:endParaRPr>
          </a:p>
          <a:p>
            <a:pPr algn="just">
              <a:defRPr/>
            </a:pPr>
            <a:r>
              <a:rPr lang="it-IT" sz="3000">
                <a:solidFill>
                  <a:schemeClr val="bg1"/>
                </a:solidFill>
              </a:rPr>
              <a:t>Negli esposti all’</a:t>
            </a:r>
            <a:r>
              <a:rPr lang="it-IT" sz="3000">
                <a:solidFill>
                  <a:srgbClr val="FFFF00"/>
                </a:solidFill>
              </a:rPr>
              <a:t>amianto:</a:t>
            </a:r>
            <a:r>
              <a:rPr lang="it-IT" sz="3000">
                <a:solidFill>
                  <a:schemeClr val="bg1"/>
                </a:solidFill>
              </a:rPr>
              <a:t> danno cronico</a:t>
            </a:r>
            <a:r>
              <a:rPr lang="it-IT" sz="3000">
                <a:solidFill>
                  <a:srgbClr val="FFFF00"/>
                </a:solidFill>
              </a:rPr>
              <a:t> </a:t>
            </a:r>
            <a:r>
              <a:rPr lang="it-IT" sz="3000">
                <a:solidFill>
                  <a:schemeClr val="bg1"/>
                </a:solidFill>
              </a:rPr>
              <a:t>alle cellule epiteliali provocato dalle fibre di asbesto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25EE54-EAD8-D34A-88C1-55480CA3E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8" y="5241927"/>
            <a:ext cx="9001125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0000"/>
                </a:solidFill>
              </a:rPr>
              <a:t>In ogni caso, la </a:t>
            </a:r>
            <a:r>
              <a:rPr lang="it-IT" altLang="it-IT" sz="2700" b="1">
                <a:solidFill>
                  <a:srgbClr val="000000"/>
                </a:solidFill>
              </a:rPr>
              <a:t>metaplasia</a:t>
            </a:r>
            <a:r>
              <a:rPr lang="it-IT" altLang="it-IT" sz="2700">
                <a:solidFill>
                  <a:srgbClr val="000000"/>
                </a:solidFill>
              </a:rPr>
              <a:t> è una condizione </a:t>
            </a:r>
            <a:r>
              <a:rPr lang="it-IT" altLang="it-IT" sz="2700" b="1">
                <a:solidFill>
                  <a:srgbClr val="000000"/>
                </a:solidFill>
              </a:rPr>
              <a:t>reversibile</a:t>
            </a:r>
            <a:r>
              <a:rPr lang="it-IT" altLang="it-IT" sz="2700">
                <a:solidFill>
                  <a:srgbClr val="000000"/>
                </a:solidFill>
              </a:rPr>
              <a:t>, ma è considerata una situazione </a:t>
            </a:r>
            <a:r>
              <a:rPr lang="it-IT" altLang="it-IT" sz="2700" b="1">
                <a:solidFill>
                  <a:srgbClr val="000000"/>
                </a:solidFill>
              </a:rPr>
              <a:t>pre-cancerosa</a:t>
            </a:r>
          </a:p>
        </p:txBody>
      </p:sp>
    </p:spTree>
    <p:extLst>
      <p:ext uri="{BB962C8B-B14F-4D97-AF65-F5344CB8AC3E}">
        <p14:creationId xmlns:p14="http://schemas.microsoft.com/office/powerpoint/2010/main" val="231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93D7E6C-1201-A54A-B435-C2AE0DDB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" y="908053"/>
            <a:ext cx="4165600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2B4B1388-04FD-4849-8AC9-CAEB65859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08054"/>
            <a:ext cx="52578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6B65555-3ABD-E540-B59D-AF9F44A0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9" y="979490"/>
            <a:ext cx="3168651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2A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it-IT" altLang="it-IT" sz="2200" kern="0">
                <a:solidFill>
                  <a:srgbClr val="000000"/>
                </a:solidFill>
                <a:latin typeface="Arial"/>
                <a:cs typeface="Arial" charset="0"/>
              </a:rPr>
              <a:t>Epitelio cilindrico ciliato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59D8C680-4AB3-7F4D-BFD6-992DC0752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491" y="979491"/>
            <a:ext cx="4467225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2A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  <a:defRPr/>
            </a:pPr>
            <a:r>
              <a:rPr lang="it-IT" altLang="it-IT" sz="2200" kern="0">
                <a:solidFill>
                  <a:srgbClr val="000000"/>
                </a:solidFill>
                <a:latin typeface="Arial"/>
                <a:cs typeface="Arial" charset="0"/>
              </a:rPr>
              <a:t>Epitelio squamoso pluristratificato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4E70BD2D-E91E-E24E-98AC-D1221EF6959B}"/>
              </a:ext>
            </a:extLst>
          </p:cNvPr>
          <p:cNvGrpSpPr>
            <a:grpSpLocks/>
          </p:cNvGrpSpPr>
          <p:nvPr/>
        </p:nvGrpSpPr>
        <p:grpSpPr bwMode="auto">
          <a:xfrm>
            <a:off x="1835154" y="4422775"/>
            <a:ext cx="4752975" cy="2362200"/>
            <a:chOff x="1835150" y="4422775"/>
            <a:chExt cx="4752975" cy="2362200"/>
          </a:xfrm>
        </p:grpSpPr>
        <p:pic>
          <p:nvPicPr>
            <p:cNvPr id="294919" name="Picture 8">
              <a:extLst>
                <a:ext uri="{FF2B5EF4-FFF2-40B4-BE49-F238E27FC236}">
                  <a16:creationId xmlns:a16="http://schemas.microsoft.com/office/drawing/2014/main" id="{790701F0-0A5A-4C42-A351-300B1707B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4422775"/>
              <a:ext cx="4752975" cy="236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9F324094-7B99-A545-8C6A-459D3368CD5A}"/>
                </a:ext>
              </a:extLst>
            </p:cNvPr>
            <p:cNvSpPr/>
            <p:nvPr/>
          </p:nvSpPr>
          <p:spPr>
            <a:xfrm>
              <a:off x="3492500" y="5661025"/>
              <a:ext cx="935038" cy="576263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9F4687BF-B70F-3745-A649-9F451919D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49" y="115890"/>
            <a:ext cx="93599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sz="3000" kern="0">
                <a:solidFill>
                  <a:srgbClr val="FFFF00"/>
                </a:solidFill>
                <a:latin typeface="Arial"/>
                <a:cs typeface="Arial"/>
              </a:rPr>
              <a:t>Epitelio bronchiale dei fumatori: metaplasia squamosa</a:t>
            </a:r>
          </a:p>
        </p:txBody>
      </p:sp>
    </p:spTree>
    <p:extLst>
      <p:ext uri="{BB962C8B-B14F-4D97-AF65-F5344CB8AC3E}">
        <p14:creationId xmlns:p14="http://schemas.microsoft.com/office/powerpoint/2010/main" val="36573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2">
            <a:extLst>
              <a:ext uri="{FF2B5EF4-FFF2-40B4-BE49-F238E27FC236}">
                <a16:creationId xmlns:a16="http://schemas.microsoft.com/office/drawing/2014/main" id="{DEA65455-78D8-CE45-A48A-DE7EB9002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-171450"/>
            <a:ext cx="8229600" cy="836613"/>
          </a:xfrm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it-IT" altLang="it-IT" sz="3800">
                <a:solidFill>
                  <a:srgbClr val="FFFF00"/>
                </a:solidFill>
              </a:rPr>
              <a:t>Esempi di metaplasia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6F211142-4A93-0249-9439-000D5D231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76250"/>
            <a:ext cx="89281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it-IT" altLang="it-IT" sz="2400" b="1">
                <a:solidFill>
                  <a:srgbClr val="FFFF00"/>
                </a:solidFill>
                <a:latin typeface="+mj-lt"/>
                <a:cs typeface="+mn-cs"/>
              </a:rPr>
              <a:t>Metaplasia di Barrett: </a:t>
            </a:r>
            <a:r>
              <a:rPr lang="it-IT" altLang="it-IT" sz="2400">
                <a:solidFill>
                  <a:schemeClr val="bg1"/>
                </a:solidFill>
                <a:latin typeface="Arial" charset="0"/>
                <a:cs typeface="Arial" charset="0"/>
              </a:rPr>
              <a:t>in seguito a </a:t>
            </a:r>
            <a:r>
              <a:rPr lang="it-IT" altLang="it-IT" sz="2400">
                <a:solidFill>
                  <a:srgbClr val="FFFF00"/>
                </a:solidFill>
                <a:latin typeface="Arial" charset="0"/>
                <a:cs typeface="Arial" charset="0"/>
              </a:rPr>
              <a:t>reflusso gastrico acido cronico, </a:t>
            </a:r>
            <a:r>
              <a:rPr lang="it-IT" altLang="it-IT" sz="2400">
                <a:solidFill>
                  <a:schemeClr val="bg1"/>
                </a:solidFill>
                <a:latin typeface="+mj-lt"/>
                <a:cs typeface="+mn-cs"/>
              </a:rPr>
              <a:t>l’epitelio squamoso stratificato dell’</a:t>
            </a:r>
            <a:r>
              <a:rPr lang="it-IT" altLang="it-IT" sz="2400" b="1">
                <a:solidFill>
                  <a:srgbClr val="FFFF00"/>
                </a:solidFill>
                <a:latin typeface="+mj-lt"/>
                <a:cs typeface="+mn-cs"/>
              </a:rPr>
              <a:t>esofago</a:t>
            </a:r>
            <a:r>
              <a:rPr lang="it-IT" altLang="it-IT" sz="2400">
                <a:solidFill>
                  <a:schemeClr val="bg1"/>
                </a:solidFill>
                <a:latin typeface="+mj-lt"/>
                <a:cs typeface="+mn-cs"/>
              </a:rPr>
              <a:t> si trasforma in epitelio cilindrico mucosecernente (simil-gastro/intestinale) dotato di </a:t>
            </a:r>
            <a:r>
              <a:rPr lang="it-IT" altLang="it-IT" sz="2400">
                <a:solidFill>
                  <a:srgbClr val="FFFF00"/>
                </a:solidFill>
                <a:latin typeface="+mj-lt"/>
                <a:cs typeface="+mn-cs"/>
              </a:rPr>
              <a:t>maggior resistenza a bassi valori di pH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D72190C8-F96D-E445-932C-224C9AB76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36838"/>
            <a:ext cx="4608512" cy="32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3" name="Text Box 7">
            <a:extLst>
              <a:ext uri="{FF2B5EF4-FFF2-40B4-BE49-F238E27FC236}">
                <a16:creationId xmlns:a16="http://schemas.microsoft.com/office/drawing/2014/main" id="{AF36365B-FB79-8E44-BAB3-C26F8E852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133600"/>
            <a:ext cx="1582737" cy="427038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200">
                <a:latin typeface="+mj-lt"/>
                <a:cs typeface="+mn-cs"/>
              </a:rPr>
              <a:t>e. normale</a:t>
            </a:r>
          </a:p>
        </p:txBody>
      </p:sp>
      <p:sp>
        <p:nvSpPr>
          <p:cNvPr id="34824" name="Text Box 8">
            <a:extLst>
              <a:ext uri="{FF2B5EF4-FFF2-40B4-BE49-F238E27FC236}">
                <a16:creationId xmlns:a16="http://schemas.microsoft.com/office/drawing/2014/main" id="{58473871-71D4-0F4B-93D0-19446551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2133600"/>
            <a:ext cx="1800225" cy="427038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200">
                <a:latin typeface="+mj-lt"/>
                <a:cs typeface="+mn-cs"/>
              </a:rPr>
              <a:t>e. di Barrett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033086F1-CA77-9F43-B9F0-F47F836A2FFC}"/>
              </a:ext>
            </a:extLst>
          </p:cNvPr>
          <p:cNvSpPr/>
          <p:nvPr/>
        </p:nvSpPr>
        <p:spPr>
          <a:xfrm>
            <a:off x="6659563" y="2852738"/>
            <a:ext cx="215900" cy="504825"/>
          </a:xfrm>
          <a:prstGeom prst="down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pic>
        <p:nvPicPr>
          <p:cNvPr id="73738" name="Picture 10">
            <a:extLst>
              <a:ext uri="{FF2B5EF4-FFF2-40B4-BE49-F238E27FC236}">
                <a16:creationId xmlns:a16="http://schemas.microsoft.com/office/drawing/2014/main" id="{76DD740A-466C-6148-A101-C5E762DB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35250"/>
            <a:ext cx="4475163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9D708717-F54D-ED42-9AD2-73C715A85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613400"/>
            <a:ext cx="8424863" cy="12001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it-IT" altLang="it-IT" sz="2400" dirty="0">
                <a:solidFill>
                  <a:srgbClr val="000000"/>
                </a:solidFill>
                <a:latin typeface="+mj-lt"/>
                <a:cs typeface="+mn-cs"/>
              </a:rPr>
              <a:t>I pazienti con esofago di </a:t>
            </a:r>
            <a:r>
              <a:rPr lang="it-IT" altLang="it-IT" sz="2400" dirty="0" err="1">
                <a:solidFill>
                  <a:srgbClr val="000000"/>
                </a:solidFill>
                <a:latin typeface="+mj-lt"/>
                <a:cs typeface="+mn-cs"/>
              </a:rPr>
              <a:t>Barrett</a:t>
            </a:r>
            <a:r>
              <a:rPr lang="it-IT" altLang="it-IT" sz="2400" dirty="0">
                <a:solidFill>
                  <a:srgbClr val="000000"/>
                </a:solidFill>
                <a:latin typeface="+mj-lt"/>
                <a:cs typeface="+mn-cs"/>
              </a:rPr>
              <a:t> presentano un </a:t>
            </a:r>
            <a:r>
              <a:rPr lang="it-IT" altLang="it-IT" sz="2400" b="1" dirty="0">
                <a:solidFill>
                  <a:srgbClr val="000000"/>
                </a:solidFill>
                <a:latin typeface="+mj-lt"/>
                <a:cs typeface="+mn-cs"/>
              </a:rPr>
              <a:t>rischio</a:t>
            </a:r>
            <a:r>
              <a:rPr lang="it-IT" altLang="it-IT" sz="2400" dirty="0">
                <a:solidFill>
                  <a:srgbClr val="000000"/>
                </a:solidFill>
                <a:latin typeface="+mj-lt"/>
                <a:cs typeface="+mn-cs"/>
              </a:rPr>
              <a:t> di sviluppare un </a:t>
            </a:r>
            <a:r>
              <a:rPr lang="it-IT" altLang="it-IT" sz="2400" b="1" dirty="0">
                <a:solidFill>
                  <a:srgbClr val="000000"/>
                </a:solidFill>
                <a:latin typeface="+mj-lt"/>
                <a:cs typeface="+mn-cs"/>
              </a:rPr>
              <a:t>tumore maligno dell’esofago</a:t>
            </a:r>
            <a:r>
              <a:rPr lang="it-IT" altLang="it-IT" sz="2400" dirty="0">
                <a:solidFill>
                  <a:srgbClr val="000000"/>
                </a:solidFill>
                <a:latin typeface="+mj-lt"/>
                <a:cs typeface="+mn-cs"/>
              </a:rPr>
              <a:t> da 30 a 125 volte superiore rispetto alla popolazione normale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72A084C0-C58F-9343-A60F-4F428E9C4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5157788"/>
            <a:ext cx="1512888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>
                <a:latin typeface="+mj-lt"/>
                <a:cs typeface="+mn-cs"/>
              </a:rPr>
              <a:t>e. normale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7F68D119-9164-1543-855B-4BEC7B19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5157788"/>
            <a:ext cx="1512887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000">
                <a:latin typeface="+mj-lt"/>
                <a:cs typeface="+mn-cs"/>
              </a:rPr>
              <a:t>e. di Barrett</a:t>
            </a:r>
          </a:p>
        </p:txBody>
      </p:sp>
    </p:spTree>
    <p:extLst>
      <p:ext uri="{BB962C8B-B14F-4D97-AF65-F5344CB8AC3E}">
        <p14:creationId xmlns:p14="http://schemas.microsoft.com/office/powerpoint/2010/main" val="37219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34824" grpId="0" animBg="1"/>
      <p:bldP spid="2" grpId="0" animBg="1"/>
      <p:bldP spid="12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>
            <a:extLst>
              <a:ext uri="{FF2B5EF4-FFF2-40B4-BE49-F238E27FC236}">
                <a16:creationId xmlns:a16="http://schemas.microsoft.com/office/drawing/2014/main" id="{84A954F9-3472-A343-BDE0-F53B35DEB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52450"/>
            <a:ext cx="64389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5B988A18-A8E6-2C49-99C7-FB5BEA0D4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563813"/>
            <a:ext cx="1800225" cy="8651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1800" kern="0">
              <a:solidFill>
                <a:srgbClr val="00000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F1077D3-FB31-9E40-9084-6E7F1FD2D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-100013"/>
            <a:ext cx="9253537" cy="649288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2600">
                <a:solidFill>
                  <a:srgbClr val="FFFF00"/>
                </a:solidFill>
                <a:latin typeface="+mn-lt"/>
              </a:rPr>
              <a:t>Stages of the cellular response to stress and injurious stimuli   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AF02519B-29F8-5B4F-8F74-9429F0D5AB29}"/>
              </a:ext>
            </a:extLst>
          </p:cNvPr>
          <p:cNvSpPr/>
          <p:nvPr/>
        </p:nvSpPr>
        <p:spPr>
          <a:xfrm>
            <a:off x="3132138" y="2708275"/>
            <a:ext cx="1295400" cy="1081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D96A85A5-A94C-A14C-AD33-CEEE37B77AED}"/>
              </a:ext>
            </a:extLst>
          </p:cNvPr>
          <p:cNvSpPr/>
          <p:nvPr/>
        </p:nvSpPr>
        <p:spPr>
          <a:xfrm>
            <a:off x="3708400" y="1412875"/>
            <a:ext cx="1295400" cy="1079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68615" name="Line 11">
            <a:extLst>
              <a:ext uri="{FF2B5EF4-FFF2-40B4-BE49-F238E27FC236}">
                <a16:creationId xmlns:a16="http://schemas.microsoft.com/office/drawing/2014/main" id="{3CB93DD9-7566-4B45-BFF2-662DC91C8727}"/>
              </a:ext>
            </a:extLst>
          </p:cNvPr>
          <p:cNvSpPr>
            <a:spLocks noChangeShapeType="1"/>
          </p:cNvSpPr>
          <p:nvPr/>
        </p:nvSpPr>
        <p:spPr bwMode="auto">
          <a:xfrm rot="21410052" flipV="1">
            <a:off x="2076450" y="1581150"/>
            <a:ext cx="935038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52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D005425-1310-3646-8E78-B4732F316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96226"/>
            <a:ext cx="8229600" cy="720725"/>
          </a:xfrm>
        </p:spPr>
        <p:txBody>
          <a:bodyPr/>
          <a:lstStyle/>
          <a:p>
            <a:pPr eaLnBrk="1" hangingPunct="1"/>
            <a:r>
              <a:rPr lang="it-IT" altLang="it-IT" sz="3800" dirty="0">
                <a:solidFill>
                  <a:srgbClr val="FFFF00"/>
                </a:solidFill>
                <a:cs typeface="Arial" panose="020B0604020202020204" pitchFamily="34" charset="0"/>
              </a:rPr>
              <a:t>Principali cause di danno cellulare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BD30B51-0980-DA44-8F46-4FC1DD8C705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711" y="680064"/>
            <a:ext cx="9070121" cy="2520337"/>
          </a:xfrm>
          <a:solidFill>
            <a:srgbClr val="66FF99"/>
          </a:solidFill>
        </p:spPr>
        <p:txBody>
          <a:bodyPr/>
          <a:lstStyle/>
          <a:p>
            <a:pPr eaLnBrk="1" hangingPunct="1">
              <a:defRPr/>
            </a:pPr>
            <a:r>
              <a:rPr lang="it-IT" altLang="it-IT" sz="3000" dirty="0"/>
              <a:t>AGENTI </a:t>
            </a:r>
            <a:r>
              <a:rPr lang="it-IT" altLang="it-IT" sz="3000" b="1" dirty="0"/>
              <a:t>FISICI</a:t>
            </a:r>
            <a:r>
              <a:rPr lang="it-IT" altLang="it-IT" sz="3000" dirty="0"/>
              <a:t> </a:t>
            </a:r>
            <a:r>
              <a:rPr lang="it-IT" altLang="it-IT" sz="2400" dirty="0"/>
              <a:t>(radiazioni UV, raggi X e gamma)</a:t>
            </a:r>
          </a:p>
          <a:p>
            <a:pPr eaLnBrk="1" hangingPunct="1">
              <a:defRPr/>
            </a:pPr>
            <a:endParaRPr lang="it-IT" altLang="it-IT" sz="1050" dirty="0"/>
          </a:p>
          <a:p>
            <a:pPr eaLnBrk="1" hangingPunct="1">
              <a:defRPr/>
            </a:pPr>
            <a:r>
              <a:rPr lang="it-IT" altLang="it-IT" sz="3000" dirty="0"/>
              <a:t>AGENTI </a:t>
            </a:r>
            <a:r>
              <a:rPr lang="it-IT" altLang="it-IT" sz="3000" b="1" dirty="0"/>
              <a:t>CHIMICI</a:t>
            </a:r>
            <a:r>
              <a:rPr lang="it-IT" altLang="it-IT" sz="2400" b="1" dirty="0"/>
              <a:t> </a:t>
            </a:r>
            <a:r>
              <a:rPr lang="it-IT" altLang="it-IT" sz="2400" dirty="0"/>
              <a:t>(sostanze di vario tipo di derivazione esogena; xenobiotici)</a:t>
            </a:r>
          </a:p>
          <a:p>
            <a:pPr eaLnBrk="1" hangingPunct="1">
              <a:defRPr/>
            </a:pPr>
            <a:endParaRPr lang="it-IT" altLang="it-IT" sz="1050" dirty="0"/>
          </a:p>
          <a:p>
            <a:pPr eaLnBrk="1" hangingPunct="1">
              <a:defRPr/>
            </a:pPr>
            <a:r>
              <a:rPr lang="it-IT" altLang="it-IT" sz="3000" b="1" dirty="0"/>
              <a:t>MICROORGANISMI</a:t>
            </a:r>
            <a:r>
              <a:rPr lang="it-IT" altLang="it-IT" sz="3000" dirty="0"/>
              <a:t> </a:t>
            </a:r>
            <a:r>
              <a:rPr lang="it-IT" altLang="it-IT" sz="2400" dirty="0"/>
              <a:t>(virus, batteri, parassiti, funghi)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64B4505-0FD2-294A-BD51-08DB23BF230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711" y="3581399"/>
            <a:ext cx="9070121" cy="2808288"/>
          </a:xfrm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it-IT" altLang="it-IT" sz="3000" dirty="0"/>
              <a:t>IPOSSIA </a:t>
            </a:r>
            <a:r>
              <a:rPr lang="it-IT" altLang="it-IT" sz="2400" dirty="0"/>
              <a:t>(riduzione dell’apporto di ossigeno ai tessuti)</a:t>
            </a:r>
          </a:p>
          <a:p>
            <a:pPr eaLnBrk="1" hangingPunct="1"/>
            <a:r>
              <a:rPr lang="it-IT" altLang="it-IT" sz="3000" dirty="0"/>
              <a:t>MOLECOLE OSSIDANTI </a:t>
            </a:r>
            <a:r>
              <a:rPr lang="it-IT" altLang="it-IT" sz="2400" dirty="0"/>
              <a:t>(radicali, H</a:t>
            </a:r>
            <a:r>
              <a:rPr lang="it-IT" altLang="it-IT" sz="2400" baseline="-25000" dirty="0"/>
              <a:t>2</a:t>
            </a:r>
            <a:r>
              <a:rPr lang="it-IT" altLang="it-IT" sz="2400" dirty="0"/>
              <a:t>O</a:t>
            </a:r>
            <a:r>
              <a:rPr lang="it-IT" altLang="it-IT" sz="2400" baseline="-25000" dirty="0"/>
              <a:t>2</a:t>
            </a:r>
            <a:r>
              <a:rPr lang="it-IT" altLang="it-IT" sz="2400" dirty="0"/>
              <a:t>)</a:t>
            </a:r>
          </a:p>
          <a:p>
            <a:pPr eaLnBrk="1" hangingPunct="1"/>
            <a:r>
              <a:rPr lang="it-IT" altLang="it-IT" sz="3000" dirty="0"/>
              <a:t>ACCUMULI INTRACELLULARI </a:t>
            </a:r>
            <a:r>
              <a:rPr lang="it-IT" altLang="it-IT" sz="2400" dirty="0"/>
              <a:t>(lipidi, proteine, glucidi)</a:t>
            </a:r>
          </a:p>
          <a:p>
            <a:pPr eaLnBrk="1" hangingPunct="1"/>
            <a:r>
              <a:rPr lang="it-IT" altLang="it-IT" sz="3000" dirty="0"/>
              <a:t>REAZIONI IMMUNITARIE </a:t>
            </a:r>
            <a:r>
              <a:rPr lang="it-IT" altLang="it-IT" sz="2400" dirty="0"/>
              <a:t>(cellule infettate da virus)</a:t>
            </a:r>
          </a:p>
          <a:p>
            <a:pPr eaLnBrk="1" hangingPunct="1"/>
            <a:r>
              <a:rPr lang="it-IT" altLang="it-IT" sz="3000" dirty="0"/>
              <a:t>INVECCHIAMENTO </a:t>
            </a:r>
            <a:r>
              <a:rPr lang="it-IT" altLang="it-IT" sz="2400" dirty="0"/>
              <a:t>(deterioramento di varie funzioni)</a:t>
            </a:r>
          </a:p>
        </p:txBody>
      </p:sp>
    </p:spTree>
    <p:extLst>
      <p:ext uri="{BB962C8B-B14F-4D97-AF65-F5344CB8AC3E}">
        <p14:creationId xmlns:p14="http://schemas.microsoft.com/office/powerpoint/2010/main" val="10254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6050" cy="620713"/>
          </a:xfrm>
        </p:spPr>
        <p:txBody>
          <a:bodyPr/>
          <a:lstStyle/>
          <a:p>
            <a:pPr eaLnBrk="1" hangingPunct="1"/>
            <a:r>
              <a:rPr lang="it-IT" altLang="it-IT" sz="2400" dirty="0">
                <a:solidFill>
                  <a:srgbClr val="FFFF00"/>
                </a:solidFill>
              </a:rPr>
              <a:t>IPOSSIA - Esito di un’ostruzione coronarica: infarto del miocardio</a:t>
            </a:r>
          </a:p>
        </p:txBody>
      </p:sp>
      <p:grpSp>
        <p:nvGrpSpPr>
          <p:cNvPr id="102403" name="Gruppo 2"/>
          <p:cNvGrpSpPr>
            <a:grpSpLocks/>
          </p:cNvGrpSpPr>
          <p:nvPr/>
        </p:nvGrpSpPr>
        <p:grpSpPr bwMode="auto">
          <a:xfrm>
            <a:off x="2473325" y="692150"/>
            <a:ext cx="6635750" cy="5014913"/>
            <a:chOff x="1680591" y="1799654"/>
            <a:chExt cx="6635825" cy="5014119"/>
          </a:xfrm>
        </p:grpSpPr>
        <p:pic>
          <p:nvPicPr>
            <p:cNvPr id="10240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591" y="1799654"/>
              <a:ext cx="6635825" cy="5014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07" name="CasellaDiTesto 2"/>
            <p:cNvSpPr txBox="1">
              <a:spLocks noChangeArrowheads="1"/>
            </p:cNvSpPr>
            <p:nvPr/>
          </p:nvSpPr>
          <p:spPr bwMode="auto">
            <a:xfrm>
              <a:off x="1783757" y="1916832"/>
              <a:ext cx="3312368" cy="9541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3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800">
                  <a:solidFill>
                    <a:srgbClr val="000000"/>
                  </a:solidFill>
                  <a:cs typeface="Arial" charset="0"/>
                </a:rPr>
                <a:t>area necrotica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800">
                  <a:solidFill>
                    <a:srgbClr val="000000"/>
                  </a:solidFill>
                  <a:cs typeface="Arial" charset="0"/>
                </a:rPr>
                <a:t>(tessuto non vitale)</a:t>
              </a:r>
            </a:p>
          </p:txBody>
        </p:sp>
        <p:sp>
          <p:nvSpPr>
            <p:cNvPr id="102408" name="CasellaDiTesto 2"/>
            <p:cNvSpPr txBox="1">
              <a:spLocks noChangeArrowheads="1"/>
            </p:cNvSpPr>
            <p:nvPr/>
          </p:nvSpPr>
          <p:spPr bwMode="auto">
            <a:xfrm>
              <a:off x="5571924" y="6296088"/>
              <a:ext cx="267248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000">
                  <a:solidFill>
                    <a:srgbClr val="000000"/>
                  </a:solidFill>
                  <a:cs typeface="Arial" charset="0"/>
                </a:rPr>
                <a:t>sezione ventricolo sn</a:t>
              </a:r>
            </a:p>
          </p:txBody>
        </p:sp>
      </p:grpSp>
      <p:pic>
        <p:nvPicPr>
          <p:cNvPr id="68618" name="Picture 10" descr="Risultati immagini per normal heart g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608137"/>
            <a:ext cx="4267444" cy="3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5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4">
            <a:extLst>
              <a:ext uri="{FF2B5EF4-FFF2-40B4-BE49-F238E27FC236}">
                <a16:creationId xmlns:a16="http://schemas.microsoft.com/office/drawing/2014/main" id="{0C564494-345B-2942-8423-8919F5486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3" y="-100013"/>
            <a:ext cx="9144000" cy="1143001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rgbClr val="FFFF00"/>
                </a:solidFill>
              </a:rPr>
              <a:t>Stages of the cellular response to stress and injurious stimuli   </a:t>
            </a:r>
          </a:p>
        </p:txBody>
      </p:sp>
      <p:pic>
        <p:nvPicPr>
          <p:cNvPr id="232451" name="Picture 7">
            <a:extLst>
              <a:ext uri="{FF2B5EF4-FFF2-40B4-BE49-F238E27FC236}">
                <a16:creationId xmlns:a16="http://schemas.microsoft.com/office/drawing/2014/main" id="{96691219-D09A-BA47-8E0B-72088C6D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6192838" cy="57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2" name="Line 11">
            <a:extLst>
              <a:ext uri="{FF2B5EF4-FFF2-40B4-BE49-F238E27FC236}">
                <a16:creationId xmlns:a16="http://schemas.microsoft.com/office/drawing/2014/main" id="{5ED04B9F-A0E5-7F45-A1D7-1E1B5E21799B}"/>
              </a:ext>
            </a:extLst>
          </p:cNvPr>
          <p:cNvSpPr>
            <a:spLocks noChangeShapeType="1"/>
          </p:cNvSpPr>
          <p:nvPr/>
        </p:nvSpPr>
        <p:spPr bwMode="auto">
          <a:xfrm rot="21410052" flipV="1">
            <a:off x="2171700" y="1917700"/>
            <a:ext cx="935038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093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A804AC-4845-8F45-B07B-E90144B1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-69743"/>
            <a:ext cx="8508670" cy="912895"/>
          </a:xfrm>
        </p:spPr>
        <p:txBody>
          <a:bodyPr/>
          <a:lstStyle/>
          <a:p>
            <a:r>
              <a:rPr lang="it-IT" sz="2600" dirty="0">
                <a:solidFill>
                  <a:srgbClr val="FFFF00"/>
                </a:solidFill>
              </a:rPr>
              <a:t>Danno </a:t>
            </a:r>
            <a:r>
              <a:rPr lang="it-IT" sz="2600" u="sng" dirty="0">
                <a:solidFill>
                  <a:srgbClr val="FFFF00"/>
                </a:solidFill>
              </a:rPr>
              <a:t>ossidativo</a:t>
            </a:r>
            <a:r>
              <a:rPr lang="it-IT" sz="2600" dirty="0">
                <a:solidFill>
                  <a:srgbClr val="FFFF00"/>
                </a:solidFill>
              </a:rPr>
              <a:t> nei mitocondri: eccessiva produzione di molecole radicaliche tossiche derivate dall’ossigeno</a:t>
            </a:r>
          </a:p>
        </p:txBody>
      </p:sp>
      <p:grpSp>
        <p:nvGrpSpPr>
          <p:cNvPr id="4" name="Gruppo 4">
            <a:extLst>
              <a:ext uri="{FF2B5EF4-FFF2-40B4-BE49-F238E27FC236}">
                <a16:creationId xmlns:a16="http://schemas.microsoft.com/office/drawing/2014/main" id="{A9A96B4D-AB56-BB46-8E71-0A38DC98DB36}"/>
              </a:ext>
            </a:extLst>
          </p:cNvPr>
          <p:cNvGrpSpPr>
            <a:grpSpLocks/>
          </p:cNvGrpSpPr>
          <p:nvPr/>
        </p:nvGrpSpPr>
        <p:grpSpPr bwMode="auto">
          <a:xfrm>
            <a:off x="2178787" y="843153"/>
            <a:ext cx="4357194" cy="5981248"/>
            <a:chOff x="5968851" y="1468865"/>
            <a:chExt cx="3581929" cy="524052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F5F08651-6577-5D44-BE75-56A4A3FF3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851" y="1468865"/>
              <a:ext cx="3581929" cy="5240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sellaDiTesto 3">
              <a:extLst>
                <a:ext uri="{FF2B5EF4-FFF2-40B4-BE49-F238E27FC236}">
                  <a16:creationId xmlns:a16="http://schemas.microsoft.com/office/drawing/2014/main" id="{C771DE83-2656-A449-9546-C83D0DFF0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5726" y="6309320"/>
              <a:ext cx="2330313" cy="3505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dirty="0"/>
                <a:t>mitocondri danneggiati</a:t>
              </a:r>
            </a:p>
          </p:txBody>
        </p:sp>
      </p:grp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6F4A9D4F-7003-4B42-8F69-1CB023216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685" y="935237"/>
            <a:ext cx="2384599" cy="40014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mitocondri normali  </a:t>
            </a:r>
          </a:p>
        </p:txBody>
      </p:sp>
    </p:spTree>
    <p:extLst>
      <p:ext uri="{BB962C8B-B14F-4D97-AF65-F5344CB8AC3E}">
        <p14:creationId xmlns:p14="http://schemas.microsoft.com/office/powerpoint/2010/main" val="2885945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34925" y="360519"/>
            <a:ext cx="4537075" cy="3051175"/>
            <a:chOff x="34925" y="44450"/>
            <a:chExt cx="4392613" cy="3051175"/>
          </a:xfrm>
        </p:grpSpPr>
        <p:pic>
          <p:nvPicPr>
            <p:cNvPr id="3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" y="44450"/>
              <a:ext cx="4392613" cy="3051175"/>
            </a:xfrm>
            <a:prstGeom prst="rect">
              <a:avLst/>
            </a:prstGeom>
            <a:noFill/>
            <a:ln w="38100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49571" y="2707176"/>
              <a:ext cx="1728788" cy="369332"/>
            </a:xfrm>
            <a:prstGeom prst="rect">
              <a:avLst/>
            </a:prstGeom>
            <a:solidFill>
              <a:srgbClr val="5FDDFB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normal</a:t>
              </a:r>
              <a:r>
                <a:rPr lang="it-IT" altLang="it-IT" sz="18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 </a:t>
              </a:r>
              <a:r>
                <a:rPr lang="it-IT" altLang="it-IT" sz="18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lung</a:t>
              </a:r>
              <a:endParaRPr lang="it-IT" altLang="it-IT" sz="18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499992" y="351092"/>
            <a:ext cx="4392488" cy="3806823"/>
            <a:chOff x="4139952" y="702297"/>
            <a:chExt cx="4392488" cy="3806823"/>
          </a:xfrm>
        </p:grpSpPr>
        <p:pic>
          <p:nvPicPr>
            <p:cNvPr id="384002" name="Picture 2" descr="Pneumonia with thickening of alveolar walls, anthracosis, hyperplasia of type II pneumocytes and deposits of fibrin in the lumen of alveoli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702297"/>
              <a:ext cx="4392488" cy="3806823"/>
            </a:xfrm>
            <a:prstGeom prst="rect">
              <a:avLst/>
            </a:prstGeom>
            <a:noFill/>
            <a:ln w="38100">
              <a:solidFill>
                <a:srgbClr val="66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139952" y="702297"/>
              <a:ext cx="2232247" cy="369332"/>
            </a:xfrm>
            <a:prstGeom prst="rect">
              <a:avLst/>
            </a:prstGeom>
            <a:solidFill>
              <a:srgbClr val="5FDDFB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lung</a:t>
              </a:r>
              <a:r>
                <a:rPr lang="it-IT" altLang="it-IT" sz="1800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 </a:t>
              </a:r>
              <a:r>
                <a:rPr lang="it-IT" altLang="it-IT" sz="1800" dirty="0" err="1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rPr>
                <a:t>anthracosis</a:t>
              </a:r>
              <a:endParaRPr lang="it-IT" altLang="it-IT" sz="18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179217" y="3329354"/>
            <a:ext cx="6393891" cy="3451245"/>
            <a:chOff x="1035201" y="3492569"/>
            <a:chExt cx="6201095" cy="3277404"/>
          </a:xfrm>
        </p:grpSpPr>
        <p:pic>
          <p:nvPicPr>
            <p:cNvPr id="6" name="Picture 2" descr="C:\RENZO\RENZO VARIE\DIDATTICA\ARGOMENTI PRINCIPALI\NEOPLASIE\polmoni fumator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201" y="3492569"/>
              <a:ext cx="6201095" cy="32774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7"/>
            <p:cNvSpPr txBox="1"/>
            <p:nvPr/>
          </p:nvSpPr>
          <p:spPr>
            <a:xfrm>
              <a:off x="2303462" y="6387425"/>
              <a:ext cx="1044402" cy="353943"/>
            </a:xfrm>
            <a:prstGeom prst="rect">
              <a:avLst/>
            </a:prstGeom>
            <a:solidFill>
              <a:srgbClr val="FFEEDD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700" b="1">
                  <a:solidFill>
                    <a:srgbClr val="000000">
                      <a:lumMod val="85000"/>
                      <a:lumOff val="1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tabagista</a:t>
              </a: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7FE7C4F-E18F-C642-9E92-C2374247D716}"/>
              </a:ext>
            </a:extLst>
          </p:cNvPr>
          <p:cNvSpPr txBox="1"/>
          <p:nvPr/>
        </p:nvSpPr>
        <p:spPr>
          <a:xfrm>
            <a:off x="46895" y="58622"/>
            <a:ext cx="27431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ACCUMULO</a:t>
            </a:r>
            <a:r>
              <a:rPr lang="it-IT" dirty="0"/>
              <a:t> di particelle carboniose nel polmone</a:t>
            </a:r>
          </a:p>
        </p:txBody>
      </p:sp>
    </p:spTree>
    <p:extLst>
      <p:ext uri="{BB962C8B-B14F-4D97-AF65-F5344CB8AC3E}">
        <p14:creationId xmlns:p14="http://schemas.microsoft.com/office/powerpoint/2010/main" val="36093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>
            <a:spLocks noGrp="1" noChangeArrowheads="1"/>
          </p:cNvSpPr>
          <p:nvPr>
            <p:ph idx="1"/>
          </p:nvPr>
        </p:nvSpPr>
        <p:spPr>
          <a:xfrm>
            <a:off x="106363" y="469657"/>
            <a:ext cx="8929687" cy="2092881"/>
          </a:xfrm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it-IT" altLang="it-IT" sz="2600" u="sng" dirty="0">
                <a:solidFill>
                  <a:srgbClr val="FF0000"/>
                </a:solidFill>
              </a:rPr>
              <a:t>Steatosi</a:t>
            </a:r>
            <a:r>
              <a:rPr lang="it-IT" altLang="it-IT" sz="2600" dirty="0">
                <a:solidFill>
                  <a:schemeClr val="bg1"/>
                </a:solidFill>
              </a:rPr>
              <a:t>: </a:t>
            </a:r>
            <a:r>
              <a:rPr lang="it-IT" altLang="it-IT" sz="2600" u="sng" dirty="0">
                <a:solidFill>
                  <a:srgbClr val="FFFF00"/>
                </a:solidFill>
              </a:rPr>
              <a:t>accumulo</a:t>
            </a:r>
            <a:r>
              <a:rPr lang="it-IT" altLang="it-IT" sz="2600" dirty="0">
                <a:solidFill>
                  <a:srgbClr val="FFFF00"/>
                </a:solidFill>
              </a:rPr>
              <a:t> intracellulare di materiale lipidico</a:t>
            </a:r>
            <a:r>
              <a:rPr lang="it-IT" altLang="it-IT" sz="2600" dirty="0">
                <a:solidFill>
                  <a:schemeClr val="bg1"/>
                </a:solidFill>
              </a:rPr>
              <a:t>; rappresenta una delle prime evidenze dell’eccessiva assunzione di etanolo; </a:t>
            </a:r>
            <a:r>
              <a:rPr lang="it-IT" altLang="it-IT" sz="2600" dirty="0">
                <a:solidFill>
                  <a:srgbClr val="FFFF00"/>
                </a:solidFill>
              </a:rPr>
              <a:t>sofferenza</a:t>
            </a:r>
            <a:r>
              <a:rPr lang="it-IT" altLang="it-IT" sz="2600" dirty="0">
                <a:solidFill>
                  <a:schemeClr val="bg1"/>
                </a:solidFill>
              </a:rPr>
              <a:t> cellulare, progressiva </a:t>
            </a:r>
            <a:r>
              <a:rPr lang="it-IT" altLang="it-IT" sz="2600" dirty="0">
                <a:solidFill>
                  <a:srgbClr val="FFFF00"/>
                </a:solidFill>
              </a:rPr>
              <a:t>espansione</a:t>
            </a:r>
            <a:r>
              <a:rPr lang="it-IT" altLang="it-IT" sz="2600" dirty="0">
                <a:solidFill>
                  <a:schemeClr val="bg1"/>
                </a:solidFill>
              </a:rPr>
              <a:t> dei vacuoli contenenti trigliceridi, </a:t>
            </a:r>
            <a:r>
              <a:rPr lang="it-IT" altLang="it-IT" sz="2600" dirty="0">
                <a:solidFill>
                  <a:srgbClr val="FFFF00"/>
                </a:solidFill>
              </a:rPr>
              <a:t>morte</a:t>
            </a:r>
            <a:r>
              <a:rPr lang="it-IT" altLang="it-IT" sz="2600" dirty="0">
                <a:solidFill>
                  <a:schemeClr val="bg1"/>
                </a:solidFill>
              </a:rPr>
              <a:t> degli epatociti</a:t>
            </a:r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193797"/>
            <a:ext cx="8064500" cy="763588"/>
          </a:xfrm>
        </p:spPr>
        <p:txBody>
          <a:bodyPr/>
          <a:lstStyle/>
          <a:p>
            <a:pPr eaLnBrk="1" hangingPunct="1"/>
            <a:r>
              <a:rPr lang="it-IT" altLang="it-IT" sz="3000" dirty="0">
                <a:solidFill>
                  <a:srgbClr val="FFFF00"/>
                </a:solidFill>
              </a:rPr>
              <a:t>Epatopatia alcolica 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2582618"/>
            <a:ext cx="4549040" cy="308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23BDC701-6FDB-EA4B-9217-197E39F4D184}"/>
              </a:ext>
            </a:extLst>
          </p:cNvPr>
          <p:cNvGrpSpPr/>
          <p:nvPr/>
        </p:nvGrpSpPr>
        <p:grpSpPr>
          <a:xfrm>
            <a:off x="4833133" y="2570285"/>
            <a:ext cx="4135018" cy="3097610"/>
            <a:chOff x="4833133" y="2570285"/>
            <a:chExt cx="4135018" cy="3097610"/>
          </a:xfrm>
        </p:grpSpPr>
        <p:pic>
          <p:nvPicPr>
            <p:cNvPr id="6" name="Picture 22" descr="Risultati immagini per liver masson trichrome">
              <a:extLst>
                <a:ext uri="{FF2B5EF4-FFF2-40B4-BE49-F238E27FC236}">
                  <a16:creationId xmlns:a16="http://schemas.microsoft.com/office/drawing/2014/main" id="{12D45B20-D576-8F4B-9156-06B13265D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133" y="2570285"/>
              <a:ext cx="4135018" cy="3097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A59E54DA-4517-F243-B578-59AA508FF1D1}"/>
                </a:ext>
              </a:extLst>
            </p:cNvPr>
            <p:cNvSpPr txBox="1"/>
            <p:nvPr/>
          </p:nvSpPr>
          <p:spPr>
            <a:xfrm>
              <a:off x="7197968" y="5251944"/>
              <a:ext cx="172354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fegato normale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B3D711D-BB0A-BA4C-8C13-A8526E6E2A0E}"/>
              </a:ext>
            </a:extLst>
          </p:cNvPr>
          <p:cNvGrpSpPr/>
          <p:nvPr/>
        </p:nvGrpSpPr>
        <p:grpSpPr>
          <a:xfrm>
            <a:off x="23917" y="3490278"/>
            <a:ext cx="4560049" cy="3263900"/>
            <a:chOff x="38710" y="3549654"/>
            <a:chExt cx="4560049" cy="3263900"/>
          </a:xfrm>
        </p:grpSpPr>
        <p:pic>
          <p:nvPicPr>
            <p:cNvPr id="6963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0" y="3549654"/>
              <a:ext cx="4560049" cy="326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6CF8AD2-7DEE-3B46-B4EB-56C90A2B2C01}"/>
                </a:ext>
              </a:extLst>
            </p:cNvPr>
            <p:cNvSpPr txBox="1"/>
            <p:nvPr/>
          </p:nvSpPr>
          <p:spPr>
            <a:xfrm>
              <a:off x="106363" y="3634157"/>
              <a:ext cx="1764928" cy="6463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vacuoli contenenti lipidi</a:t>
              </a:r>
            </a:p>
          </p:txBody>
        </p:sp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AEFB6EB2-FDB3-934A-8CF4-C4656EFB5BC2}"/>
                </a:ext>
              </a:extLst>
            </p:cNvPr>
            <p:cNvCxnSpPr/>
            <p:nvPr/>
          </p:nvCxnSpPr>
          <p:spPr>
            <a:xfrm>
              <a:off x="2016369" y="3786554"/>
              <a:ext cx="167927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A5E08A3A-D4CD-8048-8E04-A1E7ACE0DE9B}"/>
                </a:ext>
              </a:extLst>
            </p:cNvPr>
            <p:cNvCxnSpPr>
              <a:cxnSpLocks/>
            </p:cNvCxnSpPr>
            <p:nvPr/>
          </p:nvCxnSpPr>
          <p:spPr>
            <a:xfrm>
              <a:off x="1465390" y="4372708"/>
              <a:ext cx="0" cy="8909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BCBAE346-6431-5540-967C-D0C1A33122F0}"/>
                </a:ext>
              </a:extLst>
            </p:cNvPr>
            <p:cNvCxnSpPr>
              <a:cxnSpLocks/>
            </p:cNvCxnSpPr>
            <p:nvPr/>
          </p:nvCxnSpPr>
          <p:spPr>
            <a:xfrm>
              <a:off x="2016369" y="3957322"/>
              <a:ext cx="365762" cy="19474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90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4">
            <a:extLst>
              <a:ext uri="{FF2B5EF4-FFF2-40B4-BE49-F238E27FC236}">
                <a16:creationId xmlns:a16="http://schemas.microsoft.com/office/drawing/2014/main" id="{95244B94-B8E0-1443-9E89-4175B0C8EC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1" y="9285"/>
            <a:ext cx="7772400" cy="504825"/>
          </a:xfrm>
        </p:spPr>
        <p:txBody>
          <a:bodyPr/>
          <a:lstStyle/>
          <a:p>
            <a:pPr eaLnBrk="1" hangingPunct="1"/>
            <a:r>
              <a:rPr lang="it-IT" altLang="it-IT" sz="3600" dirty="0">
                <a:solidFill>
                  <a:srgbClr val="FFFF00"/>
                </a:solidFill>
              </a:rPr>
              <a:t>Danno cellulare</a:t>
            </a:r>
          </a:p>
        </p:txBody>
      </p:sp>
      <p:grpSp>
        <p:nvGrpSpPr>
          <p:cNvPr id="273411" name="Gruppo 2">
            <a:extLst>
              <a:ext uri="{FF2B5EF4-FFF2-40B4-BE49-F238E27FC236}">
                <a16:creationId xmlns:a16="http://schemas.microsoft.com/office/drawing/2014/main" id="{42ECEFCF-63B5-C746-8262-2FAD20BA6B63}"/>
              </a:ext>
            </a:extLst>
          </p:cNvPr>
          <p:cNvGrpSpPr>
            <a:grpSpLocks/>
          </p:cNvGrpSpPr>
          <p:nvPr/>
        </p:nvGrpSpPr>
        <p:grpSpPr bwMode="auto">
          <a:xfrm>
            <a:off x="382590" y="751259"/>
            <a:ext cx="8437563" cy="4286251"/>
            <a:chOff x="382588" y="1447006"/>
            <a:chExt cx="8437562" cy="4286250"/>
          </a:xfrm>
        </p:grpSpPr>
        <p:pic>
          <p:nvPicPr>
            <p:cNvPr id="273413" name="Picture 3">
              <a:extLst>
                <a:ext uri="{FF2B5EF4-FFF2-40B4-BE49-F238E27FC236}">
                  <a16:creationId xmlns:a16="http://schemas.microsoft.com/office/drawing/2014/main" id="{2967802B-287F-B14D-A5BB-7DAB45F58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88" y="1447006"/>
              <a:ext cx="8437562" cy="428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3414" name="CasellaDiTesto 1">
              <a:extLst>
                <a:ext uri="{FF2B5EF4-FFF2-40B4-BE49-F238E27FC236}">
                  <a16:creationId xmlns:a16="http://schemas.microsoft.com/office/drawing/2014/main" id="{3618A47F-75D3-7F4D-A18A-0ABEA77450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6" y="1484785"/>
              <a:ext cx="1596912" cy="4308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6FE0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</a:rPr>
                <a:t>healthy cell</a:t>
              </a:r>
            </a:p>
          </p:txBody>
        </p:sp>
        <p:sp>
          <p:nvSpPr>
            <p:cNvPr id="273415" name="CasellaDiTesto 5">
              <a:extLst>
                <a:ext uri="{FF2B5EF4-FFF2-40B4-BE49-F238E27FC236}">
                  <a16:creationId xmlns:a16="http://schemas.microsoft.com/office/drawing/2014/main" id="{521DA610-F52D-3C40-8531-9CFB8CA7A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9547" y="5229200"/>
              <a:ext cx="3308918" cy="4308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0000"/>
                  </a:solidFill>
                </a:rPr>
                <a:t>irreversibly damaged cell</a:t>
              </a: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EB5444-AF17-CC4E-AFD1-03B1BF7350AC}"/>
              </a:ext>
            </a:extLst>
          </p:cNvPr>
          <p:cNvSpPr txBox="1"/>
          <p:nvPr/>
        </p:nvSpPr>
        <p:spPr>
          <a:xfrm>
            <a:off x="1003787" y="6239240"/>
            <a:ext cx="7260321" cy="49244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Le cellule possono reagire agli agenti di danno?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2DE3CC-9DEF-7C43-8FE7-220B1C68D79E}"/>
              </a:ext>
            </a:extLst>
          </p:cNvPr>
          <p:cNvSpPr txBox="1"/>
          <p:nvPr/>
        </p:nvSpPr>
        <p:spPr>
          <a:xfrm>
            <a:off x="42500" y="4996602"/>
            <a:ext cx="910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Generalmente, il danno cellulare è un fenomeno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progressivo</a:t>
            </a: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che prevede il susseguirsi di eventi che causano modificazioni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funzionali</a:t>
            </a: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e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strutturali</a:t>
            </a: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della cellula colpita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B6C80BD8-CD9F-8644-AC9A-577596433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9" y="610093"/>
            <a:ext cx="2303463" cy="504825"/>
          </a:xfrm>
          <a:prstGeom prst="curvedDownArrow">
            <a:avLst>
              <a:gd name="adj1" fmla="val 91258"/>
              <a:gd name="adj2" fmla="val 182516"/>
              <a:gd name="adj3" fmla="val 33333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7AA2C917-6D83-214C-A1DE-9CE2E2712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039"/>
            <a:ext cx="8229600" cy="646112"/>
          </a:xfrm>
        </p:spPr>
        <p:txBody>
          <a:bodyPr/>
          <a:lstStyle/>
          <a:p>
            <a:pPr eaLnBrk="1" hangingPunct="1"/>
            <a:r>
              <a:rPr lang="it-IT" altLang="it-IT" sz="3600">
                <a:solidFill>
                  <a:srgbClr val="FFFF00"/>
                </a:solidFill>
              </a:rPr>
              <a:t>Patologia cellulare: introduzione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CD818D-95AC-0248-9388-EF735F60EFD1}"/>
              </a:ext>
            </a:extLst>
          </p:cNvPr>
          <p:cNvSpPr txBox="1"/>
          <p:nvPr/>
        </p:nvSpPr>
        <p:spPr>
          <a:xfrm>
            <a:off x="273050" y="2184401"/>
            <a:ext cx="4730782" cy="18928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it-IT" altLang="it-IT" sz="260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it-IT" altLang="it-IT" sz="2600" u="sng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Tipo</a:t>
            </a:r>
            <a:r>
              <a:rPr lang="it-IT" altLang="it-IT" sz="260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di agente lesivo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endParaRPr lang="it-IT" altLang="it-IT" sz="2600">
              <a:solidFill>
                <a:srgbClr val="FFFFFF"/>
              </a:solidFill>
              <a:latin typeface="Arial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it-IT" altLang="it-IT" sz="260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it-IT" altLang="it-IT" sz="2600" u="sng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Durata</a:t>
            </a:r>
            <a:r>
              <a:rPr lang="it-IT" altLang="it-IT" sz="260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dell’azione lesiva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endParaRPr lang="it-IT" altLang="it-IT" sz="2600">
              <a:solidFill>
                <a:srgbClr val="FFFFFF"/>
              </a:solidFill>
              <a:latin typeface="Arial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it-IT" altLang="it-IT" sz="260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it-IT" altLang="it-IT" sz="2600" u="sng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Intensità</a:t>
            </a:r>
            <a:r>
              <a:rPr lang="it-IT" altLang="it-IT" sz="260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dello stimolo lesivo</a:t>
            </a:r>
            <a:endParaRPr lang="it-IT" sz="26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380710-3A10-B74D-9FB2-1185456BE973}"/>
              </a:ext>
            </a:extLst>
          </p:cNvPr>
          <p:cNvSpPr txBox="1"/>
          <p:nvPr/>
        </p:nvSpPr>
        <p:spPr>
          <a:xfrm>
            <a:off x="4500563" y="4508501"/>
            <a:ext cx="4392612" cy="1892826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it-IT" altLang="it-IT" sz="2600">
                <a:solidFill>
                  <a:srgbClr val="00FF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it-IT" altLang="it-IT" sz="2600" u="sng">
                <a:solidFill>
                  <a:srgbClr val="00FF00"/>
                </a:solidFill>
                <a:latin typeface="Arial"/>
                <a:cs typeface="Arial" panose="020B0604020202020204" pitchFamily="34" charset="0"/>
              </a:rPr>
              <a:t>Tipo</a:t>
            </a:r>
            <a:r>
              <a:rPr lang="it-IT" altLang="it-IT" sz="2600">
                <a:solidFill>
                  <a:srgbClr val="00FF00"/>
                </a:solidFill>
                <a:latin typeface="Arial"/>
                <a:cs typeface="Arial" panose="020B0604020202020204" pitchFamily="34" charset="0"/>
              </a:rPr>
              <a:t> di cellula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600">
              <a:solidFill>
                <a:srgbClr val="00FF00"/>
              </a:solidFill>
              <a:latin typeface="Arial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it-IT" altLang="it-IT" sz="2600">
                <a:solidFill>
                  <a:srgbClr val="00FF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it-IT" altLang="it-IT" sz="2600" u="sng">
                <a:solidFill>
                  <a:srgbClr val="00FF00"/>
                </a:solidFill>
                <a:latin typeface="Arial"/>
                <a:cs typeface="Arial" panose="020B0604020202020204" pitchFamily="34" charset="0"/>
              </a:rPr>
              <a:t>Stato</a:t>
            </a:r>
            <a:r>
              <a:rPr lang="it-IT" altLang="it-IT" sz="2600">
                <a:solidFill>
                  <a:srgbClr val="00FF00"/>
                </a:solidFill>
                <a:latin typeface="Arial"/>
                <a:cs typeface="Arial" panose="020B0604020202020204" pitchFamily="34" charset="0"/>
              </a:rPr>
              <a:t> della cellula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endParaRPr lang="it-IT" altLang="it-IT" sz="2600">
              <a:solidFill>
                <a:srgbClr val="00FF00"/>
              </a:solidFill>
              <a:latin typeface="Arial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it-IT" altLang="it-IT" sz="2600">
                <a:solidFill>
                  <a:srgbClr val="00FF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it-IT" altLang="it-IT" sz="2600" u="sng">
                <a:solidFill>
                  <a:srgbClr val="00FF00"/>
                </a:solidFill>
                <a:latin typeface="Arial"/>
                <a:cs typeface="Arial" panose="020B0604020202020204" pitchFamily="34" charset="0"/>
              </a:rPr>
              <a:t>Adattabilità</a:t>
            </a:r>
            <a:r>
              <a:rPr lang="it-IT" altLang="it-IT" sz="2600">
                <a:solidFill>
                  <a:srgbClr val="00FF00"/>
                </a:solidFill>
                <a:latin typeface="Arial"/>
                <a:cs typeface="Arial" panose="020B0604020202020204" pitchFamily="34" charset="0"/>
              </a:rPr>
              <a:t> della cellula</a:t>
            </a:r>
            <a:endParaRPr lang="it-IT" sz="260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1749" name="CasellaDiTesto 5">
            <a:extLst>
              <a:ext uri="{FF2B5EF4-FFF2-40B4-BE49-F238E27FC236}">
                <a16:creationId xmlns:a16="http://schemas.microsoft.com/office/drawing/2014/main" id="{0A782559-E150-1348-A39E-DEA4F3909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36615"/>
            <a:ext cx="84978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600">
                <a:solidFill>
                  <a:srgbClr val="FFFFFF"/>
                </a:solidFill>
                <a:cs typeface="Arial" panose="020B0604020202020204" pitchFamily="34" charset="0"/>
              </a:rPr>
              <a:t>Parametri che regolano la </a:t>
            </a:r>
            <a:r>
              <a:rPr lang="it-IT" altLang="it-IT" sz="2600" b="1">
                <a:solidFill>
                  <a:srgbClr val="FFFF00"/>
                </a:solidFill>
                <a:cs typeface="Arial" panose="020B0604020202020204" pitchFamily="34" charset="0"/>
              </a:rPr>
              <a:t>risposta di una cellula</a:t>
            </a:r>
            <a:r>
              <a:rPr lang="it-IT" altLang="it-IT" sz="2600">
                <a:solidFill>
                  <a:srgbClr val="FFFFFF"/>
                </a:solidFill>
                <a:cs typeface="Arial" panose="020B0604020202020204" pitchFamily="34" charset="0"/>
              </a:rPr>
              <a:t> a possibili agenti di danno:  </a:t>
            </a:r>
          </a:p>
        </p:txBody>
      </p:sp>
      <p:sp>
        <p:nvSpPr>
          <p:cNvPr id="2" name="Freccia destra 1">
            <a:extLst>
              <a:ext uri="{FF2B5EF4-FFF2-40B4-BE49-F238E27FC236}">
                <a16:creationId xmlns:a16="http://schemas.microsoft.com/office/drawing/2014/main" id="{F4C531AE-2B03-8648-9FA6-F3C049848730}"/>
              </a:ext>
            </a:extLst>
          </p:cNvPr>
          <p:cNvSpPr/>
          <p:nvPr/>
        </p:nvSpPr>
        <p:spPr>
          <a:xfrm>
            <a:off x="3411415" y="6049108"/>
            <a:ext cx="984739" cy="3522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4">
            <a:extLst>
              <a:ext uri="{FF2B5EF4-FFF2-40B4-BE49-F238E27FC236}">
                <a16:creationId xmlns:a16="http://schemas.microsoft.com/office/drawing/2014/main" id="{15313FB5-674F-3643-96B4-480BDD5344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3" y="-100013"/>
            <a:ext cx="9144000" cy="1143001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rgbClr val="FFFF00"/>
                </a:solidFill>
              </a:rPr>
              <a:t>Stages of the cellular response to stress and injurious stimuli   </a:t>
            </a:r>
          </a:p>
        </p:txBody>
      </p:sp>
      <p:pic>
        <p:nvPicPr>
          <p:cNvPr id="232451" name="Picture 7">
            <a:extLst>
              <a:ext uri="{FF2B5EF4-FFF2-40B4-BE49-F238E27FC236}">
                <a16:creationId xmlns:a16="http://schemas.microsoft.com/office/drawing/2014/main" id="{192B527B-7EBB-544D-8C66-C20403356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6192838" cy="57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2" name="Line 11">
            <a:extLst>
              <a:ext uri="{FF2B5EF4-FFF2-40B4-BE49-F238E27FC236}">
                <a16:creationId xmlns:a16="http://schemas.microsoft.com/office/drawing/2014/main" id="{998DD819-98D2-184A-8A15-C5ECC4C1183E}"/>
              </a:ext>
            </a:extLst>
          </p:cNvPr>
          <p:cNvSpPr>
            <a:spLocks noChangeShapeType="1"/>
          </p:cNvSpPr>
          <p:nvPr/>
        </p:nvSpPr>
        <p:spPr bwMode="auto">
          <a:xfrm rot="21410052" flipV="1">
            <a:off x="2171700" y="1917700"/>
            <a:ext cx="935038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3999358-AEDC-884B-8EB3-8A59F871E35B}"/>
              </a:ext>
            </a:extLst>
          </p:cNvPr>
          <p:cNvSpPr/>
          <p:nvPr/>
        </p:nvSpPr>
        <p:spPr>
          <a:xfrm>
            <a:off x="2555875" y="2133600"/>
            <a:ext cx="936625" cy="396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4F7DC0-D8A7-3A43-99C8-92E938A5A2A7}"/>
              </a:ext>
            </a:extLst>
          </p:cNvPr>
          <p:cNvSpPr/>
          <p:nvPr/>
        </p:nvSpPr>
        <p:spPr>
          <a:xfrm>
            <a:off x="1476375" y="2997200"/>
            <a:ext cx="1655763" cy="719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26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2">
            <a:extLst>
              <a:ext uri="{FF2B5EF4-FFF2-40B4-BE49-F238E27FC236}">
                <a16:creationId xmlns:a16="http://schemas.microsoft.com/office/drawing/2014/main" id="{B8D18F71-5432-3B40-9148-54BED6335B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6987"/>
            <a:ext cx="8229600" cy="646113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it-IT" altLang="it-IT" sz="3600">
                <a:solidFill>
                  <a:srgbClr val="FFFF00"/>
                </a:solidFill>
              </a:rPr>
              <a:t>La reazione della cellula allo stress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110230-FF82-6D4F-B64F-82C8F8D51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8" y="620713"/>
            <a:ext cx="9109075" cy="373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u="sng" dirty="0">
                <a:solidFill>
                  <a:srgbClr val="FFFFFF"/>
                </a:solidFill>
              </a:rPr>
              <a:t>Stress</a:t>
            </a:r>
            <a:r>
              <a:rPr lang="it-IT" altLang="it-IT" sz="2400" dirty="0">
                <a:solidFill>
                  <a:srgbClr val="FFFFFF"/>
                </a:solidFill>
              </a:rPr>
              <a:t>: sollecitazioni </a:t>
            </a:r>
            <a:r>
              <a:rPr lang="it-IT" altLang="it-IT" sz="2400" b="1" u="sng" dirty="0">
                <a:solidFill>
                  <a:srgbClr val="00FF00"/>
                </a:solidFill>
              </a:rPr>
              <a:t>fisiologiche</a:t>
            </a:r>
            <a:r>
              <a:rPr lang="it-IT" altLang="it-IT" sz="2400" dirty="0">
                <a:solidFill>
                  <a:srgbClr val="FFFFFF"/>
                </a:solidFill>
              </a:rPr>
              <a:t> e alcuni stimoli </a:t>
            </a:r>
            <a:r>
              <a:rPr lang="it-IT" altLang="it-IT" sz="2400" b="1" u="sng" dirty="0">
                <a:solidFill>
                  <a:srgbClr val="FF0000"/>
                </a:solidFill>
              </a:rPr>
              <a:t>patologici</a:t>
            </a:r>
            <a:r>
              <a:rPr lang="it-IT" altLang="it-IT" sz="2400" dirty="0">
                <a:solidFill>
                  <a:srgbClr val="FFFFFF"/>
                </a:solidFill>
              </a:rPr>
              <a:t>,  di norma </a:t>
            </a:r>
            <a:r>
              <a:rPr lang="it-IT" altLang="it-IT" sz="2400" u="sng" dirty="0">
                <a:solidFill>
                  <a:srgbClr val="FFFF00"/>
                </a:solidFill>
              </a:rPr>
              <a:t>NON letali</a:t>
            </a:r>
            <a:endParaRPr lang="it-IT" altLang="it-IT" sz="2400" dirty="0">
              <a:solidFill>
                <a:srgbClr val="FFFFFF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rgbClr val="FFFFFF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srgbClr val="FFFFFF"/>
                </a:solidFill>
              </a:rPr>
              <a:t>Possono innescare varie forme di </a:t>
            </a:r>
            <a:r>
              <a:rPr lang="it-IT" altLang="it-IT" sz="2400" dirty="0">
                <a:solidFill>
                  <a:srgbClr val="FFFF00"/>
                </a:solidFill>
              </a:rPr>
              <a:t>adattamento</a:t>
            </a:r>
            <a:r>
              <a:rPr lang="it-IT" altLang="it-IT" sz="2400" dirty="0">
                <a:solidFill>
                  <a:srgbClr val="FFFFFF"/>
                </a:solidFill>
              </a:rPr>
              <a:t> cellulare che provocano alterazioni </a:t>
            </a:r>
            <a:r>
              <a:rPr lang="it-IT" altLang="it-IT" sz="2400" b="1" u="sng" dirty="0">
                <a:solidFill>
                  <a:srgbClr val="FFFFFF"/>
                </a:solidFill>
              </a:rPr>
              <a:t>reversibili</a:t>
            </a:r>
            <a:r>
              <a:rPr lang="it-IT" altLang="it-IT" sz="2400" dirty="0">
                <a:solidFill>
                  <a:srgbClr val="FFFFFF"/>
                </a:solidFill>
              </a:rPr>
              <a:t> di tipo morfologico e/o funzionale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solidFill>
                <a:srgbClr val="FFFFFF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dirty="0">
                <a:solidFill>
                  <a:srgbClr val="FFFFFF"/>
                </a:solidFill>
              </a:rPr>
              <a:t>Grazie a queste forme di adattamento, le cellule acquisiscono </a:t>
            </a:r>
            <a:r>
              <a:rPr lang="it-IT" altLang="it-IT" sz="2400" b="1" u="sng" dirty="0">
                <a:solidFill>
                  <a:srgbClr val="FFFFFF"/>
                </a:solidFill>
              </a:rPr>
              <a:t>nuove</a:t>
            </a:r>
            <a:r>
              <a:rPr lang="it-IT" altLang="it-IT" sz="2400" dirty="0">
                <a:solidFill>
                  <a:srgbClr val="FFFFFF"/>
                </a:solidFill>
              </a:rPr>
              <a:t> caratteristiche che, seppur </a:t>
            </a:r>
            <a:r>
              <a:rPr lang="it-IT" altLang="it-IT" sz="2400" dirty="0">
                <a:solidFill>
                  <a:srgbClr val="FFFF00"/>
                </a:solidFill>
              </a:rPr>
              <a:t>anomale</a:t>
            </a:r>
            <a:r>
              <a:rPr lang="it-IT" altLang="it-IT" sz="2400" dirty="0">
                <a:solidFill>
                  <a:srgbClr val="FFFFFF"/>
                </a:solidFill>
              </a:rPr>
              <a:t>, ne preservano la </a:t>
            </a:r>
            <a:r>
              <a:rPr lang="it-IT" altLang="it-IT" sz="2400" b="1" u="sng" dirty="0">
                <a:solidFill>
                  <a:srgbClr val="FFFFFF"/>
                </a:solidFill>
              </a:rPr>
              <a:t>vitalità</a:t>
            </a:r>
            <a:r>
              <a:rPr lang="it-IT" altLang="it-IT" sz="2400" dirty="0">
                <a:solidFill>
                  <a:srgbClr val="FFFFFF"/>
                </a:solidFill>
              </a:rPr>
              <a:t> e ne modulano la funzione in risposta ad un dato stimolo</a:t>
            </a:r>
          </a:p>
        </p:txBody>
      </p:sp>
      <p:sp>
        <p:nvSpPr>
          <p:cNvPr id="131076" name="CasellaDiTesto 3">
            <a:extLst>
              <a:ext uri="{FF2B5EF4-FFF2-40B4-BE49-F238E27FC236}">
                <a16:creationId xmlns:a16="http://schemas.microsoft.com/office/drawing/2014/main" id="{D276B1F4-BAB7-2B47-A8F0-11F5A5AEB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770" y="4482001"/>
            <a:ext cx="7948246" cy="2254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8048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113" indent="34925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FF"/>
                </a:solidFill>
              </a:rPr>
              <a:t> </a:t>
            </a:r>
            <a:r>
              <a:rPr lang="it-IT" altLang="it-IT" sz="2600" u="sng" dirty="0">
                <a:solidFill>
                  <a:srgbClr val="FFFFFF"/>
                </a:solidFill>
              </a:rPr>
              <a:t>esempi di condizioni di stress</a:t>
            </a:r>
          </a:p>
          <a:p>
            <a:pPr marL="11113" indent="34925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050" dirty="0">
              <a:solidFill>
                <a:srgbClr val="FFFFFF"/>
              </a:solidFill>
            </a:endParaRPr>
          </a:p>
          <a:p>
            <a:pPr indent="46038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FF"/>
                </a:solidFill>
              </a:rPr>
              <a:t> 	- riduzione dell’apporto di O</a:t>
            </a:r>
            <a:r>
              <a:rPr lang="it-IT" altLang="it-IT" sz="2600" baseline="-25000" dirty="0">
                <a:solidFill>
                  <a:srgbClr val="FFFFFF"/>
                </a:solidFill>
              </a:rPr>
              <a:t>2</a:t>
            </a:r>
          </a:p>
          <a:p>
            <a:pPr indent="46038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FF"/>
                </a:solidFill>
              </a:rPr>
              <a:t> 	- riduzione di sostanze nutrienti</a:t>
            </a:r>
          </a:p>
          <a:p>
            <a:pPr indent="46038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FF"/>
                </a:solidFill>
              </a:rPr>
              <a:t> 	- presenza di molecole ossidanti</a:t>
            </a:r>
          </a:p>
          <a:p>
            <a:pPr indent="46038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dirty="0">
                <a:solidFill>
                  <a:srgbClr val="FFFF00"/>
                </a:solidFill>
              </a:rPr>
              <a:t> 	- aumento o riduzione delle richieste funzionali</a:t>
            </a:r>
          </a:p>
        </p:txBody>
      </p:sp>
    </p:spTree>
    <p:extLst>
      <p:ext uri="{BB962C8B-B14F-4D97-AF65-F5344CB8AC3E}">
        <p14:creationId xmlns:p14="http://schemas.microsoft.com/office/powerpoint/2010/main" val="27003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A3BB9106-9782-DC48-B9E0-F7F80540A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6" y="-26986"/>
            <a:ext cx="9215437" cy="1439863"/>
          </a:xfrm>
        </p:spPr>
        <p:txBody>
          <a:bodyPr/>
          <a:lstStyle/>
          <a:p>
            <a:pPr eaLnBrk="1" hangingPunct="1"/>
            <a:r>
              <a:rPr lang="it-IT" altLang="it-IT" sz="3400">
                <a:solidFill>
                  <a:srgbClr val="FFFF00"/>
                </a:solidFill>
              </a:rPr>
              <a:t>Risposte di tipo </a:t>
            </a:r>
            <a:r>
              <a:rPr lang="it-IT" altLang="it-IT" sz="3400" b="1">
                <a:solidFill>
                  <a:srgbClr val="FFFF00"/>
                </a:solidFill>
              </a:rPr>
              <a:t>adattativo</a:t>
            </a:r>
            <a:r>
              <a:rPr lang="it-IT" altLang="it-IT" sz="3400">
                <a:solidFill>
                  <a:srgbClr val="FFFF00"/>
                </a:solidFill>
              </a:rPr>
              <a:t>: </a:t>
            </a:r>
            <a:r>
              <a:rPr lang="it-IT" altLang="it-IT" sz="3200">
                <a:solidFill>
                  <a:schemeClr val="bg1"/>
                </a:solidFill>
              </a:rPr>
              <a:t>d</a:t>
            </a:r>
            <a:r>
              <a:rPr lang="it-IT" altLang="it-IT" sz="3200">
                <a:solidFill>
                  <a:srgbClr val="FFFFFF"/>
                </a:solidFill>
              </a:rPr>
              <a:t>eviazione dall’omeostasi verso un </a:t>
            </a:r>
            <a:r>
              <a:rPr lang="it-IT" altLang="it-IT" sz="3200">
                <a:solidFill>
                  <a:srgbClr val="FFFF00"/>
                </a:solidFill>
              </a:rPr>
              <a:t>nuovo stato di equilibrio</a:t>
            </a:r>
          </a:p>
        </p:txBody>
      </p:sp>
      <p:sp>
        <p:nvSpPr>
          <p:cNvPr id="12291" name="CasellaDiTesto 1">
            <a:extLst>
              <a:ext uri="{FF2B5EF4-FFF2-40B4-BE49-F238E27FC236}">
                <a16:creationId xmlns:a16="http://schemas.microsoft.com/office/drawing/2014/main" id="{123BCF96-FAB1-4A4A-8BBB-F2715CEF1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4" y="1628776"/>
            <a:ext cx="9072563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altLang="it-IT" sz="2800">
                <a:solidFill>
                  <a:srgbClr val="FFFFFF"/>
                </a:solidFill>
                <a:cs typeface="Arial" panose="020B0604020202020204" pitchFamily="34" charset="0"/>
              </a:rPr>
              <a:t>In alcune particolari situazioni, la cellula è chiamata a rispondere a sollecitazioni che si configurano come: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it-IT" altLang="it-IT" sz="260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it-IT" altLang="it-IT">
                <a:solidFill>
                  <a:srgbClr val="FFFFFF"/>
                </a:solidFill>
                <a:cs typeface="Arial" panose="020B0604020202020204" pitchFamily="34" charset="0"/>
              </a:rPr>
              <a:t>un </a:t>
            </a:r>
            <a:r>
              <a:rPr lang="it-IT" altLang="it-IT" u="sng">
                <a:solidFill>
                  <a:srgbClr val="FFFFFF"/>
                </a:solidFill>
                <a:cs typeface="Arial" panose="020B0604020202020204" pitchFamily="34" charset="0"/>
              </a:rPr>
              <a:t>aumento</a:t>
            </a:r>
            <a:r>
              <a:rPr lang="it-IT" altLang="it-IT">
                <a:solidFill>
                  <a:srgbClr val="FFFFFF"/>
                </a:solidFill>
                <a:cs typeface="Arial" panose="020B0604020202020204" pitchFamily="34" charset="0"/>
              </a:rPr>
              <a:t> o una </a:t>
            </a:r>
            <a:r>
              <a:rPr lang="it-IT" altLang="it-IT" u="sng">
                <a:solidFill>
                  <a:srgbClr val="FFFFFF"/>
                </a:solidFill>
                <a:cs typeface="Arial" panose="020B0604020202020204" pitchFamily="34" charset="0"/>
              </a:rPr>
              <a:t>riduzione</a:t>
            </a:r>
            <a:r>
              <a:rPr lang="it-IT" altLang="it-IT">
                <a:solidFill>
                  <a:srgbClr val="FFFFFF"/>
                </a:solidFill>
                <a:cs typeface="Arial" panose="020B0604020202020204" pitchFamily="34" charset="0"/>
              </a:rPr>
              <a:t> delle </a:t>
            </a:r>
            <a:r>
              <a:rPr lang="it-IT" altLang="it-IT">
                <a:solidFill>
                  <a:srgbClr val="FFFF00"/>
                </a:solidFill>
                <a:cs typeface="Arial" panose="020B0604020202020204" pitchFamily="34" charset="0"/>
              </a:rPr>
              <a:t>richieste funzionali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it-IT" altLang="it-IT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it-IT" altLang="it-IT">
                <a:solidFill>
                  <a:srgbClr val="FFFFFF"/>
                </a:solidFill>
                <a:cs typeface="Arial" panose="020B0604020202020204" pitchFamily="34" charset="0"/>
              </a:rPr>
              <a:t>un </a:t>
            </a:r>
            <a:r>
              <a:rPr lang="it-IT" altLang="it-IT" u="sng">
                <a:solidFill>
                  <a:srgbClr val="FFFFFF"/>
                </a:solidFill>
                <a:cs typeface="Arial" panose="020B0604020202020204" pitchFamily="34" charset="0"/>
              </a:rPr>
              <a:t>cambiamento</a:t>
            </a:r>
            <a:r>
              <a:rPr lang="it-IT" altLang="it-IT">
                <a:solidFill>
                  <a:srgbClr val="FFFFFF"/>
                </a:solidFill>
                <a:cs typeface="Arial" panose="020B0604020202020204" pitchFamily="34" charset="0"/>
              </a:rPr>
              <a:t> delle </a:t>
            </a:r>
            <a:r>
              <a:rPr lang="it-IT" altLang="it-IT">
                <a:solidFill>
                  <a:srgbClr val="FFFF00"/>
                </a:solidFill>
                <a:cs typeface="Arial" panose="020B0604020202020204" pitchFamily="34" charset="0"/>
              </a:rPr>
              <a:t>condizioni ambientali</a:t>
            </a:r>
            <a:r>
              <a:rPr lang="it-IT" altLang="it-IT">
                <a:solidFill>
                  <a:srgbClr val="FFFFFF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FF7433-8500-9D45-858F-7BDD945A4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4" y="4652964"/>
            <a:ext cx="9072563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0000"/>
                </a:solidFill>
                <a:cs typeface="Arial" panose="020B0604020202020204" pitchFamily="34" charset="0"/>
              </a:rPr>
              <a:t>Le risposte di tipo adattativo </a:t>
            </a:r>
            <a:r>
              <a:rPr lang="it-IT" altLang="it-IT" sz="2700" u="sng">
                <a:solidFill>
                  <a:srgbClr val="000000"/>
                </a:solidFill>
                <a:cs typeface="Arial" panose="020B0604020202020204" pitchFamily="34" charset="0"/>
              </a:rPr>
              <a:t>originano</a:t>
            </a:r>
            <a:r>
              <a:rPr lang="it-IT" altLang="it-IT" sz="270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it-IT" altLang="it-IT" sz="2700" b="1">
                <a:solidFill>
                  <a:srgbClr val="FF0000"/>
                </a:solidFill>
                <a:cs typeface="Arial" panose="020B0604020202020204" pitchFamily="34" charset="0"/>
              </a:rPr>
              <a:t>livello cellulare</a:t>
            </a:r>
            <a:r>
              <a:rPr lang="it-IT" altLang="it-IT" sz="2700" b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700">
                <a:solidFill>
                  <a:srgbClr val="000000"/>
                </a:solidFill>
                <a:cs typeface="Arial" panose="020B0604020202020204" pitchFamily="34" charset="0"/>
              </a:rPr>
              <a:t>ma sono </a:t>
            </a:r>
            <a:r>
              <a:rPr lang="it-IT" altLang="it-IT" sz="2700" u="sng">
                <a:solidFill>
                  <a:srgbClr val="000000"/>
                </a:solidFill>
                <a:cs typeface="Arial" panose="020B0604020202020204" pitchFamily="34" charset="0"/>
              </a:rPr>
              <a:t>ben evidenziabili</a:t>
            </a:r>
            <a:r>
              <a:rPr lang="it-IT" altLang="it-IT" sz="2700">
                <a:solidFill>
                  <a:srgbClr val="000000"/>
                </a:solidFill>
                <a:cs typeface="Arial" panose="020B0604020202020204" pitchFamily="34" charset="0"/>
              </a:rPr>
              <a:t> a livello di </a:t>
            </a:r>
            <a:r>
              <a:rPr lang="it-IT" altLang="it-IT" sz="2700" b="1">
                <a:solidFill>
                  <a:srgbClr val="FF0000"/>
                </a:solidFill>
                <a:cs typeface="Arial" panose="020B0604020202020204" pitchFamily="34" charset="0"/>
              </a:rPr>
              <a:t>tessuti ed organi </a:t>
            </a:r>
          </a:p>
        </p:txBody>
      </p:sp>
    </p:spTree>
    <p:extLst>
      <p:ext uri="{BB962C8B-B14F-4D97-AF65-F5344CB8AC3E}">
        <p14:creationId xmlns:p14="http://schemas.microsoft.com/office/powerpoint/2010/main" val="5908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7E8F9E7B-16FF-0B45-B4A6-6DE87417D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2" y="-26988"/>
            <a:ext cx="4824413" cy="647701"/>
          </a:xfrm>
        </p:spPr>
        <p:txBody>
          <a:bodyPr/>
          <a:lstStyle/>
          <a:p>
            <a:pPr eaLnBrk="1" hangingPunct="1"/>
            <a:r>
              <a:rPr lang="it-IT" altLang="it-IT" sz="4200">
                <a:solidFill>
                  <a:srgbClr val="FFFF00"/>
                </a:solidFill>
              </a:rPr>
              <a:t>Risposte adattative</a:t>
            </a: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795BFFC5-7DFE-F249-A9E2-ACDFDE8AE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7" y="2133603"/>
            <a:ext cx="3889375" cy="11767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320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Modificazione delle richieste funzionali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291F017B-1606-724D-B425-4509A5C2D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42" y="1196978"/>
            <a:ext cx="2376487" cy="58477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320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aumento</a:t>
            </a: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DBC55CE2-51D5-A24C-B91B-B4120AE45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713165"/>
            <a:ext cx="2374900" cy="58477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320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riduzione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7F5C4798-CA61-CE48-A7E5-31E0E73CA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91" y="1844677"/>
            <a:ext cx="2232025" cy="58477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iperplasia</a:t>
            </a:r>
          </a:p>
        </p:txBody>
      </p:sp>
      <p:sp>
        <p:nvSpPr>
          <p:cNvPr id="24583" name="Text Box 7">
            <a:extLst>
              <a:ext uri="{FF2B5EF4-FFF2-40B4-BE49-F238E27FC236}">
                <a16:creationId xmlns:a16="http://schemas.microsoft.com/office/drawing/2014/main" id="{152A9613-8953-894C-A7AC-D6AB99479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1" y="544516"/>
            <a:ext cx="2305051" cy="58477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ipertrofia</a:t>
            </a:r>
          </a:p>
        </p:txBody>
      </p:sp>
      <p:sp>
        <p:nvSpPr>
          <p:cNvPr id="43016" name="Text Box 8">
            <a:extLst>
              <a:ext uri="{FF2B5EF4-FFF2-40B4-BE49-F238E27FC236}">
                <a16:creationId xmlns:a16="http://schemas.microsoft.com/office/drawing/2014/main" id="{772A89A8-AE0F-194B-BC43-EAED2F8A0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6" y="3716341"/>
            <a:ext cx="1728788" cy="5847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atrofia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FD816EC4-BD27-CD45-87D7-F95DB33C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2" y="5142406"/>
            <a:ext cx="3995737" cy="1176797"/>
          </a:xfrm>
          <a:prstGeom prst="rect">
            <a:avLst/>
          </a:prstGeom>
          <a:solidFill>
            <a:srgbClr val="FF8AD8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 dirty="0">
                <a:solidFill>
                  <a:srgbClr val="000000"/>
                </a:solidFill>
                <a:cs typeface="Arial" panose="020B0604020202020204" pitchFamily="34" charset="0"/>
              </a:rPr>
              <a:t>Modificazione delle condizioni ambientali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F26A66E-CB16-EF44-AA41-A8BE636C9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431331"/>
            <a:ext cx="2376488" cy="584775"/>
          </a:xfrm>
          <a:prstGeom prst="rect">
            <a:avLst/>
          </a:prstGeom>
          <a:solidFill>
            <a:srgbClr val="FF8AD8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it-IT" altLang="it-IT">
                <a:solidFill>
                  <a:srgbClr val="000000"/>
                </a:solidFill>
                <a:cs typeface="Arial" panose="020B0604020202020204" pitchFamily="34" charset="0"/>
              </a:rPr>
              <a:t>metaplasia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7FFB14A0-83D6-8444-BA2E-5254FBF74257}"/>
              </a:ext>
            </a:extLst>
          </p:cNvPr>
          <p:cNvSpPr/>
          <p:nvPr/>
        </p:nvSpPr>
        <p:spPr>
          <a:xfrm>
            <a:off x="8820154" y="6397627"/>
            <a:ext cx="73025" cy="460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8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43013" grpId="0" animBg="1"/>
      <p:bldP spid="24582" grpId="0" animBg="1"/>
      <p:bldP spid="24583" grpId="0" animBg="1"/>
      <p:bldP spid="43016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1448</Words>
  <Application>Microsoft Macintosh PowerPoint</Application>
  <PresentationFormat>Presentazione su schermo (4:3)</PresentationFormat>
  <Paragraphs>204</Paragraphs>
  <Slides>32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14</vt:i4>
      </vt:variant>
      <vt:variant>
        <vt:lpstr>Titoli diapositive</vt:lpstr>
      </vt:variant>
      <vt:variant>
        <vt:i4>32</vt:i4>
      </vt:variant>
    </vt:vector>
  </HeadingPairs>
  <TitlesOfParts>
    <vt:vector size="52" baseType="lpstr">
      <vt:lpstr>ＭＳ Ｐゴシック</vt:lpstr>
      <vt:lpstr>Arial</vt:lpstr>
      <vt:lpstr>Calibri</vt:lpstr>
      <vt:lpstr>Calibri Light</vt:lpstr>
      <vt:lpstr>Times New Roman</vt:lpstr>
      <vt:lpstr>Wingdings</vt:lpstr>
      <vt:lpstr>16_Struttura predefinita</vt:lpstr>
      <vt:lpstr>5_Struttura predefinita</vt:lpstr>
      <vt:lpstr>3_Struttura predefinita</vt:lpstr>
      <vt:lpstr>13_Struttura predefinita</vt:lpstr>
      <vt:lpstr>12_Struttura predefinita</vt:lpstr>
      <vt:lpstr>2_Struttura predefinita</vt:lpstr>
      <vt:lpstr>7_Struttura predefinita</vt:lpstr>
      <vt:lpstr>1_Struttura predefinita</vt:lpstr>
      <vt:lpstr>14_Struttura predefinita</vt:lpstr>
      <vt:lpstr>11_Struttura predefinita</vt:lpstr>
      <vt:lpstr>8_Struttura predefinita</vt:lpstr>
      <vt:lpstr>15_Struttura predefinita</vt:lpstr>
      <vt:lpstr>9_Struttura predefinita</vt:lpstr>
      <vt:lpstr>Tema di Office</vt:lpstr>
      <vt:lpstr>Reazione di cellule e tessuti a condizioni di stress </vt:lpstr>
      <vt:lpstr>La cellula come bersaglio del danno</vt:lpstr>
      <vt:lpstr>Stages of the cellular response to stress and injurious stimuli   </vt:lpstr>
      <vt:lpstr>Danno cellulare</vt:lpstr>
      <vt:lpstr>Patologia cellulare: introduzione</vt:lpstr>
      <vt:lpstr>Stages of the cellular response to stress and injurious stimuli   </vt:lpstr>
      <vt:lpstr>La reazione della cellula allo stress</vt:lpstr>
      <vt:lpstr>Risposte di tipo adattativo: deviazione dall’omeostasi verso un nuovo stato di equilibrio</vt:lpstr>
      <vt:lpstr>Risposte adattative</vt:lpstr>
      <vt:lpstr>Reazioni all’aumento delle esigenze funzionali</vt:lpstr>
      <vt:lpstr>Presentazione standard di PowerPoint</vt:lpstr>
      <vt:lpstr>Presentazione standard di PowerPoint</vt:lpstr>
      <vt:lpstr>Esempi di ipertrofia ormonale fisiologica</vt:lpstr>
      <vt:lpstr>Iperplasia renale compensatoria</vt:lpstr>
      <vt:lpstr>Ipertrofia del muscolo scheletrico e cardiaco </vt:lpstr>
      <vt:lpstr>Physiological hypertrophy</vt:lpstr>
      <vt:lpstr>Presentazione standard di PowerPoint</vt:lpstr>
      <vt:lpstr>Pathological hypertrophy</vt:lpstr>
      <vt:lpstr>Iperplasia endometriale          - terapia estrogenica sostitutiva in menopausa          - neoplasie ovariche secernenti estrogeni</vt:lpstr>
      <vt:lpstr>Atrofia:  riduzione delle dimensioni di cellule ed organi</vt:lpstr>
      <vt:lpstr>ATROFIA tissutale da ridotta funzione o senescenza</vt:lpstr>
      <vt:lpstr>Risposte adattative</vt:lpstr>
      <vt:lpstr>Metaplasia</vt:lpstr>
      <vt:lpstr>Metaplasia squamosa dell’epitelio bronchiale</vt:lpstr>
      <vt:lpstr>Presentazione standard di PowerPoint</vt:lpstr>
      <vt:lpstr>Esempi di metaplasia</vt:lpstr>
      <vt:lpstr>Stages of the cellular response to stress and injurious stimuli   </vt:lpstr>
      <vt:lpstr>Principali cause di danno cellulare</vt:lpstr>
      <vt:lpstr>IPOSSIA - Esito di un’ostruzione coronarica: infarto del miocardio</vt:lpstr>
      <vt:lpstr>Danno ossidativo nei mitocondri: eccessiva produzione di molecole radicaliche tossiche derivate dall’ossigeno</vt:lpstr>
      <vt:lpstr>Presentazione standard di PowerPoint</vt:lpstr>
      <vt:lpstr>Epatopatia alcolica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RENZO MENEGAZZI</dc:creator>
  <cp:lastModifiedBy>RENZO MENEGAZZI</cp:lastModifiedBy>
  <cp:revision>33</cp:revision>
  <dcterms:created xsi:type="dcterms:W3CDTF">2020-04-15T14:15:06Z</dcterms:created>
  <dcterms:modified xsi:type="dcterms:W3CDTF">2020-05-06T14:31:47Z</dcterms:modified>
</cp:coreProperties>
</file>