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3" r:id="rId9"/>
    <p:sldId id="268" r:id="rId10"/>
    <p:sldId id="269" r:id="rId11"/>
    <p:sldId id="278" r:id="rId12"/>
    <p:sldId id="270" r:id="rId13"/>
    <p:sldId id="273" r:id="rId14"/>
    <p:sldId id="272" r:id="rId15"/>
    <p:sldId id="279" r:id="rId16"/>
    <p:sldId id="280" r:id="rId17"/>
    <p:sldId id="281" r:id="rId18"/>
    <p:sldId id="271" r:id="rId19"/>
    <p:sldId id="282" r:id="rId20"/>
    <p:sldId id="265" r:id="rId21"/>
    <p:sldId id="276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4709" autoAdjust="0"/>
    <p:restoredTop sz="95377" autoAdjust="0"/>
  </p:normalViewPr>
  <p:slideViewPr>
    <p:cSldViewPr>
      <p:cViewPr varScale="1">
        <p:scale>
          <a:sx n="61" d="100"/>
          <a:sy n="61" d="100"/>
        </p:scale>
        <p:origin x="173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BEDF-24B9-4200-BB5A-D66C99AC8202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591DC-2A79-47D5-A81A-8ACA78C5EB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67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7CE-5085-4C38-9711-599E2E41FD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78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E8D8-9262-4A6F-8123-18DA05558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31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BEC9-C65F-4ACB-B864-B24C12582B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72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929B-4900-4AA8-AD2C-21E4CE307F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37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6F03-C740-4DE9-87D7-0E094B1E3F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69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41A0-5A76-4A33-8657-51E633745D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895B-E53B-4CDB-95BA-B9DBD9AFDF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46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385E7-9BE5-4E12-9702-9D74CC04B8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77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69B4-65D1-4CA2-809C-801B0B293E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6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9322-8C2B-4634-9702-EAC880D20B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8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CE05-1E57-4773-93A1-59BA833980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6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E65FAD-8316-4228-8BF0-B0E634006D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63713" y="404813"/>
            <a:ext cx="43211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dirty="0">
                <a:latin typeface="Times New Roman" pitchFamily="18" charset="0"/>
              </a:rPr>
              <a:t>MOBILITÀ IONICA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</a:rPr>
              <a:t>ver 07.05.20</a:t>
            </a:r>
            <a:endParaRPr lang="it-IT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39750" y="2780928"/>
            <a:ext cx="77755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>
                <a:latin typeface="+mn-lt"/>
              </a:rPr>
              <a:t>Ma sotto l’influenza di un </a:t>
            </a:r>
            <a:r>
              <a:rPr lang="it-IT" sz="2400" b="1" dirty="0">
                <a:latin typeface="+mn-lt"/>
              </a:rPr>
              <a:t>campo </a:t>
            </a:r>
            <a:r>
              <a:rPr lang="it-IT" sz="2400" b="1" dirty="0" smtClean="0">
                <a:latin typeface="+mn-lt"/>
              </a:rPr>
              <a:t>elettrico </a:t>
            </a:r>
            <a:r>
              <a:rPr lang="it-IT" sz="2400" dirty="0" smtClean="0">
                <a:latin typeface="+mn-lt"/>
              </a:rPr>
              <a:t>( tra due elettrodi), </a:t>
            </a:r>
            <a:r>
              <a:rPr lang="it-IT" sz="2400" dirty="0">
                <a:latin typeface="+mn-lt"/>
              </a:rPr>
              <a:t>gli ioni assumono un movimento </a:t>
            </a:r>
            <a:r>
              <a:rPr lang="it-IT" sz="2400" dirty="0" smtClean="0">
                <a:latin typeface="+mn-lt"/>
              </a:rPr>
              <a:t>direzionale con una velocità </a:t>
            </a:r>
            <a:r>
              <a:rPr lang="it-IT" sz="2400" u="sng" dirty="0" smtClean="0">
                <a:latin typeface="+mn-lt"/>
              </a:rPr>
              <a:t>di deriva</a:t>
            </a:r>
            <a:r>
              <a:rPr lang="it-IT" sz="2400" dirty="0" smtClean="0">
                <a:latin typeface="+mn-lt"/>
              </a:rPr>
              <a:t> v.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dirty="0" smtClean="0">
                <a:latin typeface="+mn-lt"/>
              </a:rPr>
              <a:t>fenomeno detto </a:t>
            </a:r>
            <a:r>
              <a:rPr lang="it-IT" sz="2400" b="1" dirty="0" smtClean="0">
                <a:latin typeface="+mn-lt"/>
              </a:rPr>
              <a:t>migrazione </a:t>
            </a:r>
            <a:r>
              <a:rPr lang="it-IT" sz="2400" b="1" dirty="0">
                <a:latin typeface="+mn-lt"/>
              </a:rPr>
              <a:t>- conducibilità</a:t>
            </a:r>
            <a:r>
              <a:rPr lang="it-IT" sz="2400" dirty="0">
                <a:latin typeface="+mn-lt"/>
              </a:rPr>
              <a:t>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750" y="4581128"/>
            <a:ext cx="79926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 dirty="0">
                <a:solidFill>
                  <a:srgbClr val="3333CC"/>
                </a:solidFill>
                <a:latin typeface="+mn-lt"/>
              </a:rPr>
              <a:t>Se sottoposti ad una differenza di potenziale </a:t>
            </a:r>
            <a:r>
              <a:rPr lang="it-IT" sz="2400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DF</a:t>
            </a:r>
            <a:r>
              <a:rPr lang="it-IT" sz="24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it-IT" sz="2400" dirty="0">
                <a:solidFill>
                  <a:srgbClr val="3333CC"/>
                </a:solidFill>
                <a:latin typeface="+mn-lt"/>
              </a:rPr>
              <a:t>tra 2 elettrodi a distanza d gli ioni sentono un campo </a:t>
            </a:r>
            <a:r>
              <a:rPr lang="it-IT" sz="2400" dirty="0" smtClean="0">
                <a:solidFill>
                  <a:srgbClr val="3333CC"/>
                </a:solidFill>
                <a:latin typeface="+mn-lt"/>
              </a:rPr>
              <a:t>E [V/m]:</a:t>
            </a:r>
            <a:endParaRPr lang="it-IT" sz="2400" dirty="0">
              <a:solidFill>
                <a:srgbClr val="3333CC"/>
              </a:solidFill>
              <a:latin typeface="+mn-lt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4065"/>
              </p:ext>
            </p:extLst>
          </p:nvPr>
        </p:nvGraphicFramePr>
        <p:xfrm>
          <a:off x="5843588" y="5517753"/>
          <a:ext cx="11541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5517753"/>
                        <a:ext cx="11541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539750" y="1772816"/>
            <a:ext cx="7775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>
                <a:latin typeface="+mn-lt"/>
              </a:rPr>
              <a:t>Gli ioni </a:t>
            </a:r>
            <a:r>
              <a:rPr lang="it-IT" sz="2400" dirty="0" smtClean="0">
                <a:latin typeface="+mn-lt"/>
              </a:rPr>
              <a:t>in soluzione si </a:t>
            </a:r>
            <a:r>
              <a:rPr lang="it-IT" sz="2400" dirty="0">
                <a:latin typeface="+mn-lt"/>
              </a:rPr>
              <a:t>muovono di moto con direzione casuale (random </a:t>
            </a:r>
            <a:r>
              <a:rPr lang="it-IT" sz="2400" dirty="0" err="1">
                <a:latin typeface="+mn-lt"/>
              </a:rPr>
              <a:t>walk</a:t>
            </a:r>
            <a:r>
              <a:rPr lang="it-IT" sz="2400" dirty="0">
                <a:latin typeface="+mn-lt"/>
              </a:rPr>
              <a:t>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03149"/>
            <a:ext cx="31750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84495" y="4869160"/>
            <a:ext cx="78586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0000"/>
                </a:solidFill>
              </a:rPr>
              <a:t>gli ioni hanno </a:t>
            </a:r>
            <a:r>
              <a:rPr lang="it-IT" dirty="0">
                <a:solidFill>
                  <a:srgbClr val="FF0000"/>
                </a:solidFill>
              </a:rPr>
              <a:t>velocità </a:t>
            </a:r>
            <a:r>
              <a:rPr lang="it-IT" dirty="0" smtClean="0">
                <a:solidFill>
                  <a:srgbClr val="FF0000"/>
                </a:solidFill>
              </a:rPr>
              <a:t>costante v </a:t>
            </a:r>
            <a:r>
              <a:rPr lang="it-IT" dirty="0" smtClean="0"/>
              <a:t>e si muovono in direzioni opposte in base ai loro segni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4495" y="401378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considera un volume di soluzione tra due elettrodi con forma di parallelepipedo e in particolare una superficie di area A 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03149"/>
            <a:ext cx="31750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3716338"/>
            <a:ext cx="849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3333CC"/>
                </a:solidFill>
              </a:rPr>
              <a:t>nel tempo </a:t>
            </a:r>
            <a:r>
              <a:rPr lang="it-IT" dirty="0" err="1">
                <a:solidFill>
                  <a:srgbClr val="3333CC"/>
                </a:solidFill>
                <a:latin typeface="Symbol" pitchFamily="18" charset="2"/>
              </a:rPr>
              <a:t>D</a:t>
            </a:r>
            <a:r>
              <a:rPr lang="it-IT" dirty="0" err="1">
                <a:solidFill>
                  <a:srgbClr val="3333CC"/>
                </a:solidFill>
              </a:rPr>
              <a:t>t</a:t>
            </a:r>
            <a:r>
              <a:rPr lang="it-IT" dirty="0"/>
              <a:t> attraversano l’area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gli ioni compresi nel volume </a:t>
            </a:r>
            <a:r>
              <a:rPr lang="it-IT" b="1" dirty="0"/>
              <a:t>V</a:t>
            </a:r>
            <a:r>
              <a:rPr lang="it-IT" dirty="0"/>
              <a:t> = </a:t>
            </a:r>
            <a:r>
              <a:rPr lang="it-IT" sz="2400" dirty="0" err="1">
                <a:solidFill>
                  <a:srgbClr val="FF0000"/>
                </a:solidFill>
              </a:rPr>
              <a:t>v</a:t>
            </a:r>
            <a:r>
              <a:rPr lang="it-IT" sz="2400" dirty="0" err="1">
                <a:latin typeface="Symbol" pitchFamily="18" charset="2"/>
              </a:rPr>
              <a:t>D</a:t>
            </a:r>
            <a:r>
              <a:rPr lang="it-IT" sz="2400" dirty="0" err="1"/>
              <a:t>tA</a:t>
            </a:r>
            <a:r>
              <a:rPr lang="it-IT" dirty="0"/>
              <a:t>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4292600"/>
            <a:ext cx="83714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quindi </a:t>
            </a:r>
            <a:r>
              <a:rPr lang="it-IT" dirty="0"/>
              <a:t>nel tempo 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t</a:t>
            </a:r>
            <a:r>
              <a:rPr lang="it-IT" dirty="0" smtClean="0"/>
              <a:t>   </a:t>
            </a:r>
            <a:r>
              <a:rPr lang="it-IT" dirty="0"/>
              <a:t>passano </a:t>
            </a:r>
            <a:r>
              <a:rPr lang="it-IT" dirty="0" smtClean="0"/>
              <a:t>attraverso A     </a:t>
            </a:r>
            <a:r>
              <a:rPr lang="it-IT" dirty="0" err="1" smtClean="0"/>
              <a:t>v</a:t>
            </a:r>
            <a:r>
              <a:rPr lang="it-IT" dirty="0" err="1" smtClean="0">
                <a:latin typeface="Symbol" pitchFamily="18" charset="2"/>
              </a:rPr>
              <a:t>D</a:t>
            </a:r>
            <a:r>
              <a:rPr lang="it-IT" dirty="0" err="1" smtClean="0"/>
              <a:t>tAncN</a:t>
            </a:r>
            <a:r>
              <a:rPr lang="it-IT" dirty="0" smtClean="0"/>
              <a:t> ioni di un certo segno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55976" y="5139501"/>
            <a:ext cx="414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err="1"/>
              <a:t>nc</a:t>
            </a:r>
            <a:r>
              <a:rPr lang="it-IT" dirty="0"/>
              <a:t> = </a:t>
            </a:r>
            <a:r>
              <a:rPr lang="it-IT" dirty="0" err="1"/>
              <a:t>conc</a:t>
            </a:r>
            <a:r>
              <a:rPr lang="it-IT" dirty="0"/>
              <a:t> molare, N</a:t>
            </a:r>
            <a:r>
              <a:rPr lang="it-IT" dirty="0" smtClean="0"/>
              <a:t> </a:t>
            </a:r>
            <a:r>
              <a:rPr lang="it-IT" dirty="0"/>
              <a:t>= Avogadro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0993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1944"/>
              </p:ext>
            </p:extLst>
          </p:nvPr>
        </p:nvGraphicFramePr>
        <p:xfrm>
          <a:off x="917575" y="5589588"/>
          <a:ext cx="50069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" name="Equation" r:id="rId6" imgW="2971800" imgH="393480" progId="Equation.DSMT4">
                  <p:embed/>
                </p:oleObj>
              </mc:Choice>
              <mc:Fallback>
                <p:oleObj name="Equation" r:id="rId6" imgW="2971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589588"/>
                        <a:ext cx="500697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/>
          <p:cNvCxnSpPr/>
          <p:nvPr/>
        </p:nvCxnSpPr>
        <p:spPr>
          <a:xfrm flipH="1" flipV="1">
            <a:off x="5220072" y="3212976"/>
            <a:ext cx="2664296" cy="576064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660232" y="50309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 = S </a:t>
            </a:r>
            <a:r>
              <a:rPr lang="it-IT" dirty="0" smtClean="0">
                <a:sym typeface="Symbol"/>
              </a:rPr>
              <a:t> </a:t>
            </a:r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60232" y="924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 = </a:t>
            </a:r>
            <a:r>
              <a:rPr lang="it-IT" dirty="0" smtClean="0">
                <a:solidFill>
                  <a:srgbClr val="FF0000"/>
                </a:solidFill>
              </a:rPr>
              <a:t>v</a:t>
            </a:r>
            <a:r>
              <a:rPr lang="it-IT" dirty="0">
                <a:sym typeface="Symbol"/>
              </a:rPr>
              <a:t>  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t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0825" y="503094"/>
            <a:ext cx="2232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</a:t>
            </a:r>
            <a:r>
              <a:rPr lang="it-IT" dirty="0" smtClean="0"/>
              <a:t> = velocità ionica</a:t>
            </a:r>
          </a:p>
          <a:p>
            <a:r>
              <a:rPr lang="it-IT" dirty="0" smtClean="0"/>
              <a:t>V = volume</a:t>
            </a:r>
          </a:p>
          <a:p>
            <a:r>
              <a:rPr lang="it-IT" dirty="0" smtClean="0"/>
              <a:t>S = spazio</a:t>
            </a:r>
          </a:p>
          <a:p>
            <a:r>
              <a:rPr lang="it-IT" dirty="0" smtClean="0"/>
              <a:t>A </a:t>
            </a:r>
            <a:r>
              <a:rPr lang="it-IT" dirty="0"/>
              <a:t>=</a:t>
            </a:r>
            <a:r>
              <a:rPr lang="it-IT" dirty="0" smtClean="0"/>
              <a:t> area</a:t>
            </a:r>
            <a:endParaRPr lang="it-IT" dirty="0"/>
          </a:p>
          <a:p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32208" y="360362"/>
            <a:ext cx="8344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poiché ogni ione porta una carica ze</a:t>
            </a:r>
            <a:r>
              <a:rPr lang="it-IT" baseline="-25000" dirty="0"/>
              <a:t>0 </a:t>
            </a:r>
            <a:r>
              <a:rPr lang="it-IT" baseline="-25000" dirty="0" smtClean="0"/>
              <a:t>              </a:t>
            </a:r>
            <a:r>
              <a:rPr lang="it-IT" dirty="0" err="1" smtClean="0"/>
              <a:t>J</a:t>
            </a:r>
            <a:r>
              <a:rPr lang="it-IT" baseline="-25000" dirty="0" err="1" smtClean="0"/>
              <a:t>carica</a:t>
            </a:r>
            <a:r>
              <a:rPr lang="it-IT" dirty="0" smtClean="0"/>
              <a:t> = </a:t>
            </a:r>
            <a:r>
              <a:rPr lang="it-IT" dirty="0" err="1" smtClean="0"/>
              <a:t>J</a:t>
            </a:r>
            <a:r>
              <a:rPr lang="it-IT" baseline="-25000" dirty="0" err="1" smtClean="0"/>
              <a:t>ioni</a:t>
            </a:r>
            <a:r>
              <a:rPr lang="it-IT" baseline="-25000" dirty="0" smtClean="0"/>
              <a:t> </a:t>
            </a:r>
            <a:r>
              <a:rPr lang="it-IT" dirty="0" smtClean="0"/>
              <a:t>×</a:t>
            </a:r>
            <a:r>
              <a:rPr lang="it-IT" baseline="-25000" dirty="0" smtClean="0"/>
              <a:t> </a:t>
            </a:r>
            <a:r>
              <a:rPr lang="it-IT" dirty="0" smtClean="0"/>
              <a:t>carica degli ioni</a:t>
            </a:r>
            <a:r>
              <a:rPr lang="it-IT" baseline="-25000" dirty="0" smtClean="0"/>
              <a:t>  </a:t>
            </a:r>
            <a:endParaRPr lang="it-IT" baseline="-25000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352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err="1"/>
              <a:t>J</a:t>
            </a:r>
            <a:r>
              <a:rPr lang="it-IT" baseline="-25000" dirty="0" err="1"/>
              <a:t>carica</a:t>
            </a:r>
            <a:r>
              <a:rPr lang="it-IT" dirty="0"/>
              <a:t> = </a:t>
            </a:r>
            <a:r>
              <a:rPr lang="it-IT" dirty="0" err="1" smtClean="0"/>
              <a:t>vncN</a:t>
            </a:r>
            <a:r>
              <a:rPr lang="it-IT" dirty="0" smtClean="0"/>
              <a:t> </a:t>
            </a:r>
            <a:r>
              <a:rPr lang="it-IT" dirty="0"/>
              <a:t>× </a:t>
            </a:r>
            <a:r>
              <a:rPr lang="it-IT" dirty="0" err="1" smtClean="0"/>
              <a:t>ze</a:t>
            </a:r>
            <a:r>
              <a:rPr lang="it-IT" baseline="-25000" dirty="0" err="1" smtClean="0"/>
              <a:t>0</a:t>
            </a:r>
            <a:r>
              <a:rPr lang="it-IT" dirty="0" smtClean="0"/>
              <a:t>              dato che </a:t>
            </a:r>
            <a:r>
              <a:rPr lang="it-IT" sz="1800" dirty="0" err="1" smtClean="0"/>
              <a:t>e</a:t>
            </a:r>
            <a:r>
              <a:rPr lang="it-IT" sz="1800" baseline="-25000" dirty="0" err="1" smtClean="0"/>
              <a:t>0</a:t>
            </a:r>
            <a:r>
              <a:rPr lang="it-IT" sz="1800" dirty="0" err="1" smtClean="0"/>
              <a:t>N</a:t>
            </a:r>
            <a:r>
              <a:rPr lang="it-IT" sz="1800" dirty="0" smtClean="0"/>
              <a:t> </a:t>
            </a:r>
            <a:r>
              <a:rPr lang="it-IT" sz="1800" dirty="0"/>
              <a:t>= F = costante di </a:t>
            </a:r>
            <a:r>
              <a:rPr lang="it-IT" sz="1800" dirty="0" smtClean="0"/>
              <a:t>Faraday</a:t>
            </a:r>
            <a:endParaRPr lang="it-IT" sz="18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2444550"/>
            <a:ext cx="22955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ma    v = </a:t>
            </a:r>
            <a:r>
              <a:rPr lang="it-IT" dirty="0" err="1"/>
              <a:t>uE</a:t>
            </a:r>
            <a:r>
              <a:rPr lang="it-IT" dirty="0"/>
              <a:t> 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23779" y="2448692"/>
            <a:ext cx="1928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err="1"/>
              <a:t>J</a:t>
            </a:r>
            <a:r>
              <a:rPr lang="it-IT" baseline="-25000" dirty="0" err="1"/>
              <a:t>carica</a:t>
            </a:r>
            <a:r>
              <a:rPr lang="it-IT" dirty="0"/>
              <a:t> = </a:t>
            </a:r>
            <a:r>
              <a:rPr lang="it-IT" dirty="0" err="1" smtClean="0"/>
              <a:t>zuncFE</a:t>
            </a:r>
            <a:endParaRPr lang="it-IT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8027" y="3293212"/>
            <a:ext cx="6047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intensità di corrente   I = </a:t>
            </a:r>
            <a:r>
              <a:rPr lang="it-IT" dirty="0" err="1" smtClean="0"/>
              <a:t>J</a:t>
            </a:r>
            <a:r>
              <a:rPr lang="it-IT" baseline="-25000" dirty="0" err="1" smtClean="0"/>
              <a:t>carica</a:t>
            </a:r>
            <a:r>
              <a:rPr lang="it-IT" dirty="0" smtClean="0"/>
              <a:t> × A </a:t>
            </a:r>
            <a:r>
              <a:rPr lang="it-IT" dirty="0"/>
              <a:t>= </a:t>
            </a:r>
            <a:r>
              <a:rPr lang="it-IT" dirty="0" err="1" smtClean="0"/>
              <a:t>zuncFAE</a:t>
            </a:r>
            <a:endParaRPr lang="it-IT" dirty="0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22987"/>
              </p:ext>
            </p:extLst>
          </p:nvPr>
        </p:nvGraphicFramePr>
        <p:xfrm>
          <a:off x="480688" y="3992473"/>
          <a:ext cx="990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88" y="3992473"/>
                        <a:ext cx="9906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43767"/>
              </p:ext>
            </p:extLst>
          </p:nvPr>
        </p:nvGraphicFramePr>
        <p:xfrm>
          <a:off x="3101975" y="4013200"/>
          <a:ext cx="167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1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013200"/>
                        <a:ext cx="16700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18773"/>
              </p:ext>
            </p:extLst>
          </p:nvPr>
        </p:nvGraphicFramePr>
        <p:xfrm>
          <a:off x="2198688" y="4948238"/>
          <a:ext cx="27336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2" name="Equation" r:id="rId7" imgW="1726920" imgH="393480" progId="Equation.DSMT4">
                  <p:embed/>
                </p:oleObj>
              </mc:Choice>
              <mc:Fallback>
                <p:oleObj name="Equation" r:id="rId7" imgW="17269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4948238"/>
                        <a:ext cx="27336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AutoShape 12"/>
          <p:cNvSpPr>
            <a:spLocks/>
          </p:cNvSpPr>
          <p:nvPr/>
        </p:nvSpPr>
        <p:spPr bwMode="auto">
          <a:xfrm>
            <a:off x="5147741" y="4013937"/>
            <a:ext cx="144463" cy="1655762"/>
          </a:xfrm>
          <a:prstGeom prst="rightBrace">
            <a:avLst>
              <a:gd name="adj1" fmla="val 9551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011453" y="4613218"/>
            <a:ext cx="15841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k = </a:t>
            </a:r>
            <a:r>
              <a:rPr lang="it-IT" sz="2400" dirty="0" err="1"/>
              <a:t>zuncF</a:t>
            </a:r>
            <a:r>
              <a:rPr lang="it-IT" sz="2400" dirty="0"/>
              <a:t> 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81589"/>
              </p:ext>
            </p:extLst>
          </p:nvPr>
        </p:nvGraphicFramePr>
        <p:xfrm>
          <a:off x="3281908" y="6057281"/>
          <a:ext cx="9636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908" y="6057281"/>
                        <a:ext cx="96361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491979" y="5596674"/>
            <a:ext cx="144462" cy="433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4068241" y="5596674"/>
            <a:ext cx="215900" cy="4333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8313" y="1700808"/>
            <a:ext cx="229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</a:t>
            </a:r>
            <a:r>
              <a:rPr lang="it-IT" baseline="-25000" dirty="0" err="1"/>
              <a:t>carica</a:t>
            </a:r>
            <a:r>
              <a:rPr lang="it-IT" dirty="0"/>
              <a:t> = </a:t>
            </a:r>
            <a:r>
              <a:rPr lang="it-IT" dirty="0" err="1" smtClean="0"/>
              <a:t>zvncF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907954" y="2550337"/>
            <a:ext cx="584025" cy="196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1979712" y="4221088"/>
            <a:ext cx="584025" cy="196820"/>
          </a:xfrm>
          <a:prstGeom prst="rightArrow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688049" y="566020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 = conducibilità</a:t>
            </a:r>
          </a:p>
          <a:p>
            <a:r>
              <a:rPr lang="it-IT" dirty="0" smtClean="0"/>
              <a:t>k = </a:t>
            </a:r>
            <a:r>
              <a:rPr lang="it-IT" dirty="0" err="1" smtClean="0"/>
              <a:t>conduc</a:t>
            </a:r>
            <a:r>
              <a:rPr lang="it-IT" dirty="0" smtClean="0"/>
              <a:t>. specifica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44" grpId="0" animBg="1"/>
      <p:bldP spid="18445" grpId="0"/>
      <p:bldP spid="12309" grpId="0" animBg="1"/>
      <p:bldP spid="12310" grpId="0" animBg="1"/>
      <p:bldP spid="5" grpId="0" animBg="1"/>
      <p:bldP spid="1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83003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 così dimostrata la relazione di </a:t>
            </a:r>
            <a:r>
              <a:rPr lang="it-IT" b="1" dirty="0" smtClean="0"/>
              <a:t>proporzionalità diretta</a:t>
            </a:r>
            <a:r>
              <a:rPr lang="it-IT" dirty="0" smtClean="0"/>
              <a:t> tra k e la concentrazione </a:t>
            </a:r>
            <a:r>
              <a:rPr lang="it-IT" dirty="0" err="1" smtClean="0"/>
              <a:t>nc</a:t>
            </a:r>
            <a:r>
              <a:rPr lang="it-IT" dirty="0" smtClean="0"/>
              <a:t> </a:t>
            </a:r>
          </a:p>
          <a:p>
            <a:r>
              <a:rPr lang="it-IT" dirty="0" smtClean="0"/>
              <a:t>Almeno per </a:t>
            </a:r>
            <a:r>
              <a:rPr lang="it-IT" dirty="0" err="1" smtClean="0"/>
              <a:t>conc</a:t>
            </a:r>
            <a:r>
              <a:rPr lang="it-IT" dirty="0" smtClean="0"/>
              <a:t> relativamente piccole</a:t>
            </a:r>
          </a:p>
          <a:p>
            <a:r>
              <a:rPr lang="it-IT" sz="1800" dirty="0" smtClean="0">
                <a:solidFill>
                  <a:srgbClr val="FF0000"/>
                </a:solidFill>
              </a:rPr>
              <a:t>(vedi 05 - Conducibilità ionica)</a:t>
            </a: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4" name="Picture 4" descr="k spec per varie sost ad alte co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00411"/>
            <a:ext cx="3024336" cy="259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753597"/>
              </p:ext>
            </p:extLst>
          </p:nvPr>
        </p:nvGraphicFramePr>
        <p:xfrm>
          <a:off x="346246" y="2791961"/>
          <a:ext cx="2376266" cy="160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1" name="Grafico" r:id="rId4" imgW="4572112" imgH="3086100" progId="Excel.Chart.8">
                  <p:embed/>
                </p:oleObj>
              </mc:Choice>
              <mc:Fallback>
                <p:oleObj name="Grafico" r:id="rId4" imgW="4572112" imgH="3086100" progId="Excel.Chart.8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46" y="2791961"/>
                        <a:ext cx="2376266" cy="1603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300229" y="983209"/>
            <a:ext cx="15841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k = </a:t>
            </a:r>
            <a:r>
              <a:rPr lang="it-IT" sz="2400" dirty="0" err="1"/>
              <a:t>zuncF</a:t>
            </a:r>
            <a:r>
              <a:rPr lang="it-IT" sz="2400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70080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quindi: </a:t>
            </a:r>
            <a:r>
              <a:rPr lang="it-IT" b="1" dirty="0" smtClean="0"/>
              <a:t>k</a:t>
            </a:r>
            <a:r>
              <a:rPr lang="it-IT" dirty="0" smtClean="0"/>
              <a:t> dipende dalla </a:t>
            </a:r>
            <a:r>
              <a:rPr lang="it-IT" dirty="0"/>
              <a:t>carica </a:t>
            </a:r>
            <a:r>
              <a:rPr lang="it-IT" dirty="0" smtClean="0"/>
              <a:t>ionica, dalla </a:t>
            </a:r>
            <a:r>
              <a:rPr lang="it-IT" dirty="0"/>
              <a:t>mobilità </a:t>
            </a:r>
            <a:r>
              <a:rPr lang="it-IT" dirty="0" smtClean="0"/>
              <a:t>u e dalla </a:t>
            </a:r>
            <a:r>
              <a:rPr lang="it-IT" dirty="0" err="1" smtClean="0"/>
              <a:t>conc</a:t>
            </a:r>
            <a:r>
              <a:rPr lang="it-IT" dirty="0" smtClean="0"/>
              <a:t>.</a:t>
            </a:r>
          </a:p>
          <a:p>
            <a:r>
              <a:rPr lang="it-IT" dirty="0" smtClean="0"/>
              <a:t>u dipende dal raggio idrodinamico e dalla viscosità</a:t>
            </a:r>
          </a:p>
          <a:p>
            <a:r>
              <a:rPr lang="it-IT" dirty="0" smtClean="0"/>
              <a:t>la viscosità dipende </a:t>
            </a:r>
            <a:r>
              <a:rPr lang="it-IT" dirty="0"/>
              <a:t>dalla natura del </a:t>
            </a:r>
            <a:r>
              <a:rPr lang="it-IT" dirty="0" smtClean="0"/>
              <a:t>solvente e dalla T.</a:t>
            </a:r>
            <a:endParaRPr lang="it-IT" dirty="0"/>
          </a:p>
        </p:txBody>
      </p:sp>
      <p:pic>
        <p:nvPicPr>
          <p:cNvPr id="7" name="Picture 7" descr="k spec per varie sost a basse con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3798"/>
            <a:ext cx="2281538" cy="21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395536" y="548680"/>
            <a:ext cx="525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se si </a:t>
            </a:r>
            <a:r>
              <a:rPr lang="it-IT" dirty="0" smtClean="0"/>
              <a:t>dividono entrambi i membri per </a:t>
            </a:r>
            <a:r>
              <a:rPr lang="it-IT" dirty="0" err="1"/>
              <a:t>nc</a:t>
            </a:r>
            <a:endParaRPr lang="it-IT" dirty="0"/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526465"/>
              </p:ext>
            </p:extLst>
          </p:nvPr>
        </p:nvGraphicFramePr>
        <p:xfrm>
          <a:off x="3870325" y="1268413"/>
          <a:ext cx="17716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9" name="Equation" r:id="rId3" imgW="901440" imgH="393480" progId="Equation.DSMT4">
                  <p:embed/>
                </p:oleObj>
              </mc:Choice>
              <mc:Fallback>
                <p:oleObj name="Equation" r:id="rId3" imgW="9014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268413"/>
                        <a:ext cx="17716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742592" y="3022104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it-IT" sz="2400" b="1" dirty="0">
                <a:solidFill>
                  <a:srgbClr val="FF0000"/>
                </a:solidFill>
              </a:rPr>
              <a:t> = </a:t>
            </a:r>
            <a:r>
              <a:rPr lang="it-IT" sz="2400" b="1" dirty="0" err="1">
                <a:solidFill>
                  <a:srgbClr val="FF0000"/>
                </a:solidFill>
              </a:rPr>
              <a:t>zuF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623892" y="518517"/>
            <a:ext cx="15841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k = </a:t>
            </a:r>
            <a:r>
              <a:rPr lang="it-IT" sz="2400" dirty="0" err="1"/>
              <a:t>zuncF</a:t>
            </a:r>
            <a:r>
              <a:rPr lang="it-IT" sz="2400" dirty="0"/>
              <a:t> 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3995936" y="2204864"/>
            <a:ext cx="72008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9552" y="5085184"/>
            <a:ext cx="7783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it-IT" dirty="0">
                <a:solidFill>
                  <a:srgbClr val="FF0000"/>
                </a:solidFill>
              </a:rPr>
              <a:t> = (u</a:t>
            </a:r>
            <a:r>
              <a:rPr lang="it-IT" baseline="-25000" dirty="0">
                <a:solidFill>
                  <a:srgbClr val="FF0000"/>
                </a:solidFill>
              </a:rPr>
              <a:t>+</a:t>
            </a:r>
            <a:r>
              <a:rPr lang="it-IT" dirty="0">
                <a:solidFill>
                  <a:srgbClr val="FF0000"/>
                </a:solidFill>
              </a:rPr>
              <a:t> + u</a:t>
            </a:r>
            <a:r>
              <a:rPr lang="it-IT" baseline="-25000" dirty="0">
                <a:solidFill>
                  <a:srgbClr val="FF0000"/>
                </a:solidFill>
              </a:rPr>
              <a:t>-</a:t>
            </a:r>
            <a:r>
              <a:rPr lang="it-IT" dirty="0">
                <a:solidFill>
                  <a:srgbClr val="FF0000"/>
                </a:solidFill>
              </a:rPr>
              <a:t>) F	</a:t>
            </a:r>
            <a:r>
              <a:rPr lang="it-IT" b="1" dirty="0">
                <a:solidFill>
                  <a:srgbClr val="FF0000"/>
                </a:solidFill>
              </a:rPr>
              <a:t>	</a:t>
            </a:r>
            <a:r>
              <a:rPr lang="it-IT" dirty="0" smtClean="0">
                <a:solidFill>
                  <a:srgbClr val="FF0000"/>
                </a:solidFill>
              </a:rPr>
              <a:t>nel caso semplificato z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+ 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it-IT" baseline="-25000" dirty="0" smtClean="0">
                <a:solidFill>
                  <a:srgbClr val="FF0000"/>
                </a:solidFill>
                <a:sym typeface="Symbol" pitchFamily="18" charset="2"/>
              </a:rPr>
              <a:t>- </a:t>
            </a:r>
            <a:r>
              <a:rPr lang="it-IT" dirty="0" smtClean="0">
                <a:solidFill>
                  <a:srgbClr val="FF0000"/>
                </a:solidFill>
              </a:rPr>
              <a:t> = 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005064"/>
            <a:ext cx="4787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un sale che è formato da ioni + e –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 = </a:t>
            </a:r>
            <a:r>
              <a:rPr lang="it-IT" dirty="0" err="1" smtClean="0"/>
              <a:t>z</a:t>
            </a:r>
            <a:r>
              <a:rPr lang="it-IT" baseline="-25000" dirty="0" err="1" smtClean="0"/>
              <a:t>+</a:t>
            </a:r>
            <a:r>
              <a:rPr lang="it-IT" dirty="0" err="1" smtClean="0"/>
              <a:t>u</a:t>
            </a:r>
            <a:r>
              <a:rPr lang="it-IT" baseline="-25000" dirty="0" err="1" smtClean="0"/>
              <a:t>+</a:t>
            </a:r>
            <a:r>
              <a:rPr lang="it-IT" dirty="0" err="1" smtClean="0"/>
              <a:t>F</a:t>
            </a:r>
            <a:r>
              <a:rPr lang="it-IT" dirty="0" smtClean="0"/>
              <a:t> + z</a:t>
            </a:r>
            <a:r>
              <a:rPr lang="it-IT" baseline="-25000" dirty="0" smtClean="0"/>
              <a:t>-</a:t>
            </a:r>
            <a:r>
              <a:rPr lang="it-IT" dirty="0" smtClean="0"/>
              <a:t>u</a:t>
            </a:r>
            <a:r>
              <a:rPr lang="it-IT" baseline="-25000" dirty="0" smtClean="0"/>
              <a:t>-</a:t>
            </a:r>
            <a:r>
              <a:rPr lang="it-IT" dirty="0" smtClean="0"/>
              <a:t>F     	caso generale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96136" y="40050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 = </a:t>
            </a:r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baseline="-25000" dirty="0" smtClean="0"/>
              <a:t>+</a:t>
            </a:r>
            <a:r>
              <a:rPr lang="it-IT" dirty="0" smtClean="0"/>
              <a:t> + </a:t>
            </a:r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baseline="-25000" dirty="0" smtClean="0"/>
              <a:t>-</a:t>
            </a:r>
            <a:endParaRPr lang="it-IT" baseline="-25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8378"/>
              </p:ext>
            </p:extLst>
          </p:nvPr>
        </p:nvGraphicFramePr>
        <p:xfrm>
          <a:off x="1187624" y="636469"/>
          <a:ext cx="8731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" name="Equation" r:id="rId3" imgW="444240" imgH="431640" progId="Equation.DSMT4">
                  <p:embed/>
                </p:oleObj>
              </mc:Choice>
              <mc:Fallback>
                <p:oleObj name="Equation" r:id="rId3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36469"/>
                        <a:ext cx="8731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788024" y="86027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      t</a:t>
            </a:r>
            <a:r>
              <a:rPr lang="it-IT" baseline="-25000" dirty="0" smtClean="0"/>
              <a:t>+</a:t>
            </a:r>
            <a:r>
              <a:rPr lang="it-IT" dirty="0" smtClean="0"/>
              <a:t> + t</a:t>
            </a:r>
            <a:r>
              <a:rPr lang="it-IT" baseline="-25000" dirty="0" smtClean="0"/>
              <a:t>-</a:t>
            </a:r>
            <a:r>
              <a:rPr lang="it-IT" dirty="0" smtClean="0"/>
              <a:t> = 1</a:t>
            </a:r>
            <a:endParaRPr lang="it-IT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370708"/>
              </p:ext>
            </p:extLst>
          </p:nvPr>
        </p:nvGraphicFramePr>
        <p:xfrm>
          <a:off x="1187624" y="1871279"/>
          <a:ext cx="167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71279"/>
                        <a:ext cx="16700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11006"/>
              </p:ext>
            </p:extLst>
          </p:nvPr>
        </p:nvGraphicFramePr>
        <p:xfrm>
          <a:off x="1187624" y="2934090"/>
          <a:ext cx="2495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" name="Equation" r:id="rId7" imgW="1574640" imgH="431640" progId="Equation.DSMT4">
                  <p:embed/>
                </p:oleObj>
              </mc:Choice>
              <mc:Fallback>
                <p:oleObj name="Equation" r:id="rId7" imgW="1574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34090"/>
                        <a:ext cx="24955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87624" y="4017064"/>
            <a:ext cx="349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poiché </a:t>
            </a:r>
            <a:r>
              <a:rPr lang="it-IT" dirty="0" err="1" smtClean="0"/>
              <a:t>z</a:t>
            </a:r>
            <a:r>
              <a:rPr lang="it-IT" baseline="-25000" dirty="0" err="1" smtClean="0"/>
              <a:t>+</a:t>
            </a:r>
            <a:r>
              <a:rPr lang="it-IT" dirty="0" err="1" smtClean="0"/>
              <a:t>n</a:t>
            </a:r>
            <a:r>
              <a:rPr lang="it-IT" baseline="-25000" dirty="0" smtClean="0"/>
              <a:t>+</a:t>
            </a:r>
            <a:r>
              <a:rPr lang="it-IT" dirty="0" smtClean="0"/>
              <a:t> = z</a:t>
            </a:r>
            <a:r>
              <a:rPr lang="it-IT" baseline="-25000" dirty="0" smtClean="0"/>
              <a:t>-</a:t>
            </a:r>
            <a:r>
              <a:rPr lang="it-IT" dirty="0" smtClean="0"/>
              <a:t>n</a:t>
            </a:r>
            <a:r>
              <a:rPr lang="it-IT" baseline="-25000" dirty="0" smtClean="0"/>
              <a:t>-</a:t>
            </a:r>
            <a:endParaRPr lang="it-IT" baseline="-25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01467"/>
              </p:ext>
            </p:extLst>
          </p:nvPr>
        </p:nvGraphicFramePr>
        <p:xfrm>
          <a:off x="1187624" y="5129179"/>
          <a:ext cx="16097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7" name="Equation" r:id="rId9" imgW="1015920" imgH="431640" progId="Equation.DSMT4">
                  <p:embed/>
                </p:oleObj>
              </mc:Choice>
              <mc:Fallback>
                <p:oleObj name="Equation" r:id="rId9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129179"/>
                        <a:ext cx="16097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2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67545" y="477391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it-IT" sz="2400" b="1" dirty="0">
                <a:solidFill>
                  <a:srgbClr val="FF0000"/>
                </a:solidFill>
              </a:rPr>
              <a:t> = </a:t>
            </a:r>
            <a:r>
              <a:rPr lang="it-IT" sz="2400" b="1" dirty="0" err="1" smtClean="0">
                <a:solidFill>
                  <a:srgbClr val="FF0000"/>
                </a:solidFill>
              </a:rPr>
              <a:t>zuF</a:t>
            </a:r>
            <a:r>
              <a:rPr lang="it-IT" sz="2400" b="1" dirty="0" smtClean="0">
                <a:solidFill>
                  <a:srgbClr val="FF0000"/>
                </a:solidFill>
              </a:rPr>
              <a:t>,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90589"/>
              </p:ext>
            </p:extLst>
          </p:nvPr>
        </p:nvGraphicFramePr>
        <p:xfrm>
          <a:off x="467545" y="1484784"/>
          <a:ext cx="27749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Equation" r:id="rId3" imgW="1752480" imgH="431640" progId="Equation.DSMT4">
                  <p:embed/>
                </p:oleObj>
              </mc:Choice>
              <mc:Fallback>
                <p:oleObj name="Equation" r:id="rId3" imgW="1752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1484784"/>
                        <a:ext cx="27749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36672"/>
              </p:ext>
            </p:extLst>
          </p:nvPr>
        </p:nvGraphicFramePr>
        <p:xfrm>
          <a:off x="467545" y="2717602"/>
          <a:ext cx="11668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2717602"/>
                        <a:ext cx="1166812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67544" y="3501008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Dunque: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si misura</a:t>
            </a:r>
            <a:r>
              <a:rPr lang="it-IT" dirty="0" smtClean="0"/>
              <a:t> </a:t>
            </a:r>
            <a:r>
              <a:rPr lang="it-IT" dirty="0" smtClean="0">
                <a:sym typeface="Symbol" panose="05050102010706020507" pitchFamily="18" charset="2"/>
              </a:rPr>
              <a:t></a:t>
            </a:r>
            <a:r>
              <a:rPr lang="it-IT" dirty="0" smtClean="0"/>
              <a:t> per un composto ionico, come ad es. un sale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si misurano</a:t>
            </a:r>
            <a:r>
              <a:rPr lang="it-IT" dirty="0" smtClean="0"/>
              <a:t> i valori ionici individuali t</a:t>
            </a:r>
            <a:r>
              <a:rPr lang="it-IT" baseline="-25000" dirty="0" smtClean="0"/>
              <a:t>+</a:t>
            </a:r>
            <a:r>
              <a:rPr lang="it-IT" dirty="0" smtClean="0"/>
              <a:t> e t</a:t>
            </a:r>
            <a:r>
              <a:rPr lang="it-IT" baseline="-25000" dirty="0" smtClean="0"/>
              <a:t>- </a:t>
            </a:r>
            <a:r>
              <a:rPr lang="it-IT" sz="1400" dirty="0" smtClean="0"/>
              <a:t>(unici parametri ionici individuali misurabili)</a:t>
            </a:r>
            <a:endParaRPr lang="it-IT" sz="1400" baseline="-25000" dirty="0" smtClean="0"/>
          </a:p>
          <a:p>
            <a:r>
              <a:rPr lang="it-IT" dirty="0" smtClean="0">
                <a:solidFill>
                  <a:srgbClr val="0000FF"/>
                </a:solidFill>
              </a:rPr>
              <a:t>si calcolano</a:t>
            </a:r>
            <a:r>
              <a:rPr lang="it-IT" dirty="0" smtClean="0"/>
              <a:t> i valori di </a:t>
            </a:r>
            <a:r>
              <a:rPr lang="it-IT" dirty="0" err="1" smtClean="0"/>
              <a:t>u</a:t>
            </a:r>
            <a:r>
              <a:rPr lang="it-IT" baseline="-25000" dirty="0" err="1" smtClean="0"/>
              <a:t>totale</a:t>
            </a:r>
            <a:r>
              <a:rPr lang="it-IT" dirty="0" smtClean="0"/>
              <a:t>, u</a:t>
            </a:r>
            <a:r>
              <a:rPr lang="it-IT" baseline="-25000" dirty="0" smtClean="0"/>
              <a:t>+</a:t>
            </a:r>
            <a:r>
              <a:rPr lang="it-IT" dirty="0" smtClean="0"/>
              <a:t>, u</a:t>
            </a:r>
            <a:r>
              <a:rPr lang="it-IT" baseline="-25000" dirty="0" smtClean="0"/>
              <a:t>-</a:t>
            </a:r>
            <a:r>
              <a:rPr lang="it-IT" dirty="0" smtClean="0"/>
              <a:t>, </a:t>
            </a:r>
            <a:r>
              <a:rPr lang="it-IT" dirty="0" smtClean="0">
                <a:sym typeface="Symbol" panose="05050102010706020507" pitchFamily="18" charset="2"/>
              </a:rPr>
              <a:t></a:t>
            </a:r>
            <a:r>
              <a:rPr lang="it-IT" baseline="-25000" dirty="0" smtClean="0">
                <a:sym typeface="Symbol" panose="05050102010706020507" pitchFamily="18" charset="2"/>
              </a:rPr>
              <a:t>+</a:t>
            </a:r>
            <a:r>
              <a:rPr lang="it-IT" dirty="0" smtClean="0">
                <a:sym typeface="Symbol" panose="05050102010706020507" pitchFamily="18" charset="2"/>
              </a:rPr>
              <a:t> e </a:t>
            </a:r>
            <a:r>
              <a:rPr lang="it-IT" baseline="-25000" dirty="0" smtClean="0">
                <a:sym typeface="Symbol" panose="05050102010706020507" pitchFamily="18" charset="2"/>
              </a:rPr>
              <a:t>-</a:t>
            </a:r>
            <a:endParaRPr lang="it-IT" baseline="-25000" dirty="0" smtClean="0"/>
          </a:p>
          <a:p>
            <a:endParaRPr lang="it-IT" dirty="0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19015"/>
              </p:ext>
            </p:extLst>
          </p:nvPr>
        </p:nvGraphicFramePr>
        <p:xfrm>
          <a:off x="5364088" y="5301208"/>
          <a:ext cx="15017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" name="Equation" r:id="rId7" imgW="825480" imgH="431640" progId="Equation.DSMT4">
                  <p:embed/>
                </p:oleObj>
              </mc:Choice>
              <mc:Fallback>
                <p:oleObj name="Equation" r:id="rId7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301208"/>
                        <a:ext cx="15017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67544" y="537321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è noto </a:t>
            </a:r>
            <a:r>
              <a:rPr lang="it-IT" dirty="0" err="1" smtClean="0"/>
              <a:t>u</a:t>
            </a:r>
            <a:r>
              <a:rPr lang="it-IT" baseline="-25000" dirty="0" err="1" smtClean="0"/>
              <a:t>i</a:t>
            </a:r>
            <a:r>
              <a:rPr lang="it-IT" dirty="0" smtClean="0"/>
              <a:t> si può calcolare a</a:t>
            </a:r>
            <a:r>
              <a:rPr lang="it-IT" baseline="-25000" dirty="0" smtClean="0"/>
              <a:t>i</a:t>
            </a:r>
            <a:endParaRPr lang="it-IT" baseline="-250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2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42656"/>
              </p:ext>
            </p:extLst>
          </p:nvPr>
        </p:nvGraphicFramePr>
        <p:xfrm>
          <a:off x="4176134" y="2791813"/>
          <a:ext cx="45053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3" imgW="2819160" imgH="761760" progId="Equation.DSMT4">
                  <p:embed/>
                </p:oleObj>
              </mc:Choice>
              <mc:Fallback>
                <p:oleObj name="Equation" r:id="rId3" imgW="2819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134" y="2791813"/>
                        <a:ext cx="45053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467544" y="54868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questo punto noto a</a:t>
            </a:r>
            <a:r>
              <a:rPr lang="it-IT" baseline="-25000" dirty="0" smtClean="0"/>
              <a:t>i</a:t>
            </a:r>
            <a:r>
              <a:rPr lang="it-IT" dirty="0" smtClean="0"/>
              <a:t> e noto il raggio dello ione nudo (da misure spettroscopiche) si può calcolare in numero di molecole di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435661" y="5195389"/>
            <a:ext cx="824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metodo della mobilità in campo elettrico di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Ulich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(già visto)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518848" y="2125303"/>
            <a:ext cx="3001211" cy="1387607"/>
            <a:chOff x="518848" y="2125303"/>
            <a:chExt cx="3001211" cy="1387607"/>
          </a:xfrm>
        </p:grpSpPr>
        <p:grpSp>
          <p:nvGrpSpPr>
            <p:cNvPr id="2" name="Gruppo 1"/>
            <p:cNvGrpSpPr/>
            <p:nvPr/>
          </p:nvGrpSpPr>
          <p:grpSpPr>
            <a:xfrm>
              <a:off x="1331640" y="2125303"/>
              <a:ext cx="1385018" cy="1385018"/>
              <a:chOff x="6948264" y="1342314"/>
              <a:chExt cx="1385018" cy="1385018"/>
            </a:xfrm>
          </p:grpSpPr>
          <p:sp>
            <p:nvSpPr>
              <p:cNvPr id="3" name="Ovale 2"/>
              <p:cNvSpPr/>
              <p:nvPr/>
            </p:nvSpPr>
            <p:spPr bwMode="auto">
              <a:xfrm>
                <a:off x="6948264" y="1342314"/>
                <a:ext cx="1385018" cy="1385018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4" name="Gruppo 3"/>
              <p:cNvGrpSpPr/>
              <p:nvPr/>
            </p:nvGrpSpPr>
            <p:grpSpPr>
              <a:xfrm rot="15534446">
                <a:off x="7088428" y="1488568"/>
                <a:ext cx="491902" cy="491902"/>
                <a:chOff x="5867077" y="4198904"/>
                <a:chExt cx="491902" cy="491902"/>
              </a:xfrm>
            </p:grpSpPr>
            <p:sp>
              <p:nvSpPr>
                <p:cNvPr id="24" name="Ovale 23"/>
                <p:cNvSpPr/>
                <p:nvPr/>
              </p:nvSpPr>
              <p:spPr bwMode="auto">
                <a:xfrm>
                  <a:off x="5867077" y="4198904"/>
                  <a:ext cx="491902" cy="491902"/>
                </a:xfrm>
                <a:prstGeom prst="ellipse">
                  <a:avLst/>
                </a:prstGeom>
                <a:solidFill>
                  <a:srgbClr val="00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25" name="Gruppo 24"/>
                <p:cNvGrpSpPr/>
                <p:nvPr/>
              </p:nvGrpSpPr>
              <p:grpSpPr>
                <a:xfrm>
                  <a:off x="6072666" y="4328290"/>
                  <a:ext cx="144016" cy="167258"/>
                  <a:chOff x="6469928" y="2996952"/>
                  <a:chExt cx="144016" cy="167258"/>
                </a:xfrm>
              </p:grpSpPr>
              <p:cxnSp>
                <p:nvCxnSpPr>
                  <p:cNvPr id="26" name="Connettore 1 25"/>
                  <p:cNvCxnSpPr/>
                  <p:nvPr/>
                </p:nvCxnSpPr>
                <p:spPr bwMode="auto">
                  <a:xfrm>
                    <a:off x="6470502" y="299695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27" name="Connettore 1 26"/>
                  <p:cNvCxnSpPr/>
                  <p:nvPr/>
                </p:nvCxnSpPr>
                <p:spPr bwMode="auto">
                  <a:xfrm rot="6240000">
                    <a:off x="6541936" y="309220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</p:grpSp>
          <p:grpSp>
            <p:nvGrpSpPr>
              <p:cNvPr id="5" name="Gruppo 4"/>
              <p:cNvGrpSpPr/>
              <p:nvPr/>
            </p:nvGrpSpPr>
            <p:grpSpPr>
              <a:xfrm rot="4736886">
                <a:off x="7679654" y="2135649"/>
                <a:ext cx="491902" cy="491902"/>
                <a:chOff x="5867077" y="4198904"/>
                <a:chExt cx="491902" cy="491902"/>
              </a:xfrm>
            </p:grpSpPr>
            <p:sp>
              <p:nvSpPr>
                <p:cNvPr id="20" name="Ovale 19"/>
                <p:cNvSpPr/>
                <p:nvPr/>
              </p:nvSpPr>
              <p:spPr bwMode="auto">
                <a:xfrm>
                  <a:off x="5867077" y="4198904"/>
                  <a:ext cx="491902" cy="491902"/>
                </a:xfrm>
                <a:prstGeom prst="ellipse">
                  <a:avLst/>
                </a:prstGeom>
                <a:solidFill>
                  <a:srgbClr val="00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21" name="Gruppo 20"/>
                <p:cNvGrpSpPr/>
                <p:nvPr/>
              </p:nvGrpSpPr>
              <p:grpSpPr>
                <a:xfrm>
                  <a:off x="6072666" y="4328290"/>
                  <a:ext cx="144016" cy="167258"/>
                  <a:chOff x="6469928" y="2996952"/>
                  <a:chExt cx="144016" cy="167258"/>
                </a:xfrm>
              </p:grpSpPr>
              <p:cxnSp>
                <p:nvCxnSpPr>
                  <p:cNvPr id="22" name="Connettore 1 21"/>
                  <p:cNvCxnSpPr/>
                  <p:nvPr/>
                </p:nvCxnSpPr>
                <p:spPr bwMode="auto">
                  <a:xfrm>
                    <a:off x="6470501" y="299695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23" name="Connettore 1 22"/>
                  <p:cNvCxnSpPr/>
                  <p:nvPr/>
                </p:nvCxnSpPr>
                <p:spPr bwMode="auto">
                  <a:xfrm rot="6240000">
                    <a:off x="6541936" y="309220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</p:grpSp>
          <p:grpSp>
            <p:nvGrpSpPr>
              <p:cNvPr id="6" name="Gruppo 5"/>
              <p:cNvGrpSpPr/>
              <p:nvPr/>
            </p:nvGrpSpPr>
            <p:grpSpPr>
              <a:xfrm>
                <a:off x="7387083" y="1810400"/>
                <a:ext cx="491902" cy="514004"/>
                <a:chOff x="5580112" y="4314445"/>
                <a:chExt cx="491902" cy="514004"/>
              </a:xfrm>
            </p:grpSpPr>
            <p:sp>
              <p:nvSpPr>
                <p:cNvPr id="18" name="Ovale 17"/>
                <p:cNvSpPr/>
                <p:nvPr/>
              </p:nvSpPr>
              <p:spPr bwMode="auto">
                <a:xfrm>
                  <a:off x="5580112" y="4314445"/>
                  <a:ext cx="491902" cy="491902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9" name="CasellaDiTesto 18"/>
                <p:cNvSpPr txBox="1"/>
                <p:nvPr/>
              </p:nvSpPr>
              <p:spPr>
                <a:xfrm>
                  <a:off x="5651068" y="4366784"/>
                  <a:ext cx="2873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it-IT" sz="2400" b="1" dirty="0" smtClean="0"/>
                </a:p>
              </p:txBody>
            </p:sp>
          </p:grpSp>
          <p:grpSp>
            <p:nvGrpSpPr>
              <p:cNvPr id="7" name="Gruppo 6"/>
              <p:cNvGrpSpPr/>
              <p:nvPr/>
            </p:nvGrpSpPr>
            <p:grpSpPr>
              <a:xfrm rot="11297745">
                <a:off x="7025045" y="2044308"/>
                <a:ext cx="491902" cy="491902"/>
                <a:chOff x="5867077" y="4198904"/>
                <a:chExt cx="491902" cy="491902"/>
              </a:xfrm>
            </p:grpSpPr>
            <p:sp>
              <p:nvSpPr>
                <p:cNvPr id="14" name="Ovale 13"/>
                <p:cNvSpPr/>
                <p:nvPr/>
              </p:nvSpPr>
              <p:spPr bwMode="auto">
                <a:xfrm>
                  <a:off x="5867077" y="4198904"/>
                  <a:ext cx="491902" cy="491902"/>
                </a:xfrm>
                <a:prstGeom prst="ellipse">
                  <a:avLst/>
                </a:prstGeom>
                <a:solidFill>
                  <a:srgbClr val="00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uppo 14"/>
                <p:cNvGrpSpPr/>
                <p:nvPr/>
              </p:nvGrpSpPr>
              <p:grpSpPr>
                <a:xfrm>
                  <a:off x="6072666" y="4328290"/>
                  <a:ext cx="144016" cy="167258"/>
                  <a:chOff x="6469928" y="2996952"/>
                  <a:chExt cx="144016" cy="167258"/>
                </a:xfrm>
              </p:grpSpPr>
              <p:cxnSp>
                <p:nvCxnSpPr>
                  <p:cNvPr id="16" name="Connettore 1 15"/>
                  <p:cNvCxnSpPr/>
                  <p:nvPr/>
                </p:nvCxnSpPr>
                <p:spPr bwMode="auto">
                  <a:xfrm>
                    <a:off x="6470501" y="299695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17" name="Connettore 1 16"/>
                  <p:cNvCxnSpPr/>
                  <p:nvPr/>
                </p:nvCxnSpPr>
                <p:spPr bwMode="auto">
                  <a:xfrm rot="6240000">
                    <a:off x="6541936" y="309220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</p:grpSp>
          <p:grpSp>
            <p:nvGrpSpPr>
              <p:cNvPr id="8" name="Gruppo 7"/>
              <p:cNvGrpSpPr/>
              <p:nvPr/>
            </p:nvGrpSpPr>
            <p:grpSpPr>
              <a:xfrm rot="193478">
                <a:off x="7737540" y="1535293"/>
                <a:ext cx="491902" cy="491902"/>
                <a:chOff x="5867077" y="4198904"/>
                <a:chExt cx="491902" cy="491902"/>
              </a:xfrm>
            </p:grpSpPr>
            <p:sp>
              <p:nvSpPr>
                <p:cNvPr id="10" name="Ovale 9"/>
                <p:cNvSpPr/>
                <p:nvPr/>
              </p:nvSpPr>
              <p:spPr bwMode="auto">
                <a:xfrm>
                  <a:off x="5867077" y="4198904"/>
                  <a:ext cx="491902" cy="491902"/>
                </a:xfrm>
                <a:prstGeom prst="ellipse">
                  <a:avLst/>
                </a:prstGeom>
                <a:solidFill>
                  <a:srgbClr val="00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11" name="Gruppo 10"/>
                <p:cNvGrpSpPr/>
                <p:nvPr/>
              </p:nvGrpSpPr>
              <p:grpSpPr>
                <a:xfrm>
                  <a:off x="6072666" y="4328290"/>
                  <a:ext cx="144016" cy="167258"/>
                  <a:chOff x="6469928" y="2996952"/>
                  <a:chExt cx="144016" cy="167258"/>
                </a:xfrm>
              </p:grpSpPr>
              <p:cxnSp>
                <p:nvCxnSpPr>
                  <p:cNvPr id="12" name="Connettore 1 11"/>
                  <p:cNvCxnSpPr/>
                  <p:nvPr/>
                </p:nvCxnSpPr>
                <p:spPr bwMode="auto">
                  <a:xfrm>
                    <a:off x="6470501" y="299695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13" name="Connettore 1 12"/>
                  <p:cNvCxnSpPr/>
                  <p:nvPr/>
                </p:nvCxnSpPr>
                <p:spPr bwMode="auto">
                  <a:xfrm rot="6240000">
                    <a:off x="6541936" y="3092202"/>
                    <a:ext cx="0" cy="14401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</p:grpSp>
          <p:sp>
            <p:nvSpPr>
              <p:cNvPr id="9" name="CasellaDiTesto 8"/>
              <p:cNvSpPr txBox="1"/>
              <p:nvPr/>
            </p:nvSpPr>
            <p:spPr>
              <a:xfrm>
                <a:off x="7453014" y="179599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/>
                  <a:t>+</a:t>
                </a:r>
                <a:endParaRPr lang="it-IT" sz="2800" b="1" dirty="0" smtClean="0"/>
              </a:p>
            </p:txBody>
          </p:sp>
        </p:grpSp>
        <p:cxnSp>
          <p:nvCxnSpPr>
            <p:cNvPr id="32" name="Connettore 1 31"/>
            <p:cNvCxnSpPr/>
            <p:nvPr/>
          </p:nvCxnSpPr>
          <p:spPr>
            <a:xfrm flipH="1">
              <a:off x="625345" y="2856868"/>
              <a:ext cx="141258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H="1">
              <a:off x="694881" y="3512910"/>
              <a:ext cx="141258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518848" y="2876051"/>
              <a:ext cx="669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r</a:t>
              </a:r>
              <a:r>
                <a:rPr lang="it-IT" baseline="-25000" dirty="0" err="1" smtClean="0"/>
                <a:t>idro</a:t>
              </a:r>
              <a:endParaRPr lang="it-IT" baseline="-25000" dirty="0"/>
            </a:p>
          </p:txBody>
        </p:sp>
        <p:cxnSp>
          <p:nvCxnSpPr>
            <p:cNvPr id="35" name="Connettore 1 34"/>
            <p:cNvCxnSpPr/>
            <p:nvPr/>
          </p:nvCxnSpPr>
          <p:spPr>
            <a:xfrm flipH="1">
              <a:off x="2107470" y="2817812"/>
              <a:ext cx="141258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H="1">
              <a:off x="2000536" y="3073248"/>
              <a:ext cx="141258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/>
          <p:cNvSpPr txBox="1"/>
          <p:nvPr/>
        </p:nvSpPr>
        <p:spPr>
          <a:xfrm>
            <a:off x="3467866" y="2685181"/>
            <a:ext cx="84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r>
              <a:rPr lang="it-IT" baseline="-25000" dirty="0" smtClean="0"/>
              <a:t>ione</a:t>
            </a:r>
            <a:endParaRPr lang="it-IT" baseline="-25000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3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Arrhenius (1883) introdusse il concetto di dissociazione parziale </a:t>
            </a:r>
            <a:r>
              <a:rPr lang="it-IT">
                <a:latin typeface="Symbol" pitchFamily="18" charset="2"/>
              </a:rPr>
              <a:t>a</a:t>
            </a:r>
            <a:r>
              <a:rPr lang="it-IT"/>
              <a:t> per gli elettroliti deboli: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9750" y="1341438"/>
            <a:ext cx="176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L</a:t>
            </a:r>
            <a:r>
              <a:rPr lang="it-IT"/>
              <a:t> = (u</a:t>
            </a:r>
            <a:r>
              <a:rPr lang="it-IT" baseline="-25000"/>
              <a:t>+</a:t>
            </a:r>
            <a:r>
              <a:rPr lang="it-IT"/>
              <a:t> + u</a:t>
            </a:r>
            <a:r>
              <a:rPr lang="it-IT" baseline="-25000"/>
              <a:t>-</a:t>
            </a:r>
            <a:r>
              <a:rPr lang="it-IT"/>
              <a:t>) F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419474" y="1341438"/>
            <a:ext cx="3384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elettrolita forte</a:t>
            </a:r>
            <a:endParaRPr lang="it-IT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5849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se l’elettrolita si dissocia </a:t>
            </a:r>
            <a:r>
              <a:rPr lang="it-IT" dirty="0" smtClean="0"/>
              <a:t>solo parzialmente </a:t>
            </a:r>
            <a:endParaRPr lang="it-IT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9750" y="2924175"/>
            <a:ext cx="1985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L</a:t>
            </a:r>
            <a:r>
              <a:rPr lang="it-IT"/>
              <a:t> = </a:t>
            </a:r>
            <a:r>
              <a:rPr lang="it-IT">
                <a:latin typeface="Symbol" pitchFamily="18" charset="2"/>
              </a:rPr>
              <a:t>a </a:t>
            </a:r>
            <a:r>
              <a:rPr lang="it-IT"/>
              <a:t>(u</a:t>
            </a:r>
            <a:r>
              <a:rPr lang="it-IT" baseline="-25000"/>
              <a:t>+</a:t>
            </a:r>
            <a:r>
              <a:rPr lang="it-IT"/>
              <a:t> + u</a:t>
            </a:r>
            <a:r>
              <a:rPr lang="it-IT" baseline="-25000"/>
              <a:t>-</a:t>
            </a:r>
            <a:r>
              <a:rPr lang="it-IT"/>
              <a:t>) F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47489" y="3645024"/>
            <a:ext cx="79413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err="1"/>
              <a:t>Arrhenius</a:t>
            </a:r>
            <a:r>
              <a:rPr lang="it-IT" dirty="0"/>
              <a:t> teorizzò </a:t>
            </a:r>
            <a:r>
              <a:rPr lang="it-IT" dirty="0" smtClean="0"/>
              <a:t>che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/>
              <a:t>1) u </a:t>
            </a:r>
            <a:r>
              <a:rPr lang="it-IT" dirty="0"/>
              <a:t>fosse indipendente dalla </a:t>
            </a:r>
            <a:r>
              <a:rPr lang="it-IT" dirty="0" smtClean="0"/>
              <a:t>concentrazione 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547813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517346"/>
              </p:ext>
            </p:extLst>
          </p:nvPr>
        </p:nvGraphicFramePr>
        <p:xfrm>
          <a:off x="3995936" y="5161936"/>
          <a:ext cx="9128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5" name="Equation" r:id="rId3" imgW="495000" imgH="393480" progId="Equation.DSMT4">
                  <p:embed/>
                </p:oleObj>
              </mc:Choice>
              <mc:Fallback>
                <p:oleObj name="Equation" r:id="rId3" imgW="4950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161936"/>
                        <a:ext cx="91281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56679" y="5144154"/>
            <a:ext cx="1985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18" charset="2"/>
              </a:rPr>
              <a:t>L</a:t>
            </a:r>
            <a:r>
              <a:rPr lang="it-IT" dirty="0"/>
              <a:t> = </a:t>
            </a:r>
            <a:r>
              <a:rPr lang="it-IT" dirty="0">
                <a:latin typeface="Symbol" pitchFamily="18" charset="2"/>
              </a:rPr>
              <a:t>a </a:t>
            </a:r>
            <a:r>
              <a:rPr lang="it-IT" dirty="0"/>
              <a:t>(u</a:t>
            </a:r>
            <a:r>
              <a:rPr lang="it-IT" baseline="-25000" dirty="0"/>
              <a:t>+</a:t>
            </a:r>
            <a:r>
              <a:rPr lang="it-IT" dirty="0"/>
              <a:t> + u</a:t>
            </a:r>
            <a:r>
              <a:rPr lang="it-IT" baseline="-25000" dirty="0"/>
              <a:t>-</a:t>
            </a:r>
            <a:r>
              <a:rPr lang="it-IT" dirty="0"/>
              <a:t>) F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456679" y="5504516"/>
            <a:ext cx="18662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>
                <a:latin typeface="Symbol" pitchFamily="18" charset="2"/>
              </a:rPr>
              <a:t>L</a:t>
            </a:r>
            <a:r>
              <a:rPr lang="en-GB" baseline="30000" dirty="0" err="1">
                <a:latin typeface="Symbol" pitchFamily="18" charset="2"/>
              </a:rPr>
              <a:t>0</a:t>
            </a:r>
            <a:r>
              <a:rPr lang="it-IT" dirty="0"/>
              <a:t> = (u</a:t>
            </a:r>
            <a:r>
              <a:rPr lang="it-IT" baseline="-25000" dirty="0"/>
              <a:t>+</a:t>
            </a:r>
            <a:r>
              <a:rPr lang="it-IT" dirty="0"/>
              <a:t> + u</a:t>
            </a:r>
            <a:r>
              <a:rPr lang="it-IT" baseline="-25000" dirty="0"/>
              <a:t>-</a:t>
            </a:r>
            <a:r>
              <a:rPr lang="it-IT" dirty="0"/>
              <a:t>) F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1363018" y="4628542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3" name="Connettore 2 2"/>
          <p:cNvCxnSpPr/>
          <p:nvPr/>
        </p:nvCxnSpPr>
        <p:spPr>
          <a:xfrm>
            <a:off x="3048322" y="5504516"/>
            <a:ext cx="51556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251520" y="3429000"/>
            <a:ext cx="77768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796717" y="6196167"/>
            <a:ext cx="512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diluizione infinita </a:t>
            </a:r>
            <a:r>
              <a:rPr lang="en-GB" dirty="0">
                <a:latin typeface="Symbol" pitchFamily="18" charset="2"/>
              </a:rPr>
              <a:t>L </a:t>
            </a:r>
            <a:r>
              <a:rPr lang="en-GB" dirty="0" smtClean="0">
                <a:latin typeface="Symbol" pitchFamily="18" charset="2"/>
              </a:rPr>
              <a:t>= </a:t>
            </a:r>
            <a:r>
              <a:rPr lang="en-GB" dirty="0" err="1">
                <a:latin typeface="Symbol" pitchFamily="18" charset="2"/>
              </a:rPr>
              <a:t>L</a:t>
            </a:r>
            <a:r>
              <a:rPr lang="en-GB" baseline="30000" dirty="0" err="1">
                <a:latin typeface="Symbol" pitchFamily="18" charset="2"/>
              </a:rPr>
              <a:t>0</a:t>
            </a:r>
            <a:r>
              <a:rPr lang="en-GB" baseline="30000" dirty="0">
                <a:latin typeface="Symbol" pitchFamily="18" charset="2"/>
              </a:rPr>
              <a:t> </a:t>
            </a:r>
            <a:r>
              <a:rPr lang="en-GB" baseline="30000" dirty="0" smtClean="0">
                <a:latin typeface="Symbol" pitchFamily="18" charset="2"/>
              </a:rPr>
              <a:t>                                  </a:t>
            </a:r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= 1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5111861" y="6396222"/>
            <a:ext cx="51556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1" grpId="0"/>
      <p:bldP spid="20492" grpId="0"/>
      <p:bldP spid="20493" grpId="0" animBg="1"/>
      <p:bldP spid="20495" grpId="0"/>
      <p:bldP spid="20496" grpId="0"/>
      <p:bldP spid="2049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6663506" cy="6053853"/>
          </a:xfrm>
          <a:prstGeom prst="rect">
            <a:avLst/>
          </a:prstGeom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467544" y="260648"/>
            <a:ext cx="662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 smtClean="0">
                <a:latin typeface="Symbol" pitchFamily="18" charset="2"/>
              </a:rPr>
              <a:t>L°</a:t>
            </a:r>
            <a:endParaRPr lang="it-IT" sz="2400" dirty="0">
              <a:latin typeface="Symbol" pitchFamily="18" charset="2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1043608" y="332656"/>
            <a:ext cx="561221" cy="104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34046"/>
              </p:ext>
            </p:extLst>
          </p:nvPr>
        </p:nvGraphicFramePr>
        <p:xfrm>
          <a:off x="5940151" y="1412776"/>
          <a:ext cx="2766919" cy="69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r:id="rId4" imgW="1911190" imgH="482554" progId="">
                  <p:embed/>
                </p:oleObj>
              </mc:Choice>
              <mc:Fallback>
                <p:oleObj r:id="rId4" imgW="1911190" imgH="48255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0151" y="1412776"/>
                        <a:ext cx="2766919" cy="69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34064" y="147936"/>
            <a:ext cx="7378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rgbClr val="3333CC"/>
                </a:solidFill>
              </a:rPr>
              <a:t>In questo caso lo </a:t>
            </a:r>
            <a:r>
              <a:rPr lang="it-IT" sz="2400" dirty="0">
                <a:solidFill>
                  <a:srgbClr val="3333CC"/>
                </a:solidFill>
              </a:rPr>
              <a:t>ione sperimenta una forza elettrica</a:t>
            </a: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578229"/>
              </p:ext>
            </p:extLst>
          </p:nvPr>
        </p:nvGraphicFramePr>
        <p:xfrm>
          <a:off x="434064" y="718468"/>
          <a:ext cx="2746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3" imgW="1739880" imgH="393480" progId="Equation.DSMT4">
                  <p:embed/>
                </p:oleObj>
              </mc:Choice>
              <mc:Fallback>
                <p:oleObj name="Equation" r:id="rId3" imgW="1739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64" y="718468"/>
                        <a:ext cx="27463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4064" y="2114549"/>
            <a:ext cx="756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</a:rPr>
              <a:t>lo ione sente anche una </a:t>
            </a:r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baseline="-25000" dirty="0" err="1">
                <a:solidFill>
                  <a:srgbClr val="FF0000"/>
                </a:solidFill>
              </a:rPr>
              <a:t>attrito</a:t>
            </a:r>
            <a:r>
              <a:rPr lang="it-IT" dirty="0">
                <a:solidFill>
                  <a:srgbClr val="FF0000"/>
                </a:solidFill>
              </a:rPr>
              <a:t> proporzionale alla sua velocità v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458326" y="2617787"/>
            <a:ext cx="4896544" cy="14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bIns="36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detta </a:t>
            </a:r>
            <a:r>
              <a:rPr lang="it-IT" dirty="0" smtClean="0">
                <a:solidFill>
                  <a:srgbClr val="FF0000"/>
                </a:solidFill>
              </a:rPr>
              <a:t>F </a:t>
            </a:r>
            <a:r>
              <a:rPr lang="it-IT" dirty="0">
                <a:solidFill>
                  <a:srgbClr val="FF0000"/>
                </a:solidFill>
              </a:rPr>
              <a:t>di </a:t>
            </a:r>
            <a:r>
              <a:rPr lang="it-IT" dirty="0" err="1" smtClean="0">
                <a:solidFill>
                  <a:srgbClr val="FF0000"/>
                </a:solidFill>
              </a:rPr>
              <a:t>Stokes</a:t>
            </a:r>
            <a:r>
              <a:rPr lang="it-IT" dirty="0" smtClean="0"/>
              <a:t>: la legge è seguita se le molecole del solvente sono molto più piccole degli ioni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/>
              <a:t>cioè se gli ioni si muovono in un continuo </a:t>
            </a:r>
            <a:endParaRPr lang="it-IT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34064" y="5558347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= raggio idrodinamico dello ione (ione + molecole di </a:t>
            </a:r>
            <a:r>
              <a:rPr lang="it-IT" dirty="0" smtClean="0"/>
              <a:t>solvente a lui </a:t>
            </a:r>
            <a:r>
              <a:rPr lang="it-IT" dirty="0"/>
              <a:t>solidali)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34064" y="2617787"/>
            <a:ext cx="216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err="1" smtClean="0">
                <a:solidFill>
                  <a:srgbClr val="FF0000"/>
                </a:solidFill>
              </a:rPr>
              <a:t>F</a:t>
            </a:r>
            <a:r>
              <a:rPr lang="it-IT" baseline="-25000" dirty="0" err="1" smtClean="0">
                <a:solidFill>
                  <a:srgbClr val="FF0000"/>
                </a:solidFill>
              </a:rPr>
              <a:t>attrito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=  6</a:t>
            </a:r>
            <a:r>
              <a:rPr lang="it-IT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it-IT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it-IT" dirty="0">
                <a:solidFill>
                  <a:srgbClr val="FF0000"/>
                </a:solidFill>
              </a:rPr>
              <a:t>a v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4064" y="4597460"/>
            <a:ext cx="7584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 </a:t>
            </a:r>
            <a:r>
              <a:rPr lang="it-IT" dirty="0" smtClean="0">
                <a:latin typeface="+mj-lt"/>
                <a:sym typeface="Symbol" pitchFamily="18" charset="2"/>
              </a:rPr>
              <a:t>viscosità cinematica: approssimativamente </a:t>
            </a:r>
            <a:r>
              <a:rPr lang="it-IT" dirty="0" smtClean="0"/>
              <a:t>indica </a:t>
            </a:r>
            <a:r>
              <a:rPr lang="it-IT" dirty="0"/>
              <a:t>la resistenza </a:t>
            </a:r>
            <a:endParaRPr lang="it-IT" dirty="0" smtClean="0"/>
          </a:p>
          <a:p>
            <a:r>
              <a:rPr lang="it-IT" dirty="0" smtClean="0"/>
              <a:t>di </a:t>
            </a:r>
            <a:r>
              <a:rPr lang="it-IT" dirty="0"/>
              <a:t>un </a:t>
            </a:r>
            <a:r>
              <a:rPr lang="it-IT" dirty="0" smtClean="0"/>
              <a:t>fluido allo </a:t>
            </a:r>
            <a:r>
              <a:rPr lang="it-IT" dirty="0"/>
              <a:t>scorrimento.</a:t>
            </a:r>
            <a:r>
              <a:rPr lang="it-IT" dirty="0" smtClean="0">
                <a:latin typeface="+mj-lt"/>
                <a:sym typeface="Symbol" pitchFamily="18" charset="2"/>
              </a:rPr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68369" y="655512"/>
            <a:ext cx="342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</a:t>
            </a:r>
            <a:r>
              <a:rPr lang="it-IT" baseline="-25000" dirty="0" err="1" smtClean="0"/>
              <a:t>0</a:t>
            </a:r>
            <a:r>
              <a:rPr lang="it-IT" dirty="0" smtClean="0"/>
              <a:t> = carica elementare</a:t>
            </a:r>
          </a:p>
          <a:p>
            <a:r>
              <a:rPr lang="it-IT" dirty="0" smtClean="0"/>
              <a:t>z = numero di cariche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/>
      <p:bldP spid="3083" grpId="0"/>
      <p:bldP spid="308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6480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Esercizio: Stimare il valore di </a:t>
            </a:r>
            <a:r>
              <a:rPr lang="it-IT" dirty="0" err="1">
                <a:latin typeface="Symbol" pitchFamily="18" charset="2"/>
              </a:rPr>
              <a:t>l</a:t>
            </a:r>
            <a:r>
              <a:rPr lang="it-IT" baseline="30000" dirty="0" err="1"/>
              <a:t>0</a:t>
            </a:r>
            <a:r>
              <a:rPr lang="it-IT" dirty="0"/>
              <a:t> per Cs</a:t>
            </a:r>
            <a:r>
              <a:rPr lang="it-IT" baseline="30000" dirty="0"/>
              <a:t>+</a:t>
            </a:r>
          </a:p>
          <a:p>
            <a:pPr eaLnBrk="1" hangingPunct="1">
              <a:spcBef>
                <a:spcPct val="50000"/>
              </a:spcBef>
            </a:pPr>
            <a:endParaRPr lang="it-IT" dirty="0"/>
          </a:p>
          <a:p>
            <a:pPr eaLnBrk="1" hangingPunct="1">
              <a:spcBef>
                <a:spcPct val="50000"/>
              </a:spcBef>
            </a:pPr>
            <a:endParaRPr lang="it-IT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7088" y="1341438"/>
            <a:ext cx="1303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>
                <a:latin typeface="Symbol" pitchFamily="18" charset="2"/>
              </a:rPr>
              <a:t>l</a:t>
            </a:r>
            <a:r>
              <a:rPr lang="en-GB" baseline="30000" dirty="0" err="1"/>
              <a:t>0</a:t>
            </a:r>
            <a:r>
              <a:rPr lang="it-IT" dirty="0"/>
              <a:t> = </a:t>
            </a:r>
            <a:r>
              <a:rPr lang="it-IT" dirty="0" err="1"/>
              <a:t>zu</a:t>
            </a:r>
            <a:r>
              <a:rPr lang="en-GB" baseline="30000" dirty="0"/>
              <a:t>0</a:t>
            </a:r>
            <a:r>
              <a:rPr lang="it-IT" dirty="0"/>
              <a:t>F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27088" y="2136775"/>
            <a:ext cx="4496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>
                <a:latin typeface="Symbol" pitchFamily="18" charset="2"/>
              </a:rPr>
              <a:t>l</a:t>
            </a:r>
            <a:r>
              <a:rPr lang="en-GB" baseline="30000" dirty="0" err="1"/>
              <a:t>0</a:t>
            </a:r>
            <a:r>
              <a:rPr lang="it-IT" dirty="0"/>
              <a:t> = u</a:t>
            </a:r>
            <a:r>
              <a:rPr lang="en-GB" baseline="30000" dirty="0"/>
              <a:t>0</a:t>
            </a:r>
            <a:r>
              <a:rPr lang="it-IT" dirty="0"/>
              <a:t> 96500 = 100 </a:t>
            </a:r>
            <a:r>
              <a:rPr lang="it-IT" dirty="0" err="1"/>
              <a:t>cm</a:t>
            </a:r>
            <a:r>
              <a:rPr lang="it-IT" baseline="30000" dirty="0" err="1"/>
              <a:t>2</a:t>
            </a:r>
            <a:r>
              <a:rPr lang="it-IT" dirty="0"/>
              <a:t> </a:t>
            </a:r>
            <a:r>
              <a:rPr lang="it-IT" dirty="0" err="1"/>
              <a:t>eq</a:t>
            </a:r>
            <a:r>
              <a:rPr lang="it-IT" baseline="30000" dirty="0"/>
              <a:t>-1</a:t>
            </a:r>
            <a:r>
              <a:rPr lang="it-IT" dirty="0"/>
              <a:t> </a:t>
            </a:r>
            <a:r>
              <a:rPr lang="en-GB" dirty="0">
                <a:latin typeface="Symbol" pitchFamily="18" charset="2"/>
              </a:rPr>
              <a:t>W</a:t>
            </a:r>
            <a:r>
              <a:rPr lang="it-IT" baseline="30000" dirty="0"/>
              <a:t>-1</a:t>
            </a:r>
            <a:r>
              <a:rPr lang="it-IT" dirty="0"/>
              <a:t> circa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27088" y="3068638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valore determinato sperimentalmente 150 cm</a:t>
            </a:r>
            <a:r>
              <a:rPr lang="it-IT" baseline="30000"/>
              <a:t>2</a:t>
            </a:r>
            <a:r>
              <a:rPr lang="it-IT"/>
              <a:t> eq</a:t>
            </a:r>
            <a:r>
              <a:rPr lang="it-IT" baseline="30000"/>
              <a:t>-1</a:t>
            </a:r>
            <a:r>
              <a:rPr lang="it-IT"/>
              <a:t> </a:t>
            </a:r>
            <a:r>
              <a:rPr lang="en-GB">
                <a:latin typeface="Symbol" pitchFamily="18" charset="2"/>
              </a:rPr>
              <a:t>W</a:t>
            </a:r>
            <a:r>
              <a:rPr lang="it-IT" baseline="30000"/>
              <a:t>-1</a:t>
            </a:r>
            <a:r>
              <a:rPr lang="it-IT"/>
              <a:t> 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724525" y="476250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se </a:t>
            </a:r>
            <a:r>
              <a:rPr lang="it-IT" dirty="0" err="1"/>
              <a:t>u</a:t>
            </a:r>
            <a:r>
              <a:rPr lang="it-IT" baseline="30000" dirty="0" err="1"/>
              <a:t>0</a:t>
            </a:r>
            <a:r>
              <a:rPr lang="it-IT" dirty="0"/>
              <a:t> = 5 </a:t>
            </a:r>
            <a:r>
              <a:rPr lang="it-IT" dirty="0">
                <a:sym typeface="Symbol" pitchFamily="18" charset="2"/>
              </a:rPr>
              <a:t> </a:t>
            </a:r>
            <a:r>
              <a:rPr lang="it-IT" dirty="0"/>
              <a:t>10</a:t>
            </a:r>
            <a:r>
              <a:rPr lang="it-IT" baseline="30000" dirty="0"/>
              <a:t>-8</a:t>
            </a:r>
            <a:r>
              <a:rPr lang="it-IT" dirty="0"/>
              <a:t> </a:t>
            </a:r>
            <a:r>
              <a:rPr lang="it-IT" dirty="0" err="1"/>
              <a:t>m</a:t>
            </a:r>
            <a:r>
              <a:rPr lang="it-IT" baseline="30000" dirty="0" err="1"/>
              <a:t>2</a:t>
            </a:r>
            <a:r>
              <a:rPr lang="it-IT" dirty="0" err="1"/>
              <a:t>V</a:t>
            </a:r>
            <a:r>
              <a:rPr lang="it-IT" baseline="30000" dirty="0"/>
              <a:t>-</a:t>
            </a:r>
            <a:r>
              <a:rPr lang="it-IT" baseline="30000" dirty="0" err="1"/>
              <a:t>1</a:t>
            </a:r>
            <a:r>
              <a:rPr lang="it-IT" dirty="0" err="1"/>
              <a:t>s</a:t>
            </a:r>
            <a:r>
              <a:rPr lang="it-IT" baseline="30000" dirty="0"/>
              <a:t>-1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088" y="4149080"/>
            <a:ext cx="748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Nei testi si trovano spesso tabelle con valori di u</a:t>
            </a:r>
            <a:r>
              <a:rPr lang="it-IT" baseline="30000" dirty="0" smtClean="0"/>
              <a:t>0</a:t>
            </a:r>
            <a:r>
              <a:rPr lang="it-IT" dirty="0" smtClean="0"/>
              <a:t> ionico individuale</a:t>
            </a:r>
          </a:p>
          <a:p>
            <a:r>
              <a:rPr lang="it-IT" dirty="0" smtClean="0"/>
              <a:t>Tali valori sono calcolati da misure sperimentali di </a:t>
            </a:r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 e dei numeri di trasporto ionico t.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  <p:bldP spid="1332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64236"/>
            <a:ext cx="344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Regola di </a:t>
            </a:r>
            <a:r>
              <a:rPr lang="it-IT" dirty="0" err="1" smtClean="0"/>
              <a:t>Walden</a:t>
            </a:r>
            <a:r>
              <a:rPr lang="it-IT" dirty="0" smtClean="0"/>
              <a:t> (1906)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4653136"/>
            <a:ext cx="653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può stimare a</a:t>
            </a:r>
            <a:r>
              <a:rPr lang="it-IT" baseline="-25000" dirty="0" smtClean="0"/>
              <a:t>i</a:t>
            </a:r>
            <a:r>
              <a:rPr lang="it-IT" dirty="0" smtClean="0"/>
              <a:t> in vari solventi per confronto di u</a:t>
            </a:r>
            <a:r>
              <a:rPr lang="it-IT" dirty="0" smtClean="0">
                <a:sym typeface="Symbol" panose="05050102010706020507" pitchFamily="18" charset="2"/>
              </a:rPr>
              <a:t>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393497"/>
              </p:ext>
            </p:extLst>
          </p:nvPr>
        </p:nvGraphicFramePr>
        <p:xfrm>
          <a:off x="4249738" y="1036638"/>
          <a:ext cx="1730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8" name="Equation" r:id="rId3" imgW="952200" imgH="431640" progId="Equation.DSMT4">
                  <p:embed/>
                </p:oleObj>
              </mc:Choice>
              <mc:Fallback>
                <p:oleObj name="Equation" r:id="rId3" imgW="9522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1036638"/>
                        <a:ext cx="17303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3568" y="122926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dalla definizione di mobilità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90367"/>
              </p:ext>
            </p:extLst>
          </p:nvPr>
        </p:nvGraphicFramePr>
        <p:xfrm>
          <a:off x="6553200" y="1035050"/>
          <a:ext cx="1730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9" name="Equation" r:id="rId5" imgW="952200" imgH="431640" progId="Equation.DSMT4">
                  <p:embed/>
                </p:oleObj>
              </mc:Choice>
              <mc:Fallback>
                <p:oleObj name="Equation" r:id="rId5" imgW="952200" imgH="43164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035050"/>
                        <a:ext cx="17303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13084"/>
              </p:ext>
            </p:extLst>
          </p:nvPr>
        </p:nvGraphicFramePr>
        <p:xfrm>
          <a:off x="683568" y="2817292"/>
          <a:ext cx="9699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0" name="Equation" r:id="rId7" imgW="533160" imgH="431640" progId="Equation.DSMT4">
                  <p:embed/>
                </p:oleObj>
              </mc:Choice>
              <mc:Fallback>
                <p:oleObj name="Equation" r:id="rId7" imgW="533160" imgH="431640" progId="Equation.DSMT4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817292"/>
                        <a:ext cx="9699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619672" y="299695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 costante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>
            <a:off x="3382516" y="3181435"/>
            <a:ext cx="586718" cy="8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589"/>
              </p:ext>
            </p:extLst>
          </p:nvPr>
        </p:nvGraphicFramePr>
        <p:xfrm>
          <a:off x="4318620" y="3048888"/>
          <a:ext cx="397913" cy="34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1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8620" y="3048888"/>
                        <a:ext cx="397913" cy="348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076056" y="299695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 costante e viceversa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13285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al variare del solvente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400506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Cambiando solvente e misurando u e </a:t>
            </a:r>
            <a:r>
              <a:rPr lang="it-IT" dirty="0" smtClean="0">
                <a:sym typeface="Symbol" panose="05050102010706020507" pitchFamily="18" charset="2"/>
              </a:rPr>
              <a:t>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6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83568" y="1844824"/>
            <a:ext cx="633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solidFill>
                  <a:srgbClr val="FF0066"/>
                </a:solidFill>
              </a:rPr>
              <a:t>quando </a:t>
            </a:r>
            <a:r>
              <a:rPr lang="it-IT" b="1" dirty="0" err="1" smtClean="0">
                <a:solidFill>
                  <a:srgbClr val="FF0066"/>
                </a:solidFill>
              </a:rPr>
              <a:t>F</a:t>
            </a:r>
            <a:r>
              <a:rPr lang="it-IT" b="1" baseline="-25000" dirty="0" err="1" smtClean="0">
                <a:solidFill>
                  <a:srgbClr val="FF0066"/>
                </a:solidFill>
              </a:rPr>
              <a:t>attrito</a:t>
            </a:r>
            <a:r>
              <a:rPr lang="it-IT" b="1" baseline="-25000" dirty="0" smtClean="0">
                <a:solidFill>
                  <a:srgbClr val="FF0066"/>
                </a:solidFill>
              </a:rPr>
              <a:t> </a:t>
            </a:r>
            <a:r>
              <a:rPr lang="it-IT" b="1" dirty="0" smtClean="0">
                <a:solidFill>
                  <a:srgbClr val="FF0066"/>
                </a:solidFill>
              </a:rPr>
              <a:t>=  </a:t>
            </a:r>
            <a:r>
              <a:rPr lang="it-IT" b="1" dirty="0" err="1" smtClean="0">
                <a:solidFill>
                  <a:srgbClr val="FF0066"/>
                </a:solidFill>
              </a:rPr>
              <a:t>F</a:t>
            </a:r>
            <a:r>
              <a:rPr lang="it-IT" b="1" baseline="-25000" dirty="0" err="1" smtClean="0">
                <a:solidFill>
                  <a:srgbClr val="FF0066"/>
                </a:solidFill>
              </a:rPr>
              <a:t>elettrica</a:t>
            </a:r>
            <a:r>
              <a:rPr lang="it-IT" b="1" dirty="0" smtClean="0">
                <a:solidFill>
                  <a:srgbClr val="FF0066"/>
                </a:solidFill>
              </a:rPr>
              <a:t>  </a:t>
            </a:r>
            <a:r>
              <a:rPr lang="it-IT" b="1" baseline="-25000" dirty="0" smtClean="0">
                <a:solidFill>
                  <a:srgbClr val="FF0066"/>
                </a:solidFill>
              </a:rPr>
              <a:t>                            </a:t>
            </a:r>
            <a:r>
              <a:rPr lang="it-IT" b="1" dirty="0">
                <a:solidFill>
                  <a:srgbClr val="FF0066"/>
                </a:solidFill>
              </a:rPr>
              <a:t>v = costante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83568" y="2492524"/>
            <a:ext cx="770413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quando v costante, </a:t>
            </a:r>
            <a:r>
              <a:rPr lang="it-IT" dirty="0" err="1" smtClean="0"/>
              <a:t>F</a:t>
            </a:r>
            <a:r>
              <a:rPr lang="it-IT" baseline="-25000" dirty="0" err="1" smtClean="0"/>
              <a:t>attrito</a:t>
            </a:r>
            <a:r>
              <a:rPr lang="it-IT" dirty="0" smtClean="0"/>
              <a:t> dipende da viscosità </a:t>
            </a:r>
            <a:r>
              <a:rPr lang="it-IT" dirty="0"/>
              <a:t>del </a:t>
            </a:r>
            <a:r>
              <a:rPr lang="it-IT" dirty="0" smtClean="0"/>
              <a:t>solvente e raggio idrodinamico</a:t>
            </a:r>
            <a:endParaRPr lang="it-IT" dirty="0"/>
          </a:p>
          <a:p>
            <a:pPr eaLnBrk="1" hangingPunct="1">
              <a:spcBef>
                <a:spcPct val="50000"/>
              </a:spcBef>
            </a:pPr>
            <a:r>
              <a:rPr lang="it-IT" dirty="0"/>
              <a:t>mostrano </a:t>
            </a:r>
            <a:r>
              <a:rPr lang="it-IT" dirty="0">
                <a:solidFill>
                  <a:srgbClr val="FF0066"/>
                </a:solidFill>
              </a:rPr>
              <a:t>- attrito</a:t>
            </a:r>
            <a:r>
              <a:rPr lang="it-IT" dirty="0"/>
              <a:t> gli ioni </a:t>
            </a:r>
            <a:r>
              <a:rPr lang="it-IT" dirty="0">
                <a:solidFill>
                  <a:srgbClr val="FF0066"/>
                </a:solidFill>
              </a:rPr>
              <a:t>+ grandi</a:t>
            </a:r>
            <a:r>
              <a:rPr lang="it-IT" dirty="0"/>
              <a:t> perché hanno &lt; densità di carica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69269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ione parte da fermo: al crescere di v cresce </a:t>
            </a:r>
            <a:r>
              <a:rPr lang="it-IT" dirty="0" err="1" smtClean="0"/>
              <a:t>F</a:t>
            </a:r>
            <a:r>
              <a:rPr lang="it-IT" baseline="-25000" dirty="0" err="1" smtClean="0"/>
              <a:t>attrito</a:t>
            </a:r>
            <a:endParaRPr lang="it-IT" baseline="-25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1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488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9750" y="493712"/>
            <a:ext cx="540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quando </a:t>
            </a:r>
            <a:r>
              <a:rPr lang="it-IT" dirty="0">
                <a:solidFill>
                  <a:srgbClr val="0000FF"/>
                </a:solidFill>
              </a:rPr>
              <a:t>v</a:t>
            </a:r>
            <a:r>
              <a:rPr lang="it-IT" dirty="0"/>
              <a:t> costante  </a:t>
            </a:r>
            <a:r>
              <a:rPr lang="it-IT" dirty="0" err="1"/>
              <a:t>F</a:t>
            </a:r>
            <a:r>
              <a:rPr lang="it-IT" baseline="-25000" dirty="0" err="1"/>
              <a:t>el</a:t>
            </a:r>
            <a:r>
              <a:rPr lang="it-IT" dirty="0"/>
              <a:t> = </a:t>
            </a:r>
            <a:r>
              <a:rPr lang="it-IT" dirty="0" err="1"/>
              <a:t>ze</a:t>
            </a:r>
            <a:r>
              <a:rPr lang="it-IT" baseline="-25000" dirty="0" err="1"/>
              <a:t>0</a:t>
            </a:r>
            <a:r>
              <a:rPr lang="it-IT" dirty="0" err="1"/>
              <a:t>E</a:t>
            </a:r>
            <a:r>
              <a:rPr lang="it-IT" dirty="0"/>
              <a:t> = </a:t>
            </a:r>
            <a:r>
              <a:rPr lang="it-IT" dirty="0" err="1"/>
              <a:t>F</a:t>
            </a:r>
            <a:r>
              <a:rPr lang="it-IT" baseline="-25000" dirty="0" err="1"/>
              <a:t>att</a:t>
            </a:r>
            <a:r>
              <a:rPr lang="it-IT" dirty="0"/>
              <a:t> =  </a:t>
            </a:r>
            <a:r>
              <a:rPr lang="it-IT" dirty="0" err="1"/>
              <a:t>6</a:t>
            </a:r>
            <a:r>
              <a:rPr lang="it-IT" dirty="0" err="1">
                <a:latin typeface="Symbol" pitchFamily="18" charset="2"/>
              </a:rPr>
              <a:t>p</a:t>
            </a:r>
            <a:r>
              <a:rPr lang="it-IT" dirty="0" err="1">
                <a:latin typeface="Symbol" pitchFamily="18" charset="2"/>
                <a:sym typeface="Symbol" pitchFamily="18" charset="2"/>
              </a:rPr>
              <a:t></a:t>
            </a:r>
            <a:r>
              <a:rPr lang="it-IT" dirty="0" err="1"/>
              <a:t>a</a:t>
            </a:r>
            <a:r>
              <a:rPr lang="it-IT" dirty="0"/>
              <a:t> v </a:t>
            </a:r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6162"/>
              </p:ext>
            </p:extLst>
          </p:nvPr>
        </p:nvGraphicFramePr>
        <p:xfrm>
          <a:off x="6757988" y="333375"/>
          <a:ext cx="13017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3" imgW="749160" imgH="419040" progId="Equation.DSMT4">
                  <p:embed/>
                </p:oleObj>
              </mc:Choice>
              <mc:Fallback>
                <p:oleObj name="Equation" r:id="rId3" imgW="7491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333375"/>
                        <a:ext cx="13017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1381"/>
              </p:ext>
            </p:extLst>
          </p:nvPr>
        </p:nvGraphicFramePr>
        <p:xfrm>
          <a:off x="4192588" y="1789113"/>
          <a:ext cx="1590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5" imgW="876240" imgH="419040" progId="Equation.DSMT4">
                  <p:embed/>
                </p:oleObj>
              </mc:Choice>
              <mc:Fallback>
                <p:oleObj name="Equation" r:id="rId5" imgW="87624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1789113"/>
                        <a:ext cx="159067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64145" y="4832325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a parità di z, u dipende da ....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09164"/>
              </p:ext>
            </p:extLst>
          </p:nvPr>
        </p:nvGraphicFramePr>
        <p:xfrm>
          <a:off x="3490913" y="3752850"/>
          <a:ext cx="15017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7" imgW="825480" imgH="431640" progId="Equation.DSMT4">
                  <p:embed/>
                </p:oleObj>
              </mc:Choice>
              <mc:Fallback>
                <p:oleObj name="Equation" r:id="rId7" imgW="8254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752850"/>
                        <a:ext cx="15017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64145" y="3895700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in generale per </a:t>
            </a:r>
            <a:r>
              <a:rPr lang="it-IT" dirty="0"/>
              <a:t>uno ione </a:t>
            </a:r>
            <a:r>
              <a:rPr lang="it-IT" dirty="0" err="1"/>
              <a:t>iesimo</a:t>
            </a:r>
            <a:endParaRPr lang="it-IT" dirty="0"/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6791350" y="1979630"/>
            <a:ext cx="10801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v = </a:t>
            </a:r>
            <a:r>
              <a:rPr lang="it-IT" dirty="0" err="1"/>
              <a:t>uE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750" y="1844824"/>
            <a:ext cx="277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definisce la mobilita ionica convenzionale </a:t>
            </a:r>
            <a:r>
              <a:rPr lang="it-IT" dirty="0" smtClean="0">
                <a:solidFill>
                  <a:srgbClr val="FF0000"/>
                </a:solidFill>
              </a:rPr>
              <a:t>u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6012160" y="711596"/>
            <a:ext cx="431775" cy="722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6020382" y="2198767"/>
            <a:ext cx="431775" cy="722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39750" y="1048197"/>
            <a:ext cx="33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v</a:t>
            </a:r>
            <a:r>
              <a:rPr lang="it-IT" dirty="0" smtClean="0"/>
              <a:t> = velocità di deriva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79930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 Determinare lo spazio percorso in </a:t>
            </a:r>
            <a:r>
              <a:rPr lang="it-IT" dirty="0" smtClean="0"/>
              <a:t>20 </a:t>
            </a:r>
            <a:r>
              <a:rPr lang="it-IT" dirty="0"/>
              <a:t>s da uno ione Cs</a:t>
            </a:r>
            <a:r>
              <a:rPr lang="it-IT" baseline="30000" dirty="0"/>
              <a:t>+</a:t>
            </a:r>
            <a:r>
              <a:rPr lang="it-IT" dirty="0"/>
              <a:t> che si trovi tra 2 elettrodi con d = 1 cm, ai quali è applicata </a:t>
            </a:r>
            <a:r>
              <a:rPr lang="it-IT" dirty="0" err="1">
                <a:latin typeface="Symbol" pitchFamily="18" charset="2"/>
              </a:rPr>
              <a:t>Df</a:t>
            </a:r>
            <a:r>
              <a:rPr lang="it-IT" dirty="0">
                <a:latin typeface="Symbol" pitchFamily="18" charset="2"/>
              </a:rPr>
              <a:t> = 1 </a:t>
            </a:r>
            <a:r>
              <a:rPr lang="it-IT" dirty="0"/>
              <a:t>V se: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z = 1, a = 170 </a:t>
            </a:r>
            <a:r>
              <a:rPr lang="it-IT" dirty="0">
                <a:sym typeface="Symbol" pitchFamily="18" charset="2"/>
              </a:rPr>
              <a:t></a:t>
            </a:r>
            <a:r>
              <a:rPr lang="it-IT" dirty="0"/>
              <a:t> 10</a:t>
            </a:r>
            <a:r>
              <a:rPr lang="it-IT" baseline="30000" dirty="0"/>
              <a:t>-12</a:t>
            </a:r>
            <a:r>
              <a:rPr lang="it-IT" dirty="0"/>
              <a:t> m, </a:t>
            </a:r>
            <a:r>
              <a:rPr lang="it-IT" dirty="0">
                <a:sym typeface="Symbol" pitchFamily="18" charset="2"/>
              </a:rPr>
              <a:t></a:t>
            </a:r>
            <a:r>
              <a:rPr lang="it-IT" dirty="0"/>
              <a:t> = 1.0 </a:t>
            </a:r>
            <a:r>
              <a:rPr lang="it-IT" dirty="0">
                <a:sym typeface="Symbol" pitchFamily="18" charset="2"/>
              </a:rPr>
              <a:t></a:t>
            </a:r>
            <a:r>
              <a:rPr lang="it-IT" dirty="0"/>
              <a:t> 10</a:t>
            </a:r>
            <a:r>
              <a:rPr lang="it-IT" baseline="30000" dirty="0"/>
              <a:t>-3</a:t>
            </a:r>
            <a:r>
              <a:rPr lang="it-IT" dirty="0"/>
              <a:t> kg m</a:t>
            </a:r>
            <a:r>
              <a:rPr lang="it-IT" baseline="30000" dirty="0"/>
              <a:t>-1</a:t>
            </a:r>
            <a:r>
              <a:rPr lang="it-IT" dirty="0"/>
              <a:t> s</a:t>
            </a:r>
            <a:r>
              <a:rPr lang="it-IT" baseline="30000" dirty="0"/>
              <a:t>-1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8554"/>
              </p:ext>
            </p:extLst>
          </p:nvPr>
        </p:nvGraphicFramePr>
        <p:xfrm>
          <a:off x="618679" y="2159000"/>
          <a:ext cx="12827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3" imgW="749160" imgH="419040" progId="Equation.DSMT4">
                  <p:embed/>
                </p:oleObj>
              </mc:Choice>
              <mc:Fallback>
                <p:oleObj name="Equation" r:id="rId3" imgW="7491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79" y="2159000"/>
                        <a:ext cx="12827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9750" y="38608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u = 5 </a:t>
            </a:r>
            <a:r>
              <a:rPr lang="it-IT" dirty="0">
                <a:sym typeface="Symbol" pitchFamily="18" charset="2"/>
              </a:rPr>
              <a:t> </a:t>
            </a:r>
            <a:r>
              <a:rPr lang="it-IT" dirty="0"/>
              <a:t>10</a:t>
            </a:r>
            <a:r>
              <a:rPr lang="it-IT" baseline="30000" dirty="0"/>
              <a:t>-8</a:t>
            </a:r>
            <a:r>
              <a:rPr lang="it-IT" dirty="0"/>
              <a:t> </a:t>
            </a:r>
            <a:r>
              <a:rPr lang="it-IT" dirty="0" err="1"/>
              <a:t>m</a:t>
            </a:r>
            <a:r>
              <a:rPr lang="it-IT" baseline="30000" dirty="0" err="1"/>
              <a:t>2</a:t>
            </a:r>
            <a:r>
              <a:rPr lang="it-IT" dirty="0" err="1"/>
              <a:t>V</a:t>
            </a:r>
            <a:r>
              <a:rPr lang="it-IT" baseline="30000" dirty="0"/>
              <a:t>-</a:t>
            </a:r>
            <a:r>
              <a:rPr lang="it-IT" baseline="30000" dirty="0" err="1"/>
              <a:t>1</a:t>
            </a:r>
            <a:r>
              <a:rPr lang="it-IT" dirty="0" err="1"/>
              <a:t>s</a:t>
            </a:r>
            <a:r>
              <a:rPr lang="it-IT" baseline="30000" dirty="0"/>
              <a:t>-1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412554" y="2319338"/>
            <a:ext cx="122334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+mj-lt"/>
              </a:rPr>
              <a:t>u = </a:t>
            </a:r>
            <a:r>
              <a:rPr lang="it-IT" dirty="0" err="1">
                <a:latin typeface="+mj-lt"/>
              </a:rPr>
              <a:t>vE</a:t>
            </a:r>
            <a:endParaRPr lang="it-IT" dirty="0">
              <a:latin typeface="+mj-lt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25744"/>
              </p:ext>
            </p:extLst>
          </p:nvPr>
        </p:nvGraphicFramePr>
        <p:xfrm>
          <a:off x="4301257" y="2224881"/>
          <a:ext cx="9509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257" y="2224881"/>
                        <a:ext cx="9509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07223"/>
              </p:ext>
            </p:extLst>
          </p:nvPr>
        </p:nvGraphicFramePr>
        <p:xfrm>
          <a:off x="6012160" y="2175668"/>
          <a:ext cx="11969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175668"/>
                        <a:ext cx="11969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55118" y="3860800"/>
            <a:ext cx="189700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 = 100 V m</a:t>
            </a:r>
            <a:r>
              <a:rPr lang="it-IT" baseline="30000" dirty="0"/>
              <a:t>-1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156325" y="38608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v = 5 </a:t>
            </a:r>
            <a:r>
              <a:rPr lang="it-IT" dirty="0">
                <a:sym typeface="Symbol" pitchFamily="18" charset="2"/>
              </a:rPr>
              <a:t></a:t>
            </a:r>
            <a:r>
              <a:rPr lang="it-IT" dirty="0"/>
              <a:t> 10</a:t>
            </a:r>
            <a:r>
              <a:rPr lang="it-IT" baseline="30000" dirty="0"/>
              <a:t>-6</a:t>
            </a:r>
            <a:r>
              <a:rPr lang="it-IT" dirty="0"/>
              <a:t> m s</a:t>
            </a:r>
            <a:r>
              <a:rPr lang="it-IT" baseline="30000" dirty="0"/>
              <a:t>-1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987675" y="5084763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 = </a:t>
            </a:r>
            <a:r>
              <a:rPr lang="it-IT" dirty="0" err="1"/>
              <a:t>vt</a:t>
            </a:r>
            <a:r>
              <a:rPr lang="it-IT" dirty="0"/>
              <a:t> = </a:t>
            </a:r>
            <a:r>
              <a:rPr lang="it-IT" b="1" dirty="0" smtClean="0">
                <a:solidFill>
                  <a:srgbClr val="FF0000"/>
                </a:solidFill>
              </a:rPr>
              <a:t>1</a:t>
            </a:r>
            <a:r>
              <a:rPr lang="it-IT" b="1" dirty="0" smtClean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it-IT" b="1" dirty="0" smtClean="0">
                <a:solidFill>
                  <a:srgbClr val="FF0000"/>
                </a:solidFill>
              </a:rPr>
              <a:t>10</a:t>
            </a:r>
            <a:r>
              <a:rPr lang="it-IT" b="1" baseline="30000" dirty="0" smtClean="0">
                <a:solidFill>
                  <a:srgbClr val="FF0000"/>
                </a:solidFill>
              </a:rPr>
              <a:t>-4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32" grpId="0"/>
      <p:bldP spid="5133" grpId="0"/>
      <p:bldP spid="5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5004048" y="296677"/>
            <a:ext cx="93610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203848" y="296677"/>
            <a:ext cx="93610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18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19547"/>
              </p:ext>
            </p:extLst>
          </p:nvPr>
        </p:nvGraphicFramePr>
        <p:xfrm>
          <a:off x="1943097" y="404664"/>
          <a:ext cx="4141071" cy="5017453"/>
        </p:xfrm>
        <a:graphic>
          <a:graphicData uri="http://schemas.openxmlformats.org/drawingml/2006/table">
            <a:tbl>
              <a:tblPr/>
              <a:tblGrid>
                <a:gridCol w="133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OH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Li</a:t>
                      </a:r>
                      <a:r>
                        <a:rPr kumimoji="0" lang="it-IT" sz="2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endParaRPr kumimoji="0" lang="it-IT" sz="20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4.01</a:t>
                      </a:r>
                      <a:endParaRPr kumimoji="0" lang="it-IT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it-IT" sz="2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  <a:endParaRPr kumimoji="0" lang="it-IT" sz="20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5.74</a:t>
                      </a:r>
                      <a:endParaRPr kumimoji="0" lang="it-IT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Cl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Br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8.09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Rb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it-IT" sz="2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  <a:endParaRPr kumimoji="0" lang="it-IT" sz="20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7.96</a:t>
                      </a:r>
                      <a:endParaRPr kumimoji="0" lang="it-IT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Cs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it-IT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8.29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</a:t>
                      </a:r>
                      <a:r>
                        <a:rPr kumimoji="0" lang="it-IT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t-IT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Mg</a:t>
                      </a:r>
                      <a:r>
                        <a:rPr kumimoji="0" lang="it-IT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Zn</a:t>
                      </a:r>
                      <a:r>
                        <a:rPr kumimoji="0" lang="it-IT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173" name="Text Box 37"/>
          <p:cNvSpPr txBox="1">
            <a:spLocks noChangeArrowheads="1"/>
          </p:cNvSpPr>
          <p:nvPr/>
        </p:nvSpPr>
        <p:spPr bwMode="auto">
          <a:xfrm>
            <a:off x="468313" y="5949280"/>
            <a:ext cx="777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dirty="0"/>
              <a:t>mobilità ioniche convenzionali in acqua a 25 °C in 10</a:t>
            </a:r>
            <a:r>
              <a:rPr lang="it-IT" baseline="30000" dirty="0"/>
              <a:t>-</a:t>
            </a:r>
            <a:r>
              <a:rPr lang="it-IT" baseline="30000" dirty="0" err="1"/>
              <a:t>8</a:t>
            </a:r>
            <a:r>
              <a:rPr lang="it-IT" dirty="0" err="1"/>
              <a:t>m</a:t>
            </a:r>
            <a:r>
              <a:rPr lang="it-IT" baseline="30000" dirty="0" err="1"/>
              <a:t>2</a:t>
            </a:r>
            <a:r>
              <a:rPr lang="it-IT" dirty="0" err="1"/>
              <a:t>s</a:t>
            </a:r>
            <a:r>
              <a:rPr lang="it-IT" baseline="30000" dirty="0"/>
              <a:t>-</a:t>
            </a:r>
            <a:r>
              <a:rPr lang="it-IT" baseline="30000" dirty="0" err="1"/>
              <a:t>1</a:t>
            </a:r>
            <a:r>
              <a:rPr lang="it-IT" dirty="0" err="1"/>
              <a:t>V</a:t>
            </a:r>
            <a:r>
              <a:rPr lang="it-IT" baseline="30000" dirty="0"/>
              <a:t>-1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084065" y="1196752"/>
            <a:ext cx="6080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err="1"/>
              <a:t>H</a:t>
            </a:r>
            <a:r>
              <a:rPr lang="it-IT" sz="2400" baseline="-25000" dirty="0" err="1"/>
              <a:t>3</a:t>
            </a:r>
            <a:r>
              <a:rPr lang="it-IT" sz="2400" dirty="0" err="1"/>
              <a:t>O</a:t>
            </a:r>
            <a:r>
              <a:rPr lang="it-IT" sz="2400" baseline="30000" dirty="0"/>
              <a:t>+</a:t>
            </a:r>
            <a:r>
              <a:rPr lang="it-IT" sz="2400" dirty="0"/>
              <a:t> ha geometria piramide trigonale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52578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84064" y="444045"/>
            <a:ext cx="723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Perché u per </a:t>
            </a:r>
            <a:r>
              <a:rPr lang="it-IT" sz="2400" dirty="0" err="1" smtClean="0"/>
              <a:t>H</a:t>
            </a:r>
            <a:r>
              <a:rPr lang="it-IT" sz="2400" baseline="-25000" dirty="0" err="1" smtClean="0"/>
              <a:t>3</a:t>
            </a:r>
            <a:r>
              <a:rPr lang="it-IT" sz="2400" dirty="0" err="1" smtClean="0"/>
              <a:t>O</a:t>
            </a:r>
            <a:r>
              <a:rPr lang="it-IT" sz="2400" baseline="30000" dirty="0" smtClean="0"/>
              <a:t>+</a:t>
            </a:r>
            <a:r>
              <a:rPr lang="it-IT" sz="2400" dirty="0" smtClean="0"/>
              <a:t> è tanto </a:t>
            </a:r>
            <a:r>
              <a:rPr lang="it-IT" sz="2400" dirty="0" err="1" smtClean="0"/>
              <a:t>piu'</a:t>
            </a:r>
            <a:r>
              <a:rPr lang="it-IT" sz="2400" dirty="0" smtClean="0"/>
              <a:t> alta degli altri ioni?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95288" y="549275"/>
            <a:ext cx="82089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dirty="0"/>
              <a:t>meccanismo semplificato di </a:t>
            </a:r>
            <a:r>
              <a:rPr lang="it-IT" dirty="0" err="1"/>
              <a:t>Grotthuss</a:t>
            </a:r>
            <a:r>
              <a:rPr lang="it-IT" dirty="0"/>
              <a:t> </a:t>
            </a:r>
            <a:r>
              <a:rPr lang="it-IT" dirty="0" smtClean="0"/>
              <a:t>(1806) per </a:t>
            </a:r>
            <a:r>
              <a:rPr lang="it-IT" dirty="0"/>
              <a:t>spiegare u elevato </a:t>
            </a:r>
            <a:r>
              <a:rPr lang="it-IT" dirty="0" smtClean="0"/>
              <a:t>per </a:t>
            </a:r>
            <a:r>
              <a:rPr lang="it-IT" dirty="0" err="1" smtClean="0"/>
              <a:t>H</a:t>
            </a:r>
            <a:r>
              <a:rPr lang="it-IT" baseline="-25000" dirty="0" err="1" smtClean="0"/>
              <a:t>3</a:t>
            </a:r>
            <a:r>
              <a:rPr lang="it-IT" dirty="0" err="1" smtClean="0"/>
              <a:t>O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pic>
        <p:nvPicPr>
          <p:cNvPr id="9219" name="Picture 7" descr="Grotthu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708920"/>
            <a:ext cx="20097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58772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modello vale anche per NH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+</a:t>
            </a:r>
            <a:r>
              <a:rPr lang="it-IT" dirty="0" smtClean="0"/>
              <a:t>  in NH</a:t>
            </a:r>
            <a:r>
              <a:rPr lang="it-IT" baseline="-25000" dirty="0" smtClean="0"/>
              <a:t>3</a:t>
            </a:r>
            <a:r>
              <a:rPr lang="it-IT" dirty="0" smtClean="0"/>
              <a:t> liquida</a:t>
            </a:r>
            <a:endParaRPr lang="it-IT" dirty="0"/>
          </a:p>
        </p:txBody>
      </p:sp>
      <p:pic>
        <p:nvPicPr>
          <p:cNvPr id="16386" name="Picture 2" descr="http://www.biocenter.helsinki.fi/bi/biophys/images/Grotthu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8000"/>
            <a:ext cx="2808535" cy="35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upload.wikimedia.org/wikipedia/commons/e/ec/Theodor_Grotthu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14943"/>
            <a:ext cx="1727364" cy="2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20617" y="333375"/>
            <a:ext cx="6078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sz="2400" dirty="0">
                <a:latin typeface="+mj-lt"/>
              </a:rPr>
              <a:t>Relazione tra mobilità e </a:t>
            </a:r>
            <a:r>
              <a:rPr lang="it-IT" sz="2400" dirty="0" smtClean="0">
                <a:latin typeface="+mj-lt"/>
              </a:rPr>
              <a:t>conducibilità ionica</a:t>
            </a:r>
            <a:endParaRPr lang="it-IT" sz="2400" dirty="0">
              <a:latin typeface="+mj-lt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1916113"/>
            <a:ext cx="8353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Si consideri una soluzione </a:t>
            </a:r>
            <a:r>
              <a:rPr lang="it-IT" dirty="0"/>
              <a:t>di concentrazione molare </a:t>
            </a:r>
            <a:r>
              <a:rPr lang="it-IT" b="1" dirty="0"/>
              <a:t>c</a:t>
            </a:r>
            <a:r>
              <a:rPr lang="it-IT" dirty="0"/>
              <a:t> di elettrolita forte </a:t>
            </a:r>
            <a:r>
              <a:rPr lang="it-IT" dirty="0" smtClean="0"/>
              <a:t>che si </a:t>
            </a:r>
            <a:r>
              <a:rPr lang="it-IT" dirty="0"/>
              <a:t>dissocia in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850" y="3068960"/>
            <a:ext cx="79200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n</a:t>
            </a:r>
            <a:r>
              <a:rPr lang="it-IT" baseline="-25000" dirty="0"/>
              <a:t>+</a:t>
            </a:r>
            <a:r>
              <a:rPr lang="it-IT" dirty="0"/>
              <a:t> cationi di carica z</a:t>
            </a:r>
            <a:r>
              <a:rPr lang="it-IT" baseline="-25000" dirty="0"/>
              <a:t>+</a:t>
            </a:r>
            <a:r>
              <a:rPr lang="it-IT" dirty="0"/>
              <a:t>e</a:t>
            </a:r>
            <a:r>
              <a:rPr lang="it-IT" baseline="-25000" dirty="0"/>
              <a:t>0        </a:t>
            </a:r>
            <a:r>
              <a:rPr lang="it-IT" baseline="-25000" dirty="0" smtClean="0"/>
              <a:t>     </a:t>
            </a:r>
            <a:r>
              <a:rPr lang="it-IT" dirty="0" err="1" smtClean="0"/>
              <a:t>conc</a:t>
            </a:r>
            <a:r>
              <a:rPr lang="it-IT" dirty="0"/>
              <a:t>. molare cationi = </a:t>
            </a:r>
            <a:r>
              <a:rPr lang="it-IT" dirty="0" err="1"/>
              <a:t>n</a:t>
            </a:r>
            <a:r>
              <a:rPr lang="it-IT" baseline="-25000" dirty="0" err="1"/>
              <a:t>+</a:t>
            </a:r>
            <a:r>
              <a:rPr lang="it-IT" dirty="0" err="1"/>
              <a:t>c</a:t>
            </a:r>
            <a:endParaRPr lang="it-IT" dirty="0"/>
          </a:p>
          <a:p>
            <a:pPr eaLnBrk="1" hangingPunct="1">
              <a:spcBef>
                <a:spcPct val="50000"/>
              </a:spcBef>
            </a:pPr>
            <a:r>
              <a:rPr lang="it-IT" dirty="0"/>
              <a:t>n</a:t>
            </a:r>
            <a:r>
              <a:rPr lang="it-IT" baseline="-25000" dirty="0"/>
              <a:t>-</a:t>
            </a:r>
            <a:r>
              <a:rPr lang="it-IT" dirty="0"/>
              <a:t> anioni di carica z</a:t>
            </a:r>
            <a:r>
              <a:rPr lang="it-IT" baseline="-25000" dirty="0"/>
              <a:t>-</a:t>
            </a:r>
            <a:r>
              <a:rPr lang="it-IT" dirty="0"/>
              <a:t>e</a:t>
            </a:r>
            <a:r>
              <a:rPr lang="it-IT" baseline="-25000" dirty="0"/>
              <a:t>0           </a:t>
            </a:r>
            <a:r>
              <a:rPr lang="it-IT" baseline="-25000" dirty="0" smtClean="0"/>
              <a:t>     </a:t>
            </a:r>
            <a:r>
              <a:rPr lang="it-IT" dirty="0" err="1" smtClean="0"/>
              <a:t>conc</a:t>
            </a:r>
            <a:r>
              <a:rPr lang="it-IT" dirty="0"/>
              <a:t>. molare anioni = n</a:t>
            </a:r>
            <a:r>
              <a:rPr lang="it-IT" baseline="-25000" dirty="0"/>
              <a:t>-</a:t>
            </a:r>
            <a:r>
              <a:rPr lang="it-IT" dirty="0"/>
              <a:t>c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255963" y="663575"/>
            <a:ext cx="1540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dirty="0" err="1"/>
              <a:t>Atkins</a:t>
            </a:r>
            <a:r>
              <a:rPr lang="it-IT" sz="1600" dirty="0"/>
              <a:t> </a:t>
            </a:r>
            <a:r>
              <a:rPr lang="it-IT" sz="1600" dirty="0" err="1"/>
              <a:t>pag</a:t>
            </a:r>
            <a:r>
              <a:rPr lang="it-IT" sz="1600" dirty="0"/>
              <a:t> </a:t>
            </a:r>
            <a:r>
              <a:rPr lang="it-IT" sz="1600" dirty="0" smtClean="0"/>
              <a:t>752</a:t>
            </a:r>
            <a:endParaRPr lang="it-IT" sz="1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69B4-65D1-4CA2-809C-801B0B293EF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1100</Words>
  <Application>Microsoft Office PowerPoint</Application>
  <PresentationFormat>Presentazione su schermo (4:3)</PresentationFormat>
  <Paragraphs>176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Struttura predefinita</vt:lpstr>
      <vt:lpstr>Equation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Claudio Tavagnacco</cp:lastModifiedBy>
  <cp:revision>602</cp:revision>
  <dcterms:created xsi:type="dcterms:W3CDTF">2006-05-11T10:14:20Z</dcterms:created>
  <dcterms:modified xsi:type="dcterms:W3CDTF">2020-05-07T13:15:01Z</dcterms:modified>
</cp:coreProperties>
</file>