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03/05/2020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03/05/2020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03/05/2020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03/05/2020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
        <p:nvSpPr>
          <p:cNvPr id="7" name="Title 6"/>
          <p:cNvSpPr>
            <a:spLocks noGrp="1"/>
          </p:cNvSpPr>
          <p:nvPr>
            <p:ph type="title"/>
          </p:nvPr>
        </p:nvSpPr>
        <p:spPr/>
        <p:txBody>
          <a:bodyPr/>
          <a:lstStyle/>
          <a:p>
            <a:r>
              <a:rPr lang="it-IT" smtClean="0"/>
              <a:t>Fare clic per modificare lo stile del titolo</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03/05/2020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03/05/2020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03/05/2020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F49D355-16BD-4E45-BD9A-5EA878CF7CBD}" type="datetimeFigureOut">
              <a:rPr lang="it-IT" smtClean="0"/>
              <a:t>03/05/2020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F49D355-16BD-4E45-BD9A-5EA878CF7CBD}" type="datetimeFigureOut">
              <a:rPr lang="it-IT" smtClean="0"/>
              <a:t>03/05/2020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F49D355-16BD-4E45-BD9A-5EA878CF7CBD}" type="datetimeFigureOut">
              <a:rPr lang="it-IT" smtClean="0"/>
              <a:t>03/05/2020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03/05/2020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F49D355-16BD-4E45-BD9A-5EA878CF7CBD}" type="datetimeFigureOut">
              <a:rPr lang="it-IT" smtClean="0"/>
              <a:t>03/05/2020</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7A41E1B-4F70-4964-A407-84C68BE8251C}" type="slidenum">
              <a:rPr lang="it-IT" smtClean="0"/>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8" y="2564904"/>
            <a:ext cx="8424936" cy="4104456"/>
          </a:xfrm>
          <a:solidFill>
            <a:schemeClr val="accent1">
              <a:lumMod val="40000"/>
              <a:lumOff val="60000"/>
            </a:schemeClr>
          </a:solidFill>
        </p:spPr>
        <p:txBody>
          <a:bodyPr>
            <a:normAutofit fontScale="92500" lnSpcReduction="20000"/>
          </a:bodyPr>
          <a:lstStyle/>
          <a:p>
            <a:pPr marL="0" indent="0" algn="just">
              <a:buNone/>
            </a:pPr>
            <a:r>
              <a:rPr lang="it-IT" dirty="0" smtClean="0">
                <a:solidFill>
                  <a:schemeClr val="tx1"/>
                </a:solidFill>
              </a:rPr>
              <a:t>I primi interventi in materia assistenziale risalgono al XVII secolo.</a:t>
            </a:r>
          </a:p>
          <a:p>
            <a:pPr marL="0" indent="0" algn="just">
              <a:buNone/>
            </a:pPr>
            <a:r>
              <a:rPr lang="it-IT" b="1" dirty="0" err="1" smtClean="0">
                <a:solidFill>
                  <a:srgbClr val="FF0000"/>
                </a:solidFill>
              </a:rPr>
              <a:t>Act</a:t>
            </a:r>
            <a:r>
              <a:rPr lang="it-IT" b="1" dirty="0" smtClean="0">
                <a:solidFill>
                  <a:srgbClr val="FF0000"/>
                </a:solidFill>
              </a:rPr>
              <a:t> for the </a:t>
            </a:r>
            <a:r>
              <a:rPr lang="it-IT" b="1" dirty="0" err="1" smtClean="0">
                <a:solidFill>
                  <a:srgbClr val="FF0000"/>
                </a:solidFill>
              </a:rPr>
              <a:t>Relief</a:t>
            </a:r>
            <a:r>
              <a:rPr lang="it-IT" b="1" dirty="0" smtClean="0">
                <a:solidFill>
                  <a:srgbClr val="FF0000"/>
                </a:solidFill>
              </a:rPr>
              <a:t> of the </a:t>
            </a:r>
            <a:r>
              <a:rPr lang="it-IT" b="1" dirty="0" err="1" smtClean="0">
                <a:solidFill>
                  <a:srgbClr val="FF0000"/>
                </a:solidFill>
              </a:rPr>
              <a:t>Poor</a:t>
            </a:r>
            <a:r>
              <a:rPr lang="it-IT" dirty="0" smtClean="0">
                <a:solidFill>
                  <a:schemeClr val="tx1"/>
                </a:solidFill>
              </a:rPr>
              <a:t>: introdusse nel 1601 la «tassa sui poveri» che imponeva per la prima volta alle comunità di farsi carico delle persone indigenti. La legge aveva come finalità principale quella di garantire soccorso ai poveri inabili al lavoro e di procurare un’occupazione ai poveri abili.</a:t>
            </a:r>
          </a:p>
          <a:p>
            <a:pPr marL="0" indent="0" algn="just">
              <a:buNone/>
            </a:pPr>
            <a:r>
              <a:rPr lang="it-IT" dirty="0" smtClean="0">
                <a:solidFill>
                  <a:schemeClr val="tx1"/>
                </a:solidFill>
              </a:rPr>
              <a:t>La distinzione tra «</a:t>
            </a:r>
            <a:r>
              <a:rPr lang="it-IT" b="1" dirty="0">
                <a:solidFill>
                  <a:srgbClr val="FF0000"/>
                </a:solidFill>
              </a:rPr>
              <a:t>poveri inabili</a:t>
            </a:r>
            <a:r>
              <a:rPr lang="it-IT" dirty="0" smtClean="0">
                <a:solidFill>
                  <a:schemeClr val="tx1"/>
                </a:solidFill>
              </a:rPr>
              <a:t>» e «</a:t>
            </a:r>
            <a:r>
              <a:rPr lang="it-IT" b="1" dirty="0">
                <a:solidFill>
                  <a:srgbClr val="FF0000"/>
                </a:solidFill>
              </a:rPr>
              <a:t>poveri abili</a:t>
            </a:r>
            <a:r>
              <a:rPr lang="it-IT" dirty="0" smtClean="0">
                <a:solidFill>
                  <a:schemeClr val="tx1"/>
                </a:solidFill>
              </a:rPr>
              <a:t>» corrispondeva a quella tra </a:t>
            </a:r>
            <a:r>
              <a:rPr lang="it-IT" b="1" dirty="0">
                <a:solidFill>
                  <a:srgbClr val="FF0000"/>
                </a:solidFill>
              </a:rPr>
              <a:t>poveri meritevoli </a:t>
            </a:r>
            <a:r>
              <a:rPr lang="it-IT" dirty="0" smtClean="0">
                <a:solidFill>
                  <a:schemeClr val="tx1"/>
                </a:solidFill>
              </a:rPr>
              <a:t>e </a:t>
            </a:r>
            <a:r>
              <a:rPr lang="it-IT" b="1" dirty="0">
                <a:solidFill>
                  <a:srgbClr val="FF0000"/>
                </a:solidFill>
              </a:rPr>
              <a:t>non meritevoli </a:t>
            </a:r>
            <a:r>
              <a:rPr lang="it-IT" dirty="0" smtClean="0">
                <a:solidFill>
                  <a:schemeClr val="tx1"/>
                </a:solidFill>
              </a:rPr>
              <a:t>e comportava un trattamento differenziato. Ai primi veniva riconosciuta assistenza. I secondi venivano sottoposti al giudizio degli «</a:t>
            </a:r>
            <a:r>
              <a:rPr lang="it-IT" b="1" dirty="0">
                <a:solidFill>
                  <a:srgbClr val="FF0000"/>
                </a:solidFill>
              </a:rPr>
              <a:t>ispettori dei poveri</a:t>
            </a:r>
            <a:r>
              <a:rPr lang="it-IT" dirty="0" smtClean="0">
                <a:solidFill>
                  <a:schemeClr val="tx1"/>
                </a:solidFill>
              </a:rPr>
              <a:t>» ed erano costretti ad accettare qualsiasi lavoro, a qualsiasi salario, pena l’istituzionalizzazione nelle </a:t>
            </a:r>
            <a:r>
              <a:rPr lang="it-IT" b="1" dirty="0" err="1">
                <a:solidFill>
                  <a:srgbClr val="FF0000"/>
                </a:solidFill>
              </a:rPr>
              <a:t>workhouse</a:t>
            </a:r>
            <a:r>
              <a:rPr lang="it-IT" dirty="0" smtClean="0">
                <a:solidFill>
                  <a:schemeClr val="tx1"/>
                </a:solidFill>
              </a:rPr>
              <a:t>, le quali con il passar del tempo assunsero sempre più la forma e la funzione di istituti di pena.</a:t>
            </a:r>
            <a:endParaRPr lang="it-IT" dirty="0">
              <a:solidFill>
                <a:schemeClr val="tx1"/>
              </a:solidFill>
            </a:endParaRPr>
          </a:p>
        </p:txBody>
      </p:sp>
      <p:sp>
        <p:nvSpPr>
          <p:cNvPr id="3" name="Titolo 2"/>
          <p:cNvSpPr>
            <a:spLocks noGrp="1"/>
          </p:cNvSpPr>
          <p:nvPr>
            <p:ph type="title"/>
          </p:nvPr>
        </p:nvSpPr>
        <p:spPr/>
        <p:txBody>
          <a:bodyPr/>
          <a:lstStyle/>
          <a:p>
            <a:r>
              <a:rPr lang="it-IT" b="1" dirty="0" smtClean="0">
                <a:solidFill>
                  <a:srgbClr val="FFFF00"/>
                </a:solidFill>
              </a:rPr>
              <a:t>Una panoramica storica</a:t>
            </a:r>
            <a:endParaRPr lang="it-IT" b="1" dirty="0">
              <a:solidFill>
                <a:srgbClr val="FFFF00"/>
              </a:solidFill>
            </a:endParaRPr>
          </a:p>
        </p:txBody>
      </p:sp>
    </p:spTree>
    <p:extLst>
      <p:ext uri="{BB962C8B-B14F-4D97-AF65-F5344CB8AC3E}">
        <p14:creationId xmlns:p14="http://schemas.microsoft.com/office/powerpoint/2010/main" val="285467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1" y="2675466"/>
            <a:ext cx="8640960" cy="4065901"/>
          </a:xfrm>
          <a:solidFill>
            <a:srgbClr val="FF99CC"/>
          </a:solidFill>
        </p:spPr>
        <p:txBody>
          <a:bodyPr>
            <a:normAutofit fontScale="92500" lnSpcReduction="20000"/>
          </a:bodyPr>
          <a:lstStyle/>
          <a:p>
            <a:pPr marL="0" indent="0" algn="just">
              <a:buNone/>
            </a:pPr>
            <a:r>
              <a:rPr lang="it-IT" dirty="0" smtClean="0">
                <a:solidFill>
                  <a:schemeClr val="tx1"/>
                </a:solidFill>
              </a:rPr>
              <a:t>Vennero istituiti numerosi enti assistenziali nazionali dedicati a specifiche categorie sociali, come i ciechi e gli orfani. La politica sociale del regime tese a fare della famiglia, fascista e cattolica, uno dei suoi simboli.</a:t>
            </a:r>
          </a:p>
          <a:p>
            <a:pPr marL="0" indent="0" algn="just">
              <a:buNone/>
            </a:pPr>
            <a:r>
              <a:rPr lang="it-IT" dirty="0" smtClean="0">
                <a:solidFill>
                  <a:schemeClr val="tx1"/>
                </a:solidFill>
              </a:rPr>
              <a:t>Vennero fatti interventi volti a incentivare la maternità, le famiglie numerose e la costituzione di nuovi nuclei familiari.</a:t>
            </a:r>
          </a:p>
          <a:p>
            <a:pPr marL="0" indent="0" algn="just">
              <a:buNone/>
            </a:pPr>
            <a:r>
              <a:rPr lang="it-IT" dirty="0" smtClean="0">
                <a:solidFill>
                  <a:schemeClr val="tx1"/>
                </a:solidFill>
              </a:rPr>
              <a:t>Nel 1925 fu fatto un consistente </a:t>
            </a:r>
            <a:r>
              <a:rPr lang="it-IT" b="1" dirty="0" smtClean="0">
                <a:solidFill>
                  <a:srgbClr val="FF0000"/>
                </a:solidFill>
              </a:rPr>
              <a:t>intervento nell’ambito dell’assistenza all’infanzia e alla maternità </a:t>
            </a:r>
            <a:r>
              <a:rPr lang="it-IT" dirty="0" smtClean="0">
                <a:solidFill>
                  <a:schemeClr val="tx1"/>
                </a:solidFill>
              </a:rPr>
              <a:t>con l’istituzione </a:t>
            </a:r>
            <a:r>
              <a:rPr lang="it-IT" b="1" dirty="0">
                <a:solidFill>
                  <a:srgbClr val="FF0000"/>
                </a:solidFill>
              </a:rPr>
              <a:t>dell’Opera nazionale per la maternità e l’infanzia (ONMI).</a:t>
            </a:r>
          </a:p>
          <a:p>
            <a:pPr marL="0" indent="0" algn="just">
              <a:buNone/>
            </a:pPr>
            <a:r>
              <a:rPr lang="it-IT" dirty="0" smtClean="0">
                <a:solidFill>
                  <a:schemeClr val="tx1"/>
                </a:solidFill>
              </a:rPr>
              <a:t>Nel 1937, con la l.n.843, vennero creati presso tutti i comuni gli </a:t>
            </a:r>
            <a:r>
              <a:rPr lang="it-IT" b="1" dirty="0">
                <a:solidFill>
                  <a:srgbClr val="FF0000"/>
                </a:solidFill>
              </a:rPr>
              <a:t>enti comunali di assistenza (ECA)</a:t>
            </a:r>
            <a:r>
              <a:rPr lang="it-IT" dirty="0" smtClean="0">
                <a:solidFill>
                  <a:schemeClr val="tx1"/>
                </a:solidFill>
              </a:rPr>
              <a:t> che sostituivano le precedenti congregazioni di carità. Agli ECA spettava l’assistenza generica con  un ruolo complementare a quello delle IPAB.</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dell’assistenza sociale in Italia</a:t>
            </a:r>
            <a:endParaRPr lang="it-IT" dirty="0"/>
          </a:p>
        </p:txBody>
      </p:sp>
    </p:spTree>
    <p:extLst>
      <p:ext uri="{BB962C8B-B14F-4D97-AF65-F5344CB8AC3E}">
        <p14:creationId xmlns:p14="http://schemas.microsoft.com/office/powerpoint/2010/main" val="1127614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6" y="2564904"/>
            <a:ext cx="8640960" cy="4065902"/>
          </a:xfrm>
          <a:solidFill>
            <a:srgbClr val="FFC000"/>
          </a:solidFill>
        </p:spPr>
        <p:txBody>
          <a:bodyPr>
            <a:normAutofit fontScale="92500" lnSpcReduction="20000"/>
          </a:bodyPr>
          <a:lstStyle/>
          <a:p>
            <a:pPr marL="0" indent="0" algn="just">
              <a:buNone/>
            </a:pPr>
            <a:r>
              <a:rPr lang="it-IT" dirty="0" smtClean="0">
                <a:solidFill>
                  <a:schemeClr val="tx1"/>
                </a:solidFill>
              </a:rPr>
              <a:t>Alla fine degli anni 40 il quadro della beneficienza legale in Italia si strutturava su </a:t>
            </a:r>
            <a:r>
              <a:rPr lang="it-IT" b="1" dirty="0" smtClean="0">
                <a:solidFill>
                  <a:srgbClr val="FF0000"/>
                </a:solidFill>
              </a:rPr>
              <a:t>due livelli</a:t>
            </a:r>
            <a:r>
              <a:rPr lang="it-IT" dirty="0" smtClean="0">
                <a:solidFill>
                  <a:schemeClr val="tx1"/>
                </a:solidFill>
              </a:rPr>
              <a:t>: in prima linea le IPAB e a queste si affiancavano gli ECA per l’assistenza generica. Allo stato centrale era riservato un ruolo residuale. Tale configurazione risultava inefficace e dava luogo a una serie di inefficienze.</a:t>
            </a:r>
          </a:p>
          <a:p>
            <a:pPr marL="0" indent="0" algn="just">
              <a:buNone/>
            </a:pPr>
            <a:r>
              <a:rPr lang="it-IT" dirty="0" smtClean="0">
                <a:solidFill>
                  <a:schemeClr val="tx1"/>
                </a:solidFill>
              </a:rPr>
              <a:t>Alla caduta del regime fascista, la Carta Costituzionale divenne il punto di riferimento per le politiche di assistenza sociale  nell’Italia repubblicana. In particolare gli </a:t>
            </a:r>
            <a:r>
              <a:rPr lang="it-IT" b="1" dirty="0" smtClean="0">
                <a:solidFill>
                  <a:srgbClr val="FF0000"/>
                </a:solidFill>
              </a:rPr>
              <a:t>articoli 38 e 117 </a:t>
            </a:r>
            <a:r>
              <a:rPr lang="it-IT" dirty="0" smtClean="0">
                <a:solidFill>
                  <a:schemeClr val="tx1"/>
                </a:solidFill>
              </a:rPr>
              <a:t>individuarono le disposizioni fondamentali riguardo a questo settore di policy.</a:t>
            </a:r>
          </a:p>
          <a:p>
            <a:pPr marL="0" indent="0" algn="just">
              <a:buNone/>
            </a:pPr>
            <a:r>
              <a:rPr lang="it-IT" dirty="0" smtClean="0">
                <a:solidFill>
                  <a:schemeClr val="tx1"/>
                </a:solidFill>
              </a:rPr>
              <a:t>L’art. 38 sanciva la responsabilità dello stato verso il benessere dei cittadini.</a:t>
            </a:r>
          </a:p>
          <a:p>
            <a:pPr marL="0" indent="0" algn="just">
              <a:buNone/>
            </a:pPr>
            <a:r>
              <a:rPr lang="it-IT" dirty="0" smtClean="0">
                <a:solidFill>
                  <a:schemeClr val="tx1"/>
                </a:solidFill>
              </a:rPr>
              <a:t>L’art. 117 riconosceva potestà legislativa e amministrativa  alle regioni in materia di assistenza e beneficienza pubblica. </a:t>
            </a:r>
            <a:r>
              <a:rPr lang="it-IT" b="1" dirty="0" smtClean="0">
                <a:solidFill>
                  <a:srgbClr val="FF0000"/>
                </a:solidFill>
              </a:rPr>
              <a:t>Le regioni venivano ad assumere un ruolo centrale nel sistema socioassistenziale italiano</a:t>
            </a:r>
            <a:r>
              <a:rPr lang="it-IT" dirty="0" smtClean="0">
                <a:solidFill>
                  <a:schemeClr val="tx1"/>
                </a:solidFill>
              </a:rPr>
              <a:t>.</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dell’assistenza sociale in Italia</a:t>
            </a:r>
            <a:endParaRPr lang="it-IT" dirty="0"/>
          </a:p>
        </p:txBody>
      </p:sp>
    </p:spTree>
    <p:extLst>
      <p:ext uri="{BB962C8B-B14F-4D97-AF65-F5344CB8AC3E}">
        <p14:creationId xmlns:p14="http://schemas.microsoft.com/office/powerpoint/2010/main" val="1547350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492896"/>
            <a:ext cx="8568952" cy="4176463"/>
          </a:xfrm>
          <a:solidFill>
            <a:srgbClr val="6699FF"/>
          </a:solidFill>
        </p:spPr>
        <p:txBody>
          <a:bodyPr>
            <a:normAutofit lnSpcReduction="10000"/>
          </a:bodyPr>
          <a:lstStyle/>
          <a:p>
            <a:pPr marL="0" indent="0" algn="just">
              <a:buNone/>
            </a:pPr>
            <a:r>
              <a:rPr lang="it-IT" dirty="0" smtClean="0">
                <a:solidFill>
                  <a:schemeClr val="tx1"/>
                </a:solidFill>
              </a:rPr>
              <a:t>Durante la fase espansiva del W. (1945-1975) il settore dell’assistenza sociale fu interessato da alcuni importanti provvedimenti  che riguardavano sia la sfera del sostegno al reddito, sia quella dei servizi sociali territoriali.</a:t>
            </a:r>
          </a:p>
          <a:p>
            <a:pPr marL="0" indent="0" algn="just">
              <a:buNone/>
            </a:pPr>
            <a:r>
              <a:rPr lang="it-IT" dirty="0" smtClean="0">
                <a:solidFill>
                  <a:schemeClr val="tx1"/>
                </a:solidFill>
              </a:rPr>
              <a:t>Nel 1952 era stato introdotto il </a:t>
            </a:r>
            <a:r>
              <a:rPr lang="it-IT" b="1" dirty="0" smtClean="0">
                <a:solidFill>
                  <a:srgbClr val="FF0000"/>
                </a:solidFill>
              </a:rPr>
              <a:t>trattamento di integrazione al minimo della pensione </a:t>
            </a:r>
            <a:r>
              <a:rPr lang="it-IT" dirty="0" smtClean="0">
                <a:solidFill>
                  <a:schemeClr val="tx1"/>
                </a:solidFill>
              </a:rPr>
              <a:t>(trattamento minimo).</a:t>
            </a:r>
          </a:p>
          <a:p>
            <a:pPr marL="0" indent="0" algn="just">
              <a:buNone/>
            </a:pPr>
            <a:r>
              <a:rPr lang="it-IT" dirty="0" smtClean="0">
                <a:solidFill>
                  <a:schemeClr val="tx1"/>
                </a:solidFill>
              </a:rPr>
              <a:t>Nel 1969 venne istituita la </a:t>
            </a:r>
            <a:r>
              <a:rPr lang="it-IT" b="1" dirty="0" smtClean="0">
                <a:solidFill>
                  <a:srgbClr val="FF0000"/>
                </a:solidFill>
              </a:rPr>
              <a:t>pensione sociale</a:t>
            </a:r>
            <a:r>
              <a:rPr lang="it-IT" dirty="0" smtClean="0">
                <a:solidFill>
                  <a:schemeClr val="tx1"/>
                </a:solidFill>
              </a:rPr>
              <a:t>, una misura di assistenza pubblica nella forma del reddito minimo garantito.</a:t>
            </a:r>
          </a:p>
          <a:p>
            <a:pPr marL="0" indent="0" algn="just">
              <a:buNone/>
            </a:pPr>
            <a:r>
              <a:rPr lang="it-IT" dirty="0" smtClean="0">
                <a:solidFill>
                  <a:schemeClr val="tx1"/>
                </a:solidFill>
              </a:rPr>
              <a:t>Nel 1971 venne introdotta la </a:t>
            </a:r>
            <a:r>
              <a:rPr lang="it-IT" b="1" dirty="0">
                <a:solidFill>
                  <a:srgbClr val="FF0000"/>
                </a:solidFill>
              </a:rPr>
              <a:t>pensione d’invalidità civile</a:t>
            </a:r>
            <a:r>
              <a:rPr lang="it-IT" dirty="0" smtClean="0">
                <a:solidFill>
                  <a:schemeClr val="tx1"/>
                </a:solidFill>
              </a:rPr>
              <a:t>.</a:t>
            </a:r>
          </a:p>
          <a:p>
            <a:pPr marL="0" indent="0" algn="just">
              <a:buNone/>
            </a:pPr>
            <a:r>
              <a:rPr lang="it-IT" dirty="0" smtClean="0">
                <a:solidFill>
                  <a:schemeClr val="tx1"/>
                </a:solidFill>
              </a:rPr>
              <a:t>La tutela dell’invalidità fu completata nel 1980 </a:t>
            </a:r>
            <a:r>
              <a:rPr lang="it-IT" b="1" dirty="0">
                <a:solidFill>
                  <a:srgbClr val="FF0000"/>
                </a:solidFill>
              </a:rPr>
              <a:t>dall’indennità di accompagnamento.</a:t>
            </a:r>
          </a:p>
          <a:p>
            <a:pPr marL="0" indent="0" algn="just">
              <a:buNone/>
            </a:pP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dell’assistenza sociale in Italia</a:t>
            </a:r>
            <a:endParaRPr lang="it-IT" dirty="0"/>
          </a:p>
        </p:txBody>
      </p:sp>
    </p:spTree>
    <p:extLst>
      <p:ext uri="{BB962C8B-B14F-4D97-AF65-F5344CB8AC3E}">
        <p14:creationId xmlns:p14="http://schemas.microsoft.com/office/powerpoint/2010/main" val="2690245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1" y="2420888"/>
            <a:ext cx="8568952" cy="4248472"/>
          </a:xfrm>
          <a:solidFill>
            <a:srgbClr val="66FF99"/>
          </a:solidFill>
        </p:spPr>
        <p:txBody>
          <a:bodyPr>
            <a:normAutofit fontScale="92500" lnSpcReduction="20000"/>
          </a:bodyPr>
          <a:lstStyle/>
          <a:p>
            <a:pPr marL="0" indent="0" algn="just">
              <a:buNone/>
            </a:pPr>
            <a:r>
              <a:rPr lang="it-IT" dirty="0" smtClean="0">
                <a:solidFill>
                  <a:schemeClr val="tx1"/>
                </a:solidFill>
              </a:rPr>
              <a:t>Alcune misure vennero pensate anche per il sostegno alle famiglie.</a:t>
            </a:r>
          </a:p>
          <a:p>
            <a:pPr marL="0" indent="0" algn="just">
              <a:buNone/>
            </a:pPr>
            <a:r>
              <a:rPr lang="it-IT" dirty="0" smtClean="0">
                <a:solidFill>
                  <a:schemeClr val="tx1"/>
                </a:solidFill>
              </a:rPr>
              <a:t>Negli anni 30, in epoca fascista, era stato avviato un </a:t>
            </a:r>
            <a:r>
              <a:rPr lang="it-IT" b="1" dirty="0" smtClean="0">
                <a:solidFill>
                  <a:srgbClr val="FF0000"/>
                </a:solidFill>
              </a:rPr>
              <a:t>sistema di assegni familiari</a:t>
            </a:r>
            <a:r>
              <a:rPr lang="it-IT" dirty="0" smtClean="0">
                <a:solidFill>
                  <a:schemeClr val="tx1"/>
                </a:solidFill>
              </a:rPr>
              <a:t>. Nel 1988 questo schema venne trasformato nell’attuale </a:t>
            </a:r>
            <a:r>
              <a:rPr lang="it-IT" b="1" dirty="0">
                <a:solidFill>
                  <a:srgbClr val="FF0000"/>
                </a:solidFill>
              </a:rPr>
              <a:t>assegno per il nucleo familiare</a:t>
            </a:r>
            <a:r>
              <a:rPr lang="it-IT" dirty="0" smtClean="0">
                <a:solidFill>
                  <a:schemeClr val="tx1"/>
                </a:solidFill>
              </a:rPr>
              <a:t>.</a:t>
            </a:r>
          </a:p>
          <a:p>
            <a:pPr marL="0" indent="0" algn="just">
              <a:buNone/>
            </a:pPr>
            <a:r>
              <a:rPr lang="it-IT" dirty="0" smtClean="0">
                <a:solidFill>
                  <a:schemeClr val="tx1"/>
                </a:solidFill>
              </a:rPr>
              <a:t>Sul fronte della beneficienza pubblica, una delle disposizioni più importanti fu la l.132/1968, detta </a:t>
            </a:r>
            <a:r>
              <a:rPr lang="it-IT" b="1" dirty="0">
                <a:solidFill>
                  <a:srgbClr val="FF0000"/>
                </a:solidFill>
              </a:rPr>
              <a:t>legge Mariotti </a:t>
            </a:r>
            <a:r>
              <a:rPr lang="it-IT" dirty="0" smtClean="0">
                <a:solidFill>
                  <a:schemeClr val="tx1"/>
                </a:solidFill>
              </a:rPr>
              <a:t>che disponeva la </a:t>
            </a:r>
            <a:r>
              <a:rPr lang="it-IT" b="1" dirty="0">
                <a:solidFill>
                  <a:srgbClr val="FF0000"/>
                </a:solidFill>
              </a:rPr>
              <a:t>separazione tra le attività sanitarie e quelle assistenziali </a:t>
            </a:r>
            <a:r>
              <a:rPr lang="it-IT" dirty="0" smtClean="0">
                <a:solidFill>
                  <a:schemeClr val="tx1"/>
                </a:solidFill>
              </a:rPr>
              <a:t>disciplinate fino a quel momento dalla legge </a:t>
            </a:r>
            <a:r>
              <a:rPr lang="it-IT" dirty="0" err="1" smtClean="0">
                <a:solidFill>
                  <a:schemeClr val="tx1"/>
                </a:solidFill>
              </a:rPr>
              <a:t>Crispi</a:t>
            </a:r>
            <a:r>
              <a:rPr lang="it-IT" dirty="0" smtClean="0">
                <a:solidFill>
                  <a:schemeClr val="tx1"/>
                </a:solidFill>
              </a:rPr>
              <a:t> del 1890.</a:t>
            </a:r>
          </a:p>
          <a:p>
            <a:pPr marL="0" indent="0" algn="just">
              <a:buNone/>
            </a:pPr>
            <a:r>
              <a:rPr lang="it-IT" dirty="0" smtClean="0">
                <a:solidFill>
                  <a:schemeClr val="tx1"/>
                </a:solidFill>
              </a:rPr>
              <a:t>Questa disposizione trasformò gli ospedali , che prima erano IPAB, in enti pubblici , sganciando così la loro evoluzione successiva dal settore socioassistenziale.</a:t>
            </a:r>
          </a:p>
          <a:p>
            <a:pPr marL="0" indent="0" algn="just">
              <a:buNone/>
            </a:pPr>
            <a:r>
              <a:rPr lang="it-IT" dirty="0" smtClean="0">
                <a:solidFill>
                  <a:schemeClr val="tx1"/>
                </a:solidFill>
              </a:rPr>
              <a:t>Pochi anni più tardi, nel </a:t>
            </a:r>
            <a:r>
              <a:rPr lang="it-IT" b="1" dirty="0">
                <a:solidFill>
                  <a:srgbClr val="FF0000"/>
                </a:solidFill>
              </a:rPr>
              <a:t>1970</a:t>
            </a:r>
            <a:r>
              <a:rPr lang="it-IT" dirty="0" smtClean="0">
                <a:solidFill>
                  <a:schemeClr val="tx1"/>
                </a:solidFill>
              </a:rPr>
              <a:t>, l’istituzione delle regioni a statuto ordinario rese possibile attuare il </a:t>
            </a:r>
            <a:r>
              <a:rPr lang="it-IT" b="1" dirty="0">
                <a:solidFill>
                  <a:srgbClr val="FF0000"/>
                </a:solidFill>
              </a:rPr>
              <a:t>decentramento </a:t>
            </a:r>
            <a:r>
              <a:rPr lang="it-IT" b="1" dirty="0" smtClean="0">
                <a:solidFill>
                  <a:srgbClr val="FF0000"/>
                </a:solidFill>
              </a:rPr>
              <a:t>amministrativo </a:t>
            </a:r>
            <a:r>
              <a:rPr lang="it-IT" b="1" dirty="0">
                <a:solidFill>
                  <a:srgbClr val="FF0000"/>
                </a:solidFill>
              </a:rPr>
              <a:t>previsto dall’art. </a:t>
            </a:r>
            <a:r>
              <a:rPr lang="it-IT" b="1" dirty="0">
                <a:solidFill>
                  <a:srgbClr val="FF0000"/>
                </a:solidFill>
              </a:rPr>
              <a:t>117 della Costituzione</a:t>
            </a:r>
            <a:r>
              <a:rPr lang="it-IT" dirty="0" smtClean="0">
                <a:solidFill>
                  <a:schemeClr val="tx1"/>
                </a:solidFill>
              </a:rPr>
              <a:t>.</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dell’assistenza sociale in Italia</a:t>
            </a:r>
            <a:endParaRPr lang="it-IT" dirty="0"/>
          </a:p>
        </p:txBody>
      </p:sp>
    </p:spTree>
    <p:extLst>
      <p:ext uri="{BB962C8B-B14F-4D97-AF65-F5344CB8AC3E}">
        <p14:creationId xmlns:p14="http://schemas.microsoft.com/office/powerpoint/2010/main" val="4098796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1" y="2675466"/>
            <a:ext cx="8640960" cy="3993893"/>
          </a:xfrm>
          <a:solidFill>
            <a:srgbClr val="FF66CC"/>
          </a:solidFill>
        </p:spPr>
        <p:txBody>
          <a:bodyPr>
            <a:normAutofit fontScale="92500" lnSpcReduction="20000"/>
          </a:bodyPr>
          <a:lstStyle/>
          <a:p>
            <a:pPr marL="0" indent="0" algn="just">
              <a:buNone/>
            </a:pPr>
            <a:r>
              <a:rPr lang="it-IT" dirty="0" smtClean="0">
                <a:solidFill>
                  <a:schemeClr val="tx1"/>
                </a:solidFill>
              </a:rPr>
              <a:t>Le regioni acquisivano competenza in una materia ampia e in gran parte indefinita. I decreti con cui venivano trasferite le responsabilità dal centro alle regioni preannunciavano </a:t>
            </a:r>
            <a:r>
              <a:rPr lang="it-IT" b="1" dirty="0">
                <a:solidFill>
                  <a:srgbClr val="FF0000"/>
                </a:solidFill>
              </a:rPr>
              <a:t>l’arrivo di una legge nazionale </a:t>
            </a:r>
            <a:r>
              <a:rPr lang="it-IT" dirty="0" smtClean="0">
                <a:solidFill>
                  <a:schemeClr val="tx1"/>
                </a:solidFill>
              </a:rPr>
              <a:t>che avrebbe rappresentato il quadro normativo di riferimento, al fine di garantire una uniformità di base dell’intervento su tutto il territorio nazionale La riforma tardò ad arrivare, lasciando così per anni ampia autonomia ai livelli di governo decentrati.</a:t>
            </a:r>
          </a:p>
          <a:p>
            <a:pPr marL="0" indent="0" algn="just">
              <a:buNone/>
            </a:pPr>
            <a:r>
              <a:rPr lang="it-IT" dirty="0" smtClean="0">
                <a:solidFill>
                  <a:schemeClr val="tx1"/>
                </a:solidFill>
              </a:rPr>
              <a:t>Questa lacuna comportò di fatto, per oltre un ventennio, lo </a:t>
            </a:r>
            <a:r>
              <a:rPr lang="it-IT" b="1" dirty="0">
                <a:solidFill>
                  <a:srgbClr val="FF0000"/>
                </a:solidFill>
              </a:rPr>
              <a:t>sviluppo disordinato e disorganico della normativa e degli interventi a livello regionale e sub-regionale. </a:t>
            </a:r>
          </a:p>
          <a:p>
            <a:pPr marL="0" indent="0" algn="just">
              <a:buNone/>
            </a:pPr>
            <a:r>
              <a:rPr lang="it-IT" dirty="0" smtClean="0">
                <a:solidFill>
                  <a:schemeClr val="tx1"/>
                </a:solidFill>
              </a:rPr>
              <a:t>Su tutto il territorio nazionale si assistette a una </a:t>
            </a:r>
            <a:r>
              <a:rPr lang="it-IT" b="1" dirty="0" smtClean="0">
                <a:solidFill>
                  <a:srgbClr val="FF0000"/>
                </a:solidFill>
              </a:rPr>
              <a:t>differenziazione territoriale significativa</a:t>
            </a:r>
            <a:r>
              <a:rPr lang="it-IT" dirty="0" smtClean="0">
                <a:solidFill>
                  <a:schemeClr val="tx1"/>
                </a:solidFill>
              </a:rPr>
              <a:t> in  relazione alle forme di intervento, ai soggetti competenti dei diversi interventi, alla titolarità e all’esigibilità delle differenti prestazioni.</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dell’assistenza sociale in Italia</a:t>
            </a:r>
            <a:endParaRPr lang="it-IT" dirty="0"/>
          </a:p>
        </p:txBody>
      </p:sp>
    </p:spTree>
    <p:extLst>
      <p:ext uri="{BB962C8B-B14F-4D97-AF65-F5344CB8AC3E}">
        <p14:creationId xmlns:p14="http://schemas.microsoft.com/office/powerpoint/2010/main" val="4286950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492896"/>
            <a:ext cx="8712967" cy="4176463"/>
          </a:xfrm>
          <a:solidFill>
            <a:srgbClr val="FFCC00"/>
          </a:solidFill>
        </p:spPr>
        <p:txBody>
          <a:bodyPr>
            <a:normAutofit fontScale="85000" lnSpcReduction="10000"/>
          </a:bodyPr>
          <a:lstStyle/>
          <a:p>
            <a:pPr marL="0" indent="0" algn="just">
              <a:buNone/>
            </a:pPr>
            <a:r>
              <a:rPr lang="it-IT" dirty="0" smtClean="0">
                <a:solidFill>
                  <a:schemeClr val="tx1"/>
                </a:solidFill>
              </a:rPr>
              <a:t>In seguito al decreto del 1977, la produzione normativa e di riordino prese avvio nella maggior parte delle regioni italiane, seguendo percorsi difformi.</a:t>
            </a:r>
          </a:p>
          <a:p>
            <a:pPr marL="0" indent="0" algn="just">
              <a:buNone/>
            </a:pPr>
            <a:r>
              <a:rPr lang="it-IT" dirty="0" smtClean="0">
                <a:solidFill>
                  <a:schemeClr val="tx1"/>
                </a:solidFill>
              </a:rPr>
              <a:t>Nella </a:t>
            </a:r>
            <a:r>
              <a:rPr lang="it-IT" b="1" dirty="0" smtClean="0">
                <a:solidFill>
                  <a:srgbClr val="FF0000"/>
                </a:solidFill>
              </a:rPr>
              <a:t>seconda metà degli anni 80 </a:t>
            </a:r>
            <a:r>
              <a:rPr lang="it-IT" dirty="0" smtClean="0">
                <a:solidFill>
                  <a:schemeClr val="tx1"/>
                </a:solidFill>
              </a:rPr>
              <a:t>non vi furono </a:t>
            </a:r>
            <a:r>
              <a:rPr lang="it-IT" b="1" dirty="0">
                <a:solidFill>
                  <a:srgbClr val="FF0000"/>
                </a:solidFill>
              </a:rPr>
              <a:t>provvedimenti rilevanti nel settore delle politiche socioassistenziali. </a:t>
            </a:r>
            <a:r>
              <a:rPr lang="it-IT" dirty="0" smtClean="0">
                <a:solidFill>
                  <a:schemeClr val="tx1"/>
                </a:solidFill>
              </a:rPr>
              <a:t>In questa fase storica, lo stato centrale era sempre più impegnato nel tentativo di contenere la spesa pubblica, in particolare quella sanitaria. A livello locale regioni e comuni proseguirono nella strutturazione delle proprie politiche socioassistenziali.</a:t>
            </a:r>
          </a:p>
          <a:p>
            <a:pPr marL="0" indent="0" algn="just">
              <a:buNone/>
            </a:pPr>
            <a:r>
              <a:rPr lang="it-IT" dirty="0" smtClean="0">
                <a:solidFill>
                  <a:schemeClr val="tx1"/>
                </a:solidFill>
              </a:rPr>
              <a:t>Nel corso degli anni </a:t>
            </a:r>
            <a:r>
              <a:rPr lang="it-IT" b="1" dirty="0">
                <a:solidFill>
                  <a:srgbClr val="FF0000"/>
                </a:solidFill>
              </a:rPr>
              <a:t>andò così consolidandosi un sistema estremamente variegato,</a:t>
            </a:r>
            <a:r>
              <a:rPr lang="it-IT" dirty="0" smtClean="0">
                <a:solidFill>
                  <a:schemeClr val="tx1"/>
                </a:solidFill>
              </a:rPr>
              <a:t> in cui i </a:t>
            </a:r>
            <a:r>
              <a:rPr lang="it-IT" b="1" dirty="0">
                <a:solidFill>
                  <a:srgbClr val="FF0000"/>
                </a:solidFill>
              </a:rPr>
              <a:t>provvedimenti di assistenza sociale </a:t>
            </a:r>
            <a:r>
              <a:rPr lang="it-IT" dirty="0" smtClean="0">
                <a:solidFill>
                  <a:schemeClr val="tx1"/>
                </a:solidFill>
              </a:rPr>
              <a:t>si presentavano </a:t>
            </a:r>
            <a:r>
              <a:rPr lang="it-IT" b="1" dirty="0">
                <a:solidFill>
                  <a:srgbClr val="FF0000"/>
                </a:solidFill>
              </a:rPr>
              <a:t>disomogenei a livello locale e stentati a livello nazionale</a:t>
            </a:r>
            <a:r>
              <a:rPr lang="it-IT" dirty="0" smtClean="0">
                <a:solidFill>
                  <a:schemeClr val="tx1"/>
                </a:solidFill>
              </a:rPr>
              <a:t>.</a:t>
            </a:r>
          </a:p>
          <a:p>
            <a:pPr marL="0" indent="0" algn="just">
              <a:buNone/>
            </a:pPr>
            <a:r>
              <a:rPr lang="it-IT" b="1" dirty="0">
                <a:solidFill>
                  <a:srgbClr val="FF0000"/>
                </a:solidFill>
              </a:rPr>
              <a:t>Il periodo dell’espansione della politica socioassistenziale italiana ha assunto i caratteri di una crescita disordinata </a:t>
            </a:r>
            <a:r>
              <a:rPr lang="it-IT" dirty="0" smtClean="0">
                <a:solidFill>
                  <a:schemeClr val="tx1"/>
                </a:solidFill>
              </a:rPr>
              <a:t>di attori, soggetti e interventi non coordinati e integrati fra loro, la cui risultante è un </a:t>
            </a:r>
            <a:r>
              <a:rPr lang="it-IT" b="1" dirty="0">
                <a:solidFill>
                  <a:srgbClr val="FF0000"/>
                </a:solidFill>
              </a:rPr>
              <a:t>sistema fortemente iniquo, inefficace e inefficiente.</a:t>
            </a:r>
            <a:endParaRPr lang="it-IT" b="1" dirty="0">
              <a:solidFill>
                <a:srgbClr val="FF0000"/>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dell’assistenza sociale in Italia</a:t>
            </a:r>
            <a:endParaRPr lang="it-IT" dirty="0"/>
          </a:p>
        </p:txBody>
      </p:sp>
    </p:spTree>
    <p:extLst>
      <p:ext uri="{BB962C8B-B14F-4D97-AF65-F5344CB8AC3E}">
        <p14:creationId xmlns:p14="http://schemas.microsoft.com/office/powerpoint/2010/main" val="1981193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420888"/>
            <a:ext cx="8496944" cy="4248472"/>
          </a:xfrm>
          <a:solidFill>
            <a:schemeClr val="bg1">
              <a:lumMod val="75000"/>
            </a:schemeClr>
          </a:solidFill>
        </p:spPr>
        <p:txBody>
          <a:bodyPr>
            <a:normAutofit lnSpcReduction="10000"/>
          </a:bodyPr>
          <a:lstStyle/>
          <a:p>
            <a:pPr marL="0" indent="0" algn="just">
              <a:buNone/>
            </a:pPr>
            <a:r>
              <a:rPr lang="it-IT" dirty="0" smtClean="0">
                <a:solidFill>
                  <a:schemeClr val="tx1"/>
                </a:solidFill>
              </a:rPr>
              <a:t>Quali sono i </a:t>
            </a:r>
            <a:r>
              <a:rPr lang="it-IT" b="1" dirty="0" smtClean="0">
                <a:solidFill>
                  <a:srgbClr val="FF0000"/>
                </a:solidFill>
              </a:rPr>
              <a:t>fattori alla base dello sviluppo disorganico </a:t>
            </a:r>
            <a:r>
              <a:rPr lang="it-IT" dirty="0" smtClean="0">
                <a:solidFill>
                  <a:schemeClr val="tx1"/>
                </a:solidFill>
              </a:rPr>
              <a:t>e della mancata modernizzazione del settore socioassistenziale in Italia?</a:t>
            </a:r>
          </a:p>
          <a:p>
            <a:pPr marL="0" indent="0" algn="just">
              <a:buNone/>
            </a:pPr>
            <a:r>
              <a:rPr lang="it-IT" dirty="0" smtClean="0">
                <a:solidFill>
                  <a:schemeClr val="tx1"/>
                </a:solidFill>
              </a:rPr>
              <a:t>Bisogna fare riferimento ad aspetti politico-istituzionali specifici dell’Italia dagli anni 50 agli anni 70, in particolare il grado di </a:t>
            </a:r>
            <a:r>
              <a:rPr lang="it-IT" b="1" dirty="0">
                <a:solidFill>
                  <a:srgbClr val="FF0000"/>
                </a:solidFill>
              </a:rPr>
              <a:t>polarizzazione ideologica del secondo dopoguerra</a:t>
            </a:r>
            <a:r>
              <a:rPr lang="it-IT" dirty="0" smtClean="0">
                <a:solidFill>
                  <a:schemeClr val="tx1"/>
                </a:solidFill>
              </a:rPr>
              <a:t>, associato a una sinistra con componenti massimalistiche, antisistema e internamente divisa. I contrasti ideologici e programmatici associati a coalizioni governative frammentate e ideologicamente eterogenee  minarono la possibilità di portare avanti progetti di riforma di ampio respiro. </a:t>
            </a:r>
            <a:r>
              <a:rPr lang="it-IT" b="1" dirty="0">
                <a:solidFill>
                  <a:srgbClr val="FF0000"/>
                </a:solidFill>
              </a:rPr>
              <a:t>Il policy </a:t>
            </a:r>
            <a:r>
              <a:rPr lang="it-IT" b="1" dirty="0" err="1">
                <a:solidFill>
                  <a:srgbClr val="FF0000"/>
                </a:solidFill>
              </a:rPr>
              <a:t>making</a:t>
            </a:r>
            <a:r>
              <a:rPr lang="it-IT" b="1" dirty="0">
                <a:solidFill>
                  <a:srgbClr val="FF0000"/>
                </a:solidFill>
              </a:rPr>
              <a:t> venne fortemente influenzato dalla logica delle mediazioni, del compromesso e dello scambio politico.</a:t>
            </a:r>
            <a:endParaRPr lang="it-IT" b="1" dirty="0">
              <a:solidFill>
                <a:srgbClr val="FF0000"/>
              </a:solidFill>
            </a:endParaRPr>
          </a:p>
        </p:txBody>
      </p:sp>
      <p:sp>
        <p:nvSpPr>
          <p:cNvPr id="3" name="Titolo 2"/>
          <p:cNvSpPr>
            <a:spLocks noGrp="1"/>
          </p:cNvSpPr>
          <p:nvPr>
            <p:ph type="title"/>
          </p:nvPr>
        </p:nvSpPr>
        <p:spPr/>
        <p:txBody>
          <a:bodyPr>
            <a:normAutofit fontScale="90000"/>
          </a:bodyPr>
          <a:lstStyle/>
          <a:p>
            <a:r>
              <a:rPr lang="it-IT" b="1" dirty="0" smtClean="0">
                <a:solidFill>
                  <a:srgbClr val="FFFF00"/>
                </a:solidFill>
              </a:rPr>
              <a:t>Alle radici dell’arretratezza italiana</a:t>
            </a:r>
            <a:endParaRPr lang="it-IT" b="1" dirty="0">
              <a:solidFill>
                <a:srgbClr val="FFFF00"/>
              </a:solidFill>
            </a:endParaRPr>
          </a:p>
        </p:txBody>
      </p:sp>
    </p:spTree>
    <p:extLst>
      <p:ext uri="{BB962C8B-B14F-4D97-AF65-F5344CB8AC3E}">
        <p14:creationId xmlns:p14="http://schemas.microsoft.com/office/powerpoint/2010/main" val="1261444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8" y="2492896"/>
            <a:ext cx="8640959" cy="4176464"/>
          </a:xfrm>
          <a:solidFill>
            <a:schemeClr val="accent6">
              <a:lumMod val="20000"/>
              <a:lumOff val="80000"/>
            </a:schemeClr>
          </a:solidFill>
        </p:spPr>
        <p:txBody>
          <a:bodyPr>
            <a:normAutofit fontScale="85000" lnSpcReduction="10000"/>
          </a:bodyPr>
          <a:lstStyle/>
          <a:p>
            <a:pPr marL="0" indent="0" algn="just">
              <a:buNone/>
            </a:pPr>
            <a:r>
              <a:rPr lang="it-IT" dirty="0" smtClean="0">
                <a:solidFill>
                  <a:schemeClr val="tx1"/>
                </a:solidFill>
              </a:rPr>
              <a:t>Dal secondo dopoguerra il W.S. italiano si è sviluppato attraverso la progressiva adozione di </a:t>
            </a:r>
            <a:r>
              <a:rPr lang="it-IT" b="1" dirty="0" smtClean="0">
                <a:solidFill>
                  <a:srgbClr val="FF0000"/>
                </a:solidFill>
              </a:rPr>
              <a:t>leggine</a:t>
            </a:r>
            <a:r>
              <a:rPr lang="it-IT" dirty="0" smtClean="0">
                <a:solidFill>
                  <a:schemeClr val="tx1"/>
                </a:solidFill>
              </a:rPr>
              <a:t> (provvedimenti di natura </a:t>
            </a:r>
            <a:r>
              <a:rPr lang="it-IT" dirty="0" err="1" smtClean="0">
                <a:solidFill>
                  <a:schemeClr val="tx1"/>
                </a:solidFill>
              </a:rPr>
              <a:t>microsettoriale</a:t>
            </a:r>
            <a:r>
              <a:rPr lang="it-IT" dirty="0" smtClean="0">
                <a:solidFill>
                  <a:schemeClr val="tx1"/>
                </a:solidFill>
              </a:rPr>
              <a:t> o </a:t>
            </a:r>
            <a:r>
              <a:rPr lang="it-IT" dirty="0" err="1" smtClean="0">
                <a:solidFill>
                  <a:schemeClr val="tx1"/>
                </a:solidFill>
              </a:rPr>
              <a:t>microcategoriale</a:t>
            </a:r>
            <a:r>
              <a:rPr lang="it-IT" dirty="0" smtClean="0">
                <a:solidFill>
                  <a:schemeClr val="tx1"/>
                </a:solidFill>
              </a:rPr>
              <a:t>) in cui non si ritrovavano che i frammenti dei grandi programmi riformisti.</a:t>
            </a:r>
          </a:p>
          <a:p>
            <a:pPr marL="0" indent="0" algn="just">
              <a:buNone/>
            </a:pPr>
            <a:r>
              <a:rPr lang="it-IT" dirty="0" smtClean="0">
                <a:solidFill>
                  <a:schemeClr val="tx1"/>
                </a:solidFill>
              </a:rPr>
              <a:t>Per quanto riguarda la beneficienza pubblica, va notato che </a:t>
            </a:r>
            <a:r>
              <a:rPr lang="it-IT" b="1" dirty="0">
                <a:solidFill>
                  <a:srgbClr val="FF0000"/>
                </a:solidFill>
              </a:rPr>
              <a:t>la forza del grande partito cattolico, la DC, </a:t>
            </a:r>
            <a:r>
              <a:rPr lang="it-IT" dirty="0" smtClean="0">
                <a:solidFill>
                  <a:schemeClr val="tx1"/>
                </a:solidFill>
              </a:rPr>
              <a:t>preoccupato di difendere gli interessi della grande quantità di enti religiosi operanti nel settore socioassistenziale, </a:t>
            </a:r>
            <a:r>
              <a:rPr lang="it-IT" b="1" dirty="0">
                <a:solidFill>
                  <a:srgbClr val="FF0000"/>
                </a:solidFill>
              </a:rPr>
              <a:t>minò le possibilità di giungere a una riforma organica dell’intero settore.</a:t>
            </a:r>
          </a:p>
          <a:p>
            <a:pPr marL="0" indent="0" algn="just">
              <a:buNone/>
            </a:pPr>
            <a:r>
              <a:rPr lang="it-IT" dirty="0" smtClean="0">
                <a:solidFill>
                  <a:schemeClr val="tx1"/>
                </a:solidFill>
              </a:rPr>
              <a:t>Non è un caso che per decenni la riforma dell’assistenza, nonostante le numerose proposte presentate in ogni legislatura, sia stata costantemente rimandata.</a:t>
            </a:r>
          </a:p>
          <a:p>
            <a:pPr marL="0" indent="0" algn="just">
              <a:buNone/>
            </a:pPr>
            <a:r>
              <a:rPr lang="it-IT" dirty="0" smtClean="0">
                <a:solidFill>
                  <a:schemeClr val="tx1"/>
                </a:solidFill>
              </a:rPr>
              <a:t>Solo dopo aver superato il nodo del trattamento delle IPAB si aprì l’opportunità concreta di riformare il settore ancora disciplinato fino a quel momento dalla legge </a:t>
            </a:r>
            <a:r>
              <a:rPr lang="it-IT" dirty="0" err="1" smtClean="0">
                <a:solidFill>
                  <a:schemeClr val="tx1"/>
                </a:solidFill>
              </a:rPr>
              <a:t>Crispi</a:t>
            </a:r>
            <a:r>
              <a:rPr lang="it-IT" dirty="0" smtClean="0">
                <a:solidFill>
                  <a:schemeClr val="tx1"/>
                </a:solidFill>
              </a:rPr>
              <a:t> del 1890.</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Alle radici dell’arretratezza italiana</a:t>
            </a:r>
            <a:endParaRPr lang="it-IT" dirty="0"/>
          </a:p>
        </p:txBody>
      </p:sp>
    </p:spTree>
    <p:extLst>
      <p:ext uri="{BB962C8B-B14F-4D97-AF65-F5344CB8AC3E}">
        <p14:creationId xmlns:p14="http://schemas.microsoft.com/office/powerpoint/2010/main" val="1336870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23529" y="2564904"/>
            <a:ext cx="8640960" cy="4104456"/>
          </a:xfrm>
          <a:solidFill>
            <a:srgbClr val="FF99CC"/>
          </a:solidFill>
        </p:spPr>
        <p:txBody>
          <a:bodyPr>
            <a:normAutofit fontScale="92500" lnSpcReduction="10000"/>
          </a:bodyPr>
          <a:lstStyle/>
          <a:p>
            <a:pPr marL="0" indent="0" algn="just">
              <a:buNone/>
            </a:pPr>
            <a:r>
              <a:rPr lang="it-IT" dirty="0" smtClean="0">
                <a:solidFill>
                  <a:schemeClr val="tx1"/>
                </a:solidFill>
              </a:rPr>
              <a:t>Alla tradizione delle leggi sui poveri, che ha contraddistinto l’esperienza inglese e quella dei paesi scandinavi, si è affiancata quella dei paesi continentali e su europei nei quali ha prevalso il </a:t>
            </a:r>
            <a:r>
              <a:rPr lang="it-IT" b="1" dirty="0" smtClean="0">
                <a:solidFill>
                  <a:srgbClr val="FF0000"/>
                </a:solidFill>
              </a:rPr>
              <a:t>cattolicesimo sociale </a:t>
            </a:r>
            <a:r>
              <a:rPr lang="it-IT" dirty="0" smtClean="0">
                <a:solidFill>
                  <a:schemeClr val="tx1"/>
                </a:solidFill>
              </a:rPr>
              <a:t>e l’enfasi sul </a:t>
            </a:r>
            <a:r>
              <a:rPr lang="it-IT" b="1" dirty="0">
                <a:solidFill>
                  <a:srgbClr val="FF0000"/>
                </a:solidFill>
              </a:rPr>
              <a:t>principio di sussidiarietà </a:t>
            </a:r>
            <a:r>
              <a:rPr lang="it-IT" dirty="0" smtClean="0">
                <a:solidFill>
                  <a:schemeClr val="tx1"/>
                </a:solidFill>
              </a:rPr>
              <a:t>mentre l’intervento pubblico nell’ambito dell’assistenza è stato contenuto. In questi paesi la </a:t>
            </a:r>
            <a:r>
              <a:rPr lang="it-IT" b="1" dirty="0">
                <a:solidFill>
                  <a:srgbClr val="FF0000"/>
                </a:solidFill>
              </a:rPr>
              <a:t>Chiesa </a:t>
            </a:r>
            <a:r>
              <a:rPr lang="it-IT" dirty="0" smtClean="0">
                <a:solidFill>
                  <a:schemeClr val="tx1"/>
                </a:solidFill>
              </a:rPr>
              <a:t>ha mantenuto un ruolo di primo piano nella sfera sociale attraverso </a:t>
            </a:r>
            <a:r>
              <a:rPr lang="it-IT" b="1" dirty="0">
                <a:solidFill>
                  <a:srgbClr val="FF0000"/>
                </a:solidFill>
              </a:rPr>
              <a:t>l’attività degli enti di carità </a:t>
            </a:r>
            <a:r>
              <a:rPr lang="it-IT" dirty="0" smtClean="0">
                <a:solidFill>
                  <a:schemeClr val="tx1"/>
                </a:solidFill>
              </a:rPr>
              <a:t>che hanno detenuto il primato dell’assistenza ai poveri.</a:t>
            </a:r>
          </a:p>
          <a:p>
            <a:pPr marL="0" indent="0" algn="just">
              <a:buNone/>
            </a:pPr>
            <a:r>
              <a:rPr lang="it-IT" dirty="0" smtClean="0">
                <a:solidFill>
                  <a:schemeClr val="tx1"/>
                </a:solidFill>
              </a:rPr>
              <a:t>Entrambe queste due tradizioni hanno in comune il fatto che </a:t>
            </a:r>
            <a:r>
              <a:rPr lang="it-IT" b="1" dirty="0">
                <a:solidFill>
                  <a:srgbClr val="FF0000"/>
                </a:solidFill>
              </a:rPr>
              <a:t>l’assistenza ai poveri </a:t>
            </a:r>
            <a:r>
              <a:rPr lang="it-IT" dirty="0" smtClean="0">
                <a:solidFill>
                  <a:schemeClr val="tx1"/>
                </a:solidFill>
              </a:rPr>
              <a:t>è stata concepita come un </a:t>
            </a:r>
            <a:r>
              <a:rPr lang="it-IT" b="1" dirty="0">
                <a:solidFill>
                  <a:srgbClr val="FF0000"/>
                </a:solidFill>
              </a:rPr>
              <a:t>fatto paternalistico </a:t>
            </a:r>
            <a:r>
              <a:rPr lang="it-IT" dirty="0" smtClean="0">
                <a:solidFill>
                  <a:schemeClr val="tx1"/>
                </a:solidFill>
              </a:rPr>
              <a:t>volto più a redimere ed a rieducare, poiché soprattutto i poveri abili erano ritenuti responsabili della loro condizione.</a:t>
            </a:r>
          </a:p>
          <a:p>
            <a:pPr marL="0" indent="0" algn="just">
              <a:buNone/>
            </a:pP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Una panoramica storica</a:t>
            </a:r>
            <a:endParaRPr lang="it-IT" dirty="0"/>
          </a:p>
        </p:txBody>
      </p:sp>
    </p:spTree>
    <p:extLst>
      <p:ext uri="{BB962C8B-B14F-4D97-AF65-F5344CB8AC3E}">
        <p14:creationId xmlns:p14="http://schemas.microsoft.com/office/powerpoint/2010/main" val="637324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3" y="2675466"/>
            <a:ext cx="8784976" cy="3849877"/>
          </a:xfrm>
          <a:solidFill>
            <a:srgbClr val="92D050"/>
          </a:solidFill>
        </p:spPr>
        <p:txBody>
          <a:bodyPr>
            <a:normAutofit fontScale="92500" lnSpcReduction="10000"/>
          </a:bodyPr>
          <a:lstStyle/>
          <a:p>
            <a:pPr marL="0" indent="0" algn="just">
              <a:buNone/>
            </a:pPr>
            <a:r>
              <a:rPr lang="it-IT" dirty="0" smtClean="0">
                <a:solidFill>
                  <a:schemeClr val="tx1"/>
                </a:solidFill>
              </a:rPr>
              <a:t>Solamente alla fine dell’Ottocento, la nascita dei moderni sistemi di W. fornì una prima risposta ai rischi e bisogni generati dalle grandi trasformazioni della società e dell’economia che avevano caratterizzato questa fase storica.</a:t>
            </a:r>
          </a:p>
          <a:p>
            <a:pPr marL="0" indent="0" algn="just">
              <a:buNone/>
            </a:pPr>
            <a:r>
              <a:rPr lang="it-IT" dirty="0" smtClean="0">
                <a:solidFill>
                  <a:schemeClr val="tx1"/>
                </a:solidFill>
              </a:rPr>
              <a:t>Tra la fine dell’Ottocento e gli anni Trenta del Novecento i paesi nordici e anglosassoni inaugurarono </a:t>
            </a:r>
            <a:r>
              <a:rPr lang="it-IT" b="1" dirty="0">
                <a:solidFill>
                  <a:srgbClr val="FF0000"/>
                </a:solidFill>
              </a:rPr>
              <a:t>schemi di tutela del reddito di stampo universalistico.</a:t>
            </a:r>
          </a:p>
          <a:p>
            <a:pPr marL="0" indent="0" algn="just">
              <a:buNone/>
            </a:pPr>
            <a:r>
              <a:rPr lang="it-IT" dirty="0" smtClean="0">
                <a:solidFill>
                  <a:schemeClr val="tx1"/>
                </a:solidFill>
              </a:rPr>
              <a:t>Nei paesi dell’Europa continentale si optò per la «</a:t>
            </a:r>
            <a:r>
              <a:rPr lang="it-IT" b="1" dirty="0" smtClean="0">
                <a:solidFill>
                  <a:srgbClr val="FF0000"/>
                </a:solidFill>
              </a:rPr>
              <a:t>via occupazionale</a:t>
            </a:r>
            <a:r>
              <a:rPr lang="it-IT" dirty="0" smtClean="0">
                <a:solidFill>
                  <a:schemeClr val="tx1"/>
                </a:solidFill>
              </a:rPr>
              <a:t>». All’inizio del Novecento quasi tutti i paesi dell’Europa continentale disponevano di schemi assicurativi obbligatori per i lavoratori organizzati in </a:t>
            </a:r>
            <a:r>
              <a:rPr lang="it-IT" b="1" dirty="0">
                <a:solidFill>
                  <a:srgbClr val="FF0000"/>
                </a:solidFill>
              </a:rPr>
              <a:t>quattro settori funzionali</a:t>
            </a:r>
            <a:r>
              <a:rPr lang="it-IT" dirty="0" smtClean="0">
                <a:solidFill>
                  <a:schemeClr val="tx1"/>
                </a:solidFill>
              </a:rPr>
              <a:t>: malattia e maternità, infortuni sul lavoro, invalidità e vecchiaia, disoccupazione.</a:t>
            </a:r>
          </a:p>
          <a:p>
            <a:pPr marL="0" indent="0" algn="just">
              <a:buNone/>
            </a:pP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Una panoramica storica</a:t>
            </a:r>
            <a:endParaRPr lang="it-IT" dirty="0"/>
          </a:p>
        </p:txBody>
      </p:sp>
    </p:spTree>
    <p:extLst>
      <p:ext uri="{BB962C8B-B14F-4D97-AF65-F5344CB8AC3E}">
        <p14:creationId xmlns:p14="http://schemas.microsoft.com/office/powerpoint/2010/main" val="1568764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2276872"/>
            <a:ext cx="8568952" cy="4392488"/>
          </a:xfrm>
          <a:solidFill>
            <a:srgbClr val="FFFF00"/>
          </a:solidFill>
        </p:spPr>
        <p:txBody>
          <a:bodyPr>
            <a:noAutofit/>
          </a:bodyPr>
          <a:lstStyle/>
          <a:p>
            <a:pPr marL="0" indent="0" algn="just">
              <a:buNone/>
            </a:pPr>
            <a:r>
              <a:rPr lang="it-IT" sz="1800" dirty="0" smtClean="0">
                <a:solidFill>
                  <a:schemeClr val="tx1"/>
                </a:solidFill>
              </a:rPr>
              <a:t>All’ascesa delle misure di welfare «forti» di tipo previdenziale corrispose una progressiva perdita di rilevanza funzionale e di salienza finanziaria delle prestazioni di tipo assistenziale preesistenti. </a:t>
            </a:r>
          </a:p>
          <a:p>
            <a:pPr marL="0" indent="0" algn="just">
              <a:buNone/>
            </a:pPr>
            <a:r>
              <a:rPr lang="it-IT" sz="1800" dirty="0" smtClean="0">
                <a:solidFill>
                  <a:schemeClr val="tx1"/>
                </a:solidFill>
              </a:rPr>
              <a:t>Dopo il secondo conflitto mondiale entrò in scena un nuovo tipo di </a:t>
            </a:r>
            <a:r>
              <a:rPr lang="it-IT" sz="1800" b="1" dirty="0" smtClean="0">
                <a:solidFill>
                  <a:srgbClr val="FF0000"/>
                </a:solidFill>
              </a:rPr>
              <a:t>prestazioni assistenziali</a:t>
            </a:r>
            <a:r>
              <a:rPr lang="it-IT" sz="1800" dirty="0" smtClean="0">
                <a:solidFill>
                  <a:schemeClr val="tx1"/>
                </a:solidFill>
              </a:rPr>
              <a:t>, che potremmo chiamare di «</a:t>
            </a:r>
            <a:r>
              <a:rPr lang="it-IT" sz="1800" b="1" dirty="0" smtClean="0">
                <a:solidFill>
                  <a:srgbClr val="FF0000"/>
                </a:solidFill>
              </a:rPr>
              <a:t>seconda generazione</a:t>
            </a:r>
            <a:r>
              <a:rPr lang="it-IT" sz="1800" dirty="0" smtClean="0">
                <a:solidFill>
                  <a:schemeClr val="tx1"/>
                </a:solidFill>
              </a:rPr>
              <a:t>»: si abbandonava la natura discrezionale e si conformavano come veri e propri diritti sociali. Queste nuove misure avevano la forma di trasferimenti monetari e servizi sociali. Esse rappresentavano la risposta a due differenti esigenze:</a:t>
            </a:r>
          </a:p>
          <a:p>
            <a:pPr marL="0" indent="0" algn="just">
              <a:buNone/>
            </a:pPr>
            <a:r>
              <a:rPr lang="it-IT" sz="1800" dirty="0" smtClean="0">
                <a:solidFill>
                  <a:schemeClr val="tx1"/>
                </a:solidFill>
              </a:rPr>
              <a:t>a) Ponevano </a:t>
            </a:r>
            <a:r>
              <a:rPr lang="it-IT" sz="1800" b="1" dirty="0">
                <a:solidFill>
                  <a:srgbClr val="FF0000"/>
                </a:solidFill>
              </a:rPr>
              <a:t>rimedio alle lacune di copertura </a:t>
            </a:r>
            <a:r>
              <a:rPr lang="it-IT" sz="1800" dirty="0" smtClean="0">
                <a:solidFill>
                  <a:schemeClr val="tx1"/>
                </a:solidFill>
              </a:rPr>
              <a:t>lasciate dagli  schemi di assicurazione sociale obbligatoria, l’accesso ai quali era subordinato a requisiti contributivi.</a:t>
            </a:r>
          </a:p>
          <a:p>
            <a:pPr marL="0" indent="0" algn="just">
              <a:buNone/>
            </a:pPr>
            <a:r>
              <a:rPr lang="it-IT" sz="1800" dirty="0">
                <a:solidFill>
                  <a:schemeClr val="tx1"/>
                </a:solidFill>
              </a:rPr>
              <a:t> </a:t>
            </a:r>
            <a:r>
              <a:rPr lang="it-IT" sz="1800" dirty="0" smtClean="0">
                <a:solidFill>
                  <a:schemeClr val="tx1"/>
                </a:solidFill>
              </a:rPr>
              <a:t>       In questa direzione, molti paesi iniziarono a dotarsi di un nuovo </a:t>
            </a:r>
            <a:r>
              <a:rPr lang="it-IT" sz="1800" b="1" dirty="0">
                <a:solidFill>
                  <a:srgbClr val="FF0000"/>
                </a:solidFill>
              </a:rPr>
              <a:t>schema di reddito minimo garantito </a:t>
            </a:r>
            <a:r>
              <a:rPr lang="it-IT" sz="1800" dirty="0" smtClean="0">
                <a:solidFill>
                  <a:schemeClr val="tx1"/>
                </a:solidFill>
              </a:rPr>
              <a:t>e altri optarono per schemi di </a:t>
            </a:r>
            <a:r>
              <a:rPr lang="it-IT" sz="1800" b="1" dirty="0">
                <a:solidFill>
                  <a:srgbClr val="FF0000"/>
                </a:solidFill>
              </a:rPr>
              <a:t>reddito minimo garantito categoriali</a:t>
            </a:r>
            <a:r>
              <a:rPr lang="it-IT" sz="1800" dirty="0" smtClean="0">
                <a:solidFill>
                  <a:schemeClr val="tx1"/>
                </a:solidFill>
              </a:rPr>
              <a:t>.</a:t>
            </a:r>
          </a:p>
          <a:p>
            <a:pPr marL="0" indent="0" algn="just">
              <a:buNone/>
            </a:pPr>
            <a:r>
              <a:rPr lang="it-IT" sz="1800" dirty="0" smtClean="0">
                <a:solidFill>
                  <a:schemeClr val="tx1"/>
                </a:solidFill>
              </a:rPr>
              <a:t>b) L’introduzione di prestazioni e servizi sociali di «nuova generazione» </a:t>
            </a:r>
            <a:r>
              <a:rPr lang="it-IT" sz="1800" b="1" dirty="0">
                <a:solidFill>
                  <a:srgbClr val="FF0000"/>
                </a:solidFill>
              </a:rPr>
              <a:t>ha risposto anche alle esigenze connesse alle trasformazioni del mercato del lavoro e della famiglia</a:t>
            </a:r>
            <a:r>
              <a:rPr lang="it-IT" sz="1800" dirty="0" smtClean="0">
                <a:solidFill>
                  <a:schemeClr val="tx1"/>
                </a:solidFill>
              </a:rPr>
              <a:t>, soprattutto in relazione al processo di emancipazione femminile.</a:t>
            </a:r>
            <a:endParaRPr lang="it-IT" sz="1800"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Una panoramica storica</a:t>
            </a:r>
            <a:endParaRPr lang="it-IT" dirty="0"/>
          </a:p>
        </p:txBody>
      </p:sp>
    </p:spTree>
    <p:extLst>
      <p:ext uri="{BB962C8B-B14F-4D97-AF65-F5344CB8AC3E}">
        <p14:creationId xmlns:p14="http://schemas.microsoft.com/office/powerpoint/2010/main" val="42862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492896"/>
            <a:ext cx="8640959" cy="4104456"/>
          </a:xfrm>
          <a:solidFill>
            <a:srgbClr val="FF9966"/>
          </a:solidFill>
        </p:spPr>
        <p:txBody>
          <a:bodyPr>
            <a:normAutofit fontScale="92500"/>
          </a:bodyPr>
          <a:lstStyle/>
          <a:p>
            <a:pPr marL="0" indent="0" algn="just">
              <a:buNone/>
            </a:pPr>
            <a:r>
              <a:rPr lang="it-IT" dirty="0" smtClean="0">
                <a:solidFill>
                  <a:schemeClr val="tx1"/>
                </a:solidFill>
              </a:rPr>
              <a:t>L’assistenza sociale ha cambiato volto e da risposta paternalistico-repressiva è andata orientandosi verso forme di sostegno degli individui e delle famiglie, in </a:t>
            </a:r>
            <a:r>
              <a:rPr lang="it-IT" b="1" dirty="0" smtClean="0">
                <a:solidFill>
                  <a:srgbClr val="FF0000"/>
                </a:solidFill>
              </a:rPr>
              <a:t>un’ottica di </a:t>
            </a:r>
            <a:r>
              <a:rPr lang="it-IT" b="1" dirty="0" err="1" smtClean="0">
                <a:solidFill>
                  <a:srgbClr val="FF0000"/>
                </a:solidFill>
              </a:rPr>
              <a:t>empowerment</a:t>
            </a:r>
            <a:r>
              <a:rPr lang="it-IT" dirty="0" smtClean="0">
                <a:solidFill>
                  <a:schemeClr val="tx1"/>
                </a:solidFill>
              </a:rPr>
              <a:t>.</a:t>
            </a:r>
          </a:p>
          <a:p>
            <a:pPr marL="0" indent="0" algn="just">
              <a:buNone/>
            </a:pPr>
            <a:r>
              <a:rPr lang="it-IT" dirty="0" smtClean="0">
                <a:solidFill>
                  <a:schemeClr val="tx1"/>
                </a:solidFill>
              </a:rPr>
              <a:t>Negli anni 60 e 70 iniziarono a </a:t>
            </a:r>
            <a:r>
              <a:rPr lang="it-IT" b="1" dirty="0" smtClean="0">
                <a:solidFill>
                  <a:srgbClr val="FF0000"/>
                </a:solidFill>
              </a:rPr>
              <a:t>diffondersi servizi territoriali </a:t>
            </a:r>
            <a:r>
              <a:rPr lang="it-IT" dirty="0" smtClean="0">
                <a:solidFill>
                  <a:schemeClr val="tx1"/>
                </a:solidFill>
              </a:rPr>
              <a:t>volti a dare sostegno ai vari bisogni legati al ciclo di vita.</a:t>
            </a:r>
          </a:p>
          <a:p>
            <a:pPr marL="0" indent="0" algn="just">
              <a:buNone/>
            </a:pPr>
            <a:r>
              <a:rPr lang="it-IT" dirty="0" smtClean="0">
                <a:solidFill>
                  <a:schemeClr val="tx1"/>
                </a:solidFill>
              </a:rPr>
              <a:t>Negli anni 70, la parabola di centralizzazione del W.S. conobbe il suo punto di caduta. Lo sviluppo dei servizi sociali si associò a una </a:t>
            </a:r>
            <a:r>
              <a:rPr lang="it-IT" b="1" dirty="0">
                <a:solidFill>
                  <a:srgbClr val="FF0000"/>
                </a:solidFill>
              </a:rPr>
              <a:t>crescita della rilevanza dei livelli subnazionali di governo e a una loro crescente richiesta di autonomia.</a:t>
            </a:r>
          </a:p>
          <a:p>
            <a:pPr marL="0" indent="0" algn="just">
              <a:buNone/>
            </a:pPr>
            <a:r>
              <a:rPr lang="it-IT" dirty="0" smtClean="0">
                <a:solidFill>
                  <a:schemeClr val="tx1"/>
                </a:solidFill>
              </a:rPr>
              <a:t>In questi anni l’Italia, il Belgio e la Spagna diventarono veri e propri stati regionali.</a:t>
            </a:r>
          </a:p>
          <a:p>
            <a:pPr marL="0" indent="0" algn="just">
              <a:buNone/>
            </a:pP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Una panoramica storica</a:t>
            </a:r>
            <a:endParaRPr lang="it-IT" dirty="0"/>
          </a:p>
        </p:txBody>
      </p:sp>
    </p:spTree>
    <p:extLst>
      <p:ext uri="{BB962C8B-B14F-4D97-AF65-F5344CB8AC3E}">
        <p14:creationId xmlns:p14="http://schemas.microsoft.com/office/powerpoint/2010/main" val="261305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3" y="2420888"/>
            <a:ext cx="8712968" cy="4320480"/>
          </a:xfrm>
          <a:solidFill>
            <a:srgbClr val="CC99FF"/>
          </a:solidFill>
        </p:spPr>
        <p:txBody>
          <a:bodyPr>
            <a:normAutofit fontScale="92500" lnSpcReduction="10000"/>
          </a:bodyPr>
          <a:lstStyle/>
          <a:p>
            <a:pPr marL="0" indent="0" algn="just">
              <a:buNone/>
            </a:pPr>
            <a:r>
              <a:rPr lang="it-IT" dirty="0" smtClean="0">
                <a:solidFill>
                  <a:schemeClr val="tx1"/>
                </a:solidFill>
              </a:rPr>
              <a:t>Nel momento in cui le regioni nacquero come enti autonomi, iniziarono ad avanzare </a:t>
            </a:r>
            <a:r>
              <a:rPr lang="it-IT" b="1" dirty="0" smtClean="0">
                <a:solidFill>
                  <a:srgbClr val="FF0000"/>
                </a:solidFill>
              </a:rPr>
              <a:t>richieste di maggiore autonomia</a:t>
            </a:r>
            <a:r>
              <a:rPr lang="it-IT" dirty="0" smtClean="0">
                <a:solidFill>
                  <a:schemeClr val="tx1"/>
                </a:solidFill>
              </a:rPr>
              <a:t>.</a:t>
            </a:r>
          </a:p>
          <a:p>
            <a:pPr marL="0" indent="0" algn="just">
              <a:buNone/>
            </a:pPr>
            <a:r>
              <a:rPr lang="it-IT" dirty="0" smtClean="0">
                <a:solidFill>
                  <a:schemeClr val="tx1"/>
                </a:solidFill>
              </a:rPr>
              <a:t>L’irrobustimento dei governi regionali ha trovato una serie di incentivi anche nel processo di integrazione europea.</a:t>
            </a:r>
          </a:p>
          <a:p>
            <a:pPr marL="0" indent="0" algn="just">
              <a:buNone/>
            </a:pPr>
            <a:r>
              <a:rPr lang="it-IT" dirty="0" smtClean="0">
                <a:solidFill>
                  <a:schemeClr val="tx1"/>
                </a:solidFill>
              </a:rPr>
              <a:t>Nell’ambito delle politiche socioassistenziali i </a:t>
            </a:r>
            <a:r>
              <a:rPr lang="it-IT" b="1" dirty="0">
                <a:solidFill>
                  <a:srgbClr val="FF0000"/>
                </a:solidFill>
              </a:rPr>
              <a:t>paesi dell’Europa meridionale </a:t>
            </a:r>
            <a:r>
              <a:rPr lang="it-IT" dirty="0" smtClean="0">
                <a:solidFill>
                  <a:schemeClr val="tx1"/>
                </a:solidFill>
              </a:rPr>
              <a:t>sono caratterizzati da una serie di </a:t>
            </a:r>
            <a:r>
              <a:rPr lang="it-IT" b="1" dirty="0">
                <a:solidFill>
                  <a:srgbClr val="FF0000"/>
                </a:solidFill>
              </a:rPr>
              <a:t>specificità proprie</a:t>
            </a:r>
            <a:r>
              <a:rPr lang="it-IT" dirty="0" smtClean="0">
                <a:solidFill>
                  <a:schemeClr val="tx1"/>
                </a:solidFill>
              </a:rPr>
              <a:t>. </a:t>
            </a:r>
          </a:p>
          <a:p>
            <a:pPr marL="0" indent="0" algn="just">
              <a:buNone/>
            </a:pPr>
            <a:r>
              <a:rPr lang="it-IT" dirty="0" smtClean="0">
                <a:solidFill>
                  <a:schemeClr val="tx1"/>
                </a:solidFill>
              </a:rPr>
              <a:t>Essi si caratterizzano per una </a:t>
            </a:r>
            <a:r>
              <a:rPr lang="it-IT" b="1" dirty="0">
                <a:solidFill>
                  <a:srgbClr val="FF0000"/>
                </a:solidFill>
              </a:rPr>
              <a:t>forte arretratezza </a:t>
            </a:r>
            <a:r>
              <a:rPr lang="it-IT" dirty="0" smtClean="0">
                <a:solidFill>
                  <a:schemeClr val="tx1"/>
                </a:solidFill>
              </a:rPr>
              <a:t>rispetto ai paesi dell’Europa continentale e nordica, </a:t>
            </a:r>
            <a:r>
              <a:rPr lang="it-IT" b="1" dirty="0">
                <a:solidFill>
                  <a:srgbClr val="FF0000"/>
                </a:solidFill>
              </a:rPr>
              <a:t>sia nel campo delle prestazioni selettive minime di garanzia del reddito</a:t>
            </a:r>
            <a:r>
              <a:rPr lang="it-IT" dirty="0" smtClean="0">
                <a:solidFill>
                  <a:schemeClr val="tx1"/>
                </a:solidFill>
              </a:rPr>
              <a:t>, </a:t>
            </a:r>
            <a:r>
              <a:rPr lang="it-IT" b="1" dirty="0">
                <a:solidFill>
                  <a:srgbClr val="FF0000"/>
                </a:solidFill>
              </a:rPr>
              <a:t>sia per </a:t>
            </a:r>
            <a:r>
              <a:rPr lang="it-IT" dirty="0" smtClean="0">
                <a:solidFill>
                  <a:schemeClr val="tx1"/>
                </a:solidFill>
              </a:rPr>
              <a:t>quanto riguarda </a:t>
            </a:r>
            <a:r>
              <a:rPr lang="it-IT" b="1" dirty="0">
                <a:solidFill>
                  <a:srgbClr val="FF0000"/>
                </a:solidFill>
              </a:rPr>
              <a:t>lo sviluppo dei servizi sociali.</a:t>
            </a:r>
          </a:p>
          <a:p>
            <a:pPr marL="0" indent="0" algn="just">
              <a:buNone/>
            </a:pPr>
            <a:r>
              <a:rPr lang="it-IT" dirty="0" smtClean="0">
                <a:solidFill>
                  <a:schemeClr val="tx1"/>
                </a:solidFill>
              </a:rPr>
              <a:t>Nell’Europa meridionale la rete di sicurezza si è sviluppata attraverso una sequenza frammentata.</a:t>
            </a:r>
            <a:endParaRPr lang="it-IT" dirty="0">
              <a:solidFill>
                <a:schemeClr val="tx1"/>
              </a:solidFill>
            </a:endParaRPr>
          </a:p>
        </p:txBody>
      </p:sp>
      <p:sp>
        <p:nvSpPr>
          <p:cNvPr id="3" name="Titolo 2"/>
          <p:cNvSpPr>
            <a:spLocks noGrp="1"/>
          </p:cNvSpPr>
          <p:nvPr>
            <p:ph type="title"/>
          </p:nvPr>
        </p:nvSpPr>
        <p:spPr/>
        <p:txBody>
          <a:bodyPr/>
          <a:lstStyle/>
          <a:p>
            <a:r>
              <a:rPr lang="it-IT" b="1" dirty="0">
                <a:solidFill>
                  <a:srgbClr val="FFFF00"/>
                </a:solidFill>
              </a:rPr>
              <a:t>Una panoramica storica</a:t>
            </a:r>
            <a:endParaRPr lang="it-IT" dirty="0"/>
          </a:p>
        </p:txBody>
      </p:sp>
    </p:spTree>
    <p:extLst>
      <p:ext uri="{BB962C8B-B14F-4D97-AF65-F5344CB8AC3E}">
        <p14:creationId xmlns:p14="http://schemas.microsoft.com/office/powerpoint/2010/main" val="377138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6" y="2204864"/>
            <a:ext cx="8424936" cy="4464496"/>
          </a:xfrm>
          <a:solidFill>
            <a:srgbClr val="FFFF00"/>
          </a:solidFill>
        </p:spPr>
        <p:txBody>
          <a:bodyPr>
            <a:noAutofit/>
          </a:bodyPr>
          <a:lstStyle/>
          <a:p>
            <a:pPr marL="0" indent="0" algn="just">
              <a:buNone/>
            </a:pPr>
            <a:r>
              <a:rPr lang="it-IT" sz="1800" b="1" dirty="0" smtClean="0">
                <a:solidFill>
                  <a:srgbClr val="FF0000"/>
                </a:solidFill>
              </a:rPr>
              <a:t>Quattro fattori </a:t>
            </a:r>
            <a:r>
              <a:rPr lang="it-IT" sz="1800" dirty="0" smtClean="0">
                <a:solidFill>
                  <a:schemeClr val="tx1"/>
                </a:solidFill>
              </a:rPr>
              <a:t>contribuiscono a spiegare l’arretratezza registrata:</a:t>
            </a:r>
          </a:p>
          <a:p>
            <a:pPr marL="457200" indent="-457200" algn="just">
              <a:buAutoNum type="arabicParenR"/>
            </a:pPr>
            <a:r>
              <a:rPr lang="it-IT" sz="1800" dirty="0" smtClean="0">
                <a:solidFill>
                  <a:schemeClr val="tx1"/>
                </a:solidFill>
              </a:rPr>
              <a:t>Il primo fattore ha a che fare con il </a:t>
            </a:r>
            <a:r>
              <a:rPr lang="it-IT" sz="1800" b="1" dirty="0">
                <a:solidFill>
                  <a:srgbClr val="FF0000"/>
                </a:solidFill>
              </a:rPr>
              <a:t>familismo</a:t>
            </a:r>
            <a:r>
              <a:rPr lang="it-IT" sz="1800" dirty="0" smtClean="0">
                <a:solidFill>
                  <a:schemeClr val="tx1"/>
                </a:solidFill>
              </a:rPr>
              <a:t>, un tratto che si concretizza nella capacità/obbligo della famiglia estesa di funzionare come ammortizzatore sociale per i suoi membri, assolvendo una molteplicità di funzioni;</a:t>
            </a:r>
          </a:p>
          <a:p>
            <a:pPr marL="457200" indent="-457200" algn="just">
              <a:buAutoNum type="arabicParenR"/>
            </a:pPr>
            <a:r>
              <a:rPr lang="it-IT" sz="1800" dirty="0" smtClean="0">
                <a:solidFill>
                  <a:schemeClr val="tx1"/>
                </a:solidFill>
              </a:rPr>
              <a:t>Il secondo fattore discende da alcune </a:t>
            </a:r>
            <a:r>
              <a:rPr lang="it-IT" sz="1800" b="1" dirty="0">
                <a:solidFill>
                  <a:srgbClr val="FF0000"/>
                </a:solidFill>
              </a:rPr>
              <a:t>caratteristiche dell’economia e del mercato del lavoro</a:t>
            </a:r>
            <a:r>
              <a:rPr lang="it-IT" sz="1800" dirty="0" smtClean="0">
                <a:solidFill>
                  <a:schemeClr val="tx1"/>
                </a:solidFill>
              </a:rPr>
              <a:t> nei paesi sud europei (mercato del lavoro periferico, economia sommersa);</a:t>
            </a:r>
          </a:p>
          <a:p>
            <a:pPr marL="457200" indent="-457200" algn="just">
              <a:buAutoNum type="arabicParenR"/>
            </a:pPr>
            <a:r>
              <a:rPr lang="it-IT" sz="1800" dirty="0" smtClean="0">
                <a:solidFill>
                  <a:schemeClr val="tx1"/>
                </a:solidFill>
              </a:rPr>
              <a:t>Il terzo fattore riguarda il lato dell’offerta. </a:t>
            </a:r>
            <a:r>
              <a:rPr lang="it-IT" sz="1800" b="1" dirty="0">
                <a:solidFill>
                  <a:srgbClr val="FF0000"/>
                </a:solidFill>
              </a:rPr>
              <a:t>Le misure assistenziali sono particolarmente onerose in termini </a:t>
            </a:r>
            <a:r>
              <a:rPr lang="it-IT" sz="1800" b="1" dirty="0" smtClean="0">
                <a:solidFill>
                  <a:srgbClr val="FF0000"/>
                </a:solidFill>
              </a:rPr>
              <a:t>amministrativi </a:t>
            </a:r>
            <a:r>
              <a:rPr lang="it-IT" sz="1800" b="1" dirty="0">
                <a:solidFill>
                  <a:srgbClr val="FF0000"/>
                </a:solidFill>
              </a:rPr>
              <a:t>e gestionali. </a:t>
            </a:r>
            <a:r>
              <a:rPr lang="it-IT" sz="1800" dirty="0" smtClean="0">
                <a:solidFill>
                  <a:schemeClr val="tx1"/>
                </a:solidFill>
              </a:rPr>
              <a:t>La debolezza delle istituzioni statuali nei paesi dell’Europa meridionale, in termini di scarsa professionalizzazione e basso grado di autonomia degli apparati amministrativi, le rende particolarmente vulnerabili ed esposte a distorsioni.</a:t>
            </a:r>
          </a:p>
          <a:p>
            <a:pPr marL="457200" indent="-457200" algn="just">
              <a:buAutoNum type="arabicParenR"/>
            </a:pPr>
            <a:r>
              <a:rPr lang="it-IT" sz="1800" dirty="0" smtClean="0">
                <a:solidFill>
                  <a:schemeClr val="tx1"/>
                </a:solidFill>
              </a:rPr>
              <a:t>Il  quarto fattore riguarda il </a:t>
            </a:r>
            <a:r>
              <a:rPr lang="it-IT" sz="1800" b="1" dirty="0">
                <a:solidFill>
                  <a:srgbClr val="FF0000"/>
                </a:solidFill>
              </a:rPr>
              <a:t>timing dell’intervento pubblico</a:t>
            </a:r>
            <a:r>
              <a:rPr lang="it-IT" sz="1800" dirty="0" smtClean="0">
                <a:solidFill>
                  <a:schemeClr val="tx1"/>
                </a:solidFill>
              </a:rPr>
              <a:t>, ossia il diverso momento in cui si sono manifestate le pressioni funzionali per una modernizzazione di questo ambito di policy</a:t>
            </a:r>
          </a:p>
          <a:p>
            <a:pPr marL="0" indent="0" algn="just">
              <a:buNone/>
            </a:pPr>
            <a:endParaRPr lang="it-IT" sz="1800" dirty="0">
              <a:solidFill>
                <a:schemeClr val="tx1"/>
              </a:solidFill>
            </a:endParaRPr>
          </a:p>
        </p:txBody>
      </p:sp>
      <p:sp>
        <p:nvSpPr>
          <p:cNvPr id="3" name="Titolo 2"/>
          <p:cNvSpPr>
            <a:spLocks noGrp="1"/>
          </p:cNvSpPr>
          <p:nvPr>
            <p:ph type="title"/>
          </p:nvPr>
        </p:nvSpPr>
        <p:spPr/>
        <p:txBody>
          <a:bodyPr>
            <a:normAutofit/>
          </a:bodyPr>
          <a:lstStyle/>
          <a:p>
            <a:r>
              <a:rPr lang="it-IT" b="1" dirty="0">
                <a:solidFill>
                  <a:srgbClr val="FFFF00"/>
                </a:solidFill>
              </a:rPr>
              <a:t>Una panoramica storica</a:t>
            </a:r>
            <a:endParaRPr lang="it-IT" b="1" dirty="0">
              <a:solidFill>
                <a:srgbClr val="FFFF00"/>
              </a:solidFill>
            </a:endParaRPr>
          </a:p>
        </p:txBody>
      </p:sp>
    </p:spTree>
    <p:extLst>
      <p:ext uri="{BB962C8B-B14F-4D97-AF65-F5344CB8AC3E}">
        <p14:creationId xmlns:p14="http://schemas.microsoft.com/office/powerpoint/2010/main" val="2298774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179513" y="2675466"/>
            <a:ext cx="8712968" cy="4065901"/>
          </a:xfrm>
          <a:solidFill>
            <a:srgbClr val="00FFFF"/>
          </a:solidFill>
        </p:spPr>
        <p:txBody>
          <a:bodyPr>
            <a:normAutofit fontScale="77500" lnSpcReduction="20000"/>
          </a:bodyPr>
          <a:lstStyle/>
          <a:p>
            <a:pPr marL="0" indent="0" algn="just">
              <a:buNone/>
            </a:pPr>
            <a:r>
              <a:rPr lang="it-IT" dirty="0" smtClean="0">
                <a:solidFill>
                  <a:schemeClr val="tx1"/>
                </a:solidFill>
              </a:rPr>
              <a:t>Il </a:t>
            </a:r>
            <a:r>
              <a:rPr lang="it-IT" b="1" dirty="0" smtClean="0">
                <a:solidFill>
                  <a:srgbClr val="FF0000"/>
                </a:solidFill>
              </a:rPr>
              <a:t>primo intervento normativo </a:t>
            </a:r>
            <a:r>
              <a:rPr lang="it-IT" dirty="0" smtClean="0">
                <a:solidFill>
                  <a:schemeClr val="tx1"/>
                </a:solidFill>
              </a:rPr>
              <a:t>del nascente stato italiano nell’ambito dell’assistenza sociale risale al 1862, con la legge l.n.753. La legge stabilì in ogni comune la presenza delle </a:t>
            </a:r>
            <a:r>
              <a:rPr lang="it-IT" sz="2500" b="1" dirty="0">
                <a:solidFill>
                  <a:srgbClr val="FF0000"/>
                </a:solidFill>
              </a:rPr>
              <a:t>congregazioni di carità</a:t>
            </a:r>
            <a:r>
              <a:rPr lang="it-IT" dirty="0" smtClean="0">
                <a:solidFill>
                  <a:schemeClr val="tx1"/>
                </a:solidFill>
              </a:rPr>
              <a:t>. Questi enti rappresentano i </a:t>
            </a:r>
            <a:r>
              <a:rPr lang="it-IT" sz="2500" b="1" dirty="0">
                <a:solidFill>
                  <a:srgbClr val="FF0000"/>
                </a:solidFill>
              </a:rPr>
              <a:t>primi organi di assistenza pubblica generica nei confronti dei bisognosi.</a:t>
            </a:r>
          </a:p>
          <a:p>
            <a:pPr marL="0" indent="0" algn="just">
              <a:buNone/>
            </a:pPr>
            <a:r>
              <a:rPr lang="it-IT" dirty="0" smtClean="0">
                <a:solidFill>
                  <a:schemeClr val="tx1"/>
                </a:solidFill>
              </a:rPr>
              <a:t>Il processo di centralizzazione amministrativa del paese che seguì l’unificazione non ebbe un forte impatto sulla struttura  e sul funzionamento del sistema assistenziale.</a:t>
            </a:r>
          </a:p>
          <a:p>
            <a:pPr marL="0" indent="0" algn="just">
              <a:buNone/>
            </a:pPr>
            <a:r>
              <a:rPr lang="it-IT" dirty="0" smtClean="0">
                <a:solidFill>
                  <a:schemeClr val="tx1"/>
                </a:solidFill>
              </a:rPr>
              <a:t>Il perno centrale del settore era rappresentato dalle </a:t>
            </a:r>
            <a:r>
              <a:rPr lang="it-IT" sz="2500" b="1" dirty="0">
                <a:solidFill>
                  <a:srgbClr val="FF0000"/>
                </a:solidFill>
              </a:rPr>
              <a:t>opere pie, </a:t>
            </a:r>
            <a:r>
              <a:rPr lang="it-IT" dirty="0" smtClean="0">
                <a:solidFill>
                  <a:schemeClr val="tx1"/>
                </a:solidFill>
              </a:rPr>
              <a:t>istituzioni di beneficenza private principalmente di matrice religiosa.</a:t>
            </a:r>
          </a:p>
          <a:p>
            <a:pPr marL="0" indent="0" algn="just">
              <a:buNone/>
            </a:pPr>
            <a:r>
              <a:rPr lang="it-IT" dirty="0" smtClean="0">
                <a:solidFill>
                  <a:schemeClr val="tx1"/>
                </a:solidFill>
              </a:rPr>
              <a:t>Nel 1890, la </a:t>
            </a:r>
            <a:r>
              <a:rPr lang="it-IT" dirty="0" err="1" smtClean="0">
                <a:solidFill>
                  <a:schemeClr val="tx1"/>
                </a:solidFill>
              </a:rPr>
              <a:t>l.n</a:t>
            </a:r>
            <a:r>
              <a:rPr lang="it-IT" dirty="0" smtClean="0">
                <a:solidFill>
                  <a:schemeClr val="tx1"/>
                </a:solidFill>
              </a:rPr>
              <a:t>. 6972 «Norme sulle istituzioni pubbliche di assistenza e beneficienza» (legge </a:t>
            </a:r>
            <a:r>
              <a:rPr lang="it-IT" dirty="0" err="1" smtClean="0">
                <a:solidFill>
                  <a:schemeClr val="tx1"/>
                </a:solidFill>
              </a:rPr>
              <a:t>Crispi</a:t>
            </a:r>
            <a:r>
              <a:rPr lang="it-IT" dirty="0" smtClean="0">
                <a:solidFill>
                  <a:schemeClr val="tx1"/>
                </a:solidFill>
              </a:rPr>
              <a:t>) attribuì alle opere pie </a:t>
            </a:r>
            <a:r>
              <a:rPr lang="it-IT" sz="2500" b="1" dirty="0">
                <a:solidFill>
                  <a:srgbClr val="FF0000"/>
                </a:solidFill>
              </a:rPr>
              <a:t>personalità giuridica pubblica </a:t>
            </a:r>
            <a:r>
              <a:rPr lang="it-IT" dirty="0" smtClean="0">
                <a:solidFill>
                  <a:schemeClr val="tx1"/>
                </a:solidFill>
              </a:rPr>
              <a:t>e le denominò </a:t>
            </a:r>
            <a:r>
              <a:rPr lang="it-IT" sz="2500" b="1" dirty="0">
                <a:solidFill>
                  <a:srgbClr val="FF0000"/>
                </a:solidFill>
              </a:rPr>
              <a:t>istituti pubblici di beneficienza (IPAB).</a:t>
            </a:r>
          </a:p>
          <a:p>
            <a:pPr marL="0" indent="0" algn="just">
              <a:buNone/>
            </a:pPr>
            <a:r>
              <a:rPr lang="it-IT" dirty="0" smtClean="0">
                <a:solidFill>
                  <a:schemeClr val="tx1"/>
                </a:solidFill>
              </a:rPr>
              <a:t>La legge non contribuì a modificare in misura significativa la configurazione dell’intervento socioassistenziale.</a:t>
            </a:r>
          </a:p>
          <a:p>
            <a:pPr marL="0" indent="0" algn="just">
              <a:buNone/>
            </a:pPr>
            <a:r>
              <a:rPr lang="it-IT" dirty="0" smtClean="0">
                <a:solidFill>
                  <a:schemeClr val="tx1"/>
                </a:solidFill>
              </a:rPr>
              <a:t>Il conflitto mondiale contribuì a rendere più evidente lo stato di inadeguatezza delle misure di assistenza pubblica in essere. </a:t>
            </a: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smtClean="0">
                <a:solidFill>
                  <a:srgbClr val="FFFF00"/>
                </a:solidFill>
              </a:rPr>
              <a:t>L’evoluzione dell’assistenza sociale in Italia</a:t>
            </a:r>
            <a:endParaRPr lang="it-IT" b="1" dirty="0">
              <a:solidFill>
                <a:srgbClr val="FFFF00"/>
              </a:solidFill>
            </a:endParaRPr>
          </a:p>
        </p:txBody>
      </p:sp>
    </p:spTree>
    <p:extLst>
      <p:ext uri="{BB962C8B-B14F-4D97-AF65-F5344CB8AC3E}">
        <p14:creationId xmlns:p14="http://schemas.microsoft.com/office/powerpoint/2010/main" val="1046076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251520" y="2492896"/>
            <a:ext cx="8712967" cy="4176463"/>
          </a:xfrm>
          <a:solidFill>
            <a:srgbClr val="66FF33"/>
          </a:solidFill>
        </p:spPr>
        <p:txBody>
          <a:bodyPr>
            <a:normAutofit/>
          </a:bodyPr>
          <a:lstStyle/>
          <a:p>
            <a:pPr marL="0" indent="0" algn="just">
              <a:buNone/>
            </a:pPr>
            <a:r>
              <a:rPr lang="it-IT" dirty="0" smtClean="0">
                <a:solidFill>
                  <a:schemeClr val="tx1"/>
                </a:solidFill>
              </a:rPr>
              <a:t>La guerra e l’immediato dopoguerra furono caratterizzati da un </a:t>
            </a:r>
            <a:r>
              <a:rPr lang="it-IT" b="1" dirty="0" smtClean="0">
                <a:solidFill>
                  <a:srgbClr val="FF0000"/>
                </a:solidFill>
              </a:rPr>
              <a:t>aumento della disoccupazione e da un generale peggioramento delle condizioni di vita e di lavoro </a:t>
            </a:r>
            <a:r>
              <a:rPr lang="it-IT" dirty="0" smtClean="0">
                <a:solidFill>
                  <a:schemeClr val="tx1"/>
                </a:solidFill>
              </a:rPr>
              <a:t>di ampi strati della popolazione, oltre che da un declino delle condizioni igienico-sanitarie.</a:t>
            </a:r>
          </a:p>
          <a:p>
            <a:pPr marL="0" indent="0" algn="just">
              <a:buNone/>
            </a:pPr>
            <a:r>
              <a:rPr lang="it-IT" dirty="0" smtClean="0">
                <a:solidFill>
                  <a:schemeClr val="tx1"/>
                </a:solidFill>
              </a:rPr>
              <a:t>In risposta a queste carenza, dal 1917 in poi si assiste a una </a:t>
            </a:r>
            <a:r>
              <a:rPr lang="it-IT" b="1" dirty="0">
                <a:solidFill>
                  <a:srgbClr val="FF0000"/>
                </a:solidFill>
              </a:rPr>
              <a:t>fioritura di enti centralizzati dedicati all’assistenza a categorie specifiche di bisognosi.</a:t>
            </a:r>
          </a:p>
          <a:p>
            <a:pPr marL="0" indent="0" algn="just">
              <a:buNone/>
            </a:pPr>
            <a:r>
              <a:rPr lang="it-IT" dirty="0" smtClean="0">
                <a:solidFill>
                  <a:schemeClr val="tx1"/>
                </a:solidFill>
              </a:rPr>
              <a:t>L’avvento del fascismo si accompagnò a importanti interventi soprattutto in campo previdenziale. Anche nel campo dell’assistenza pubblica vi furono alcune </a:t>
            </a:r>
            <a:r>
              <a:rPr lang="it-IT" b="1" dirty="0">
                <a:solidFill>
                  <a:srgbClr val="FF0000"/>
                </a:solidFill>
              </a:rPr>
              <a:t>significative innovazioni</a:t>
            </a:r>
            <a:r>
              <a:rPr lang="it-IT" dirty="0" smtClean="0">
                <a:solidFill>
                  <a:schemeClr val="tx1"/>
                </a:solidFill>
              </a:rPr>
              <a:t>.</a:t>
            </a:r>
          </a:p>
          <a:p>
            <a:pPr marL="0" indent="0" algn="just">
              <a:buNone/>
            </a:pPr>
            <a:endParaRPr lang="it-IT" dirty="0">
              <a:solidFill>
                <a:schemeClr val="tx1"/>
              </a:solidFill>
            </a:endParaRPr>
          </a:p>
        </p:txBody>
      </p:sp>
      <p:sp>
        <p:nvSpPr>
          <p:cNvPr id="3" name="Titolo 2"/>
          <p:cNvSpPr>
            <a:spLocks noGrp="1"/>
          </p:cNvSpPr>
          <p:nvPr>
            <p:ph type="title"/>
          </p:nvPr>
        </p:nvSpPr>
        <p:spPr/>
        <p:txBody>
          <a:bodyPr>
            <a:normAutofit fontScale="90000"/>
          </a:bodyPr>
          <a:lstStyle/>
          <a:p>
            <a:r>
              <a:rPr lang="it-IT" b="1" dirty="0">
                <a:solidFill>
                  <a:srgbClr val="FFFF00"/>
                </a:solidFill>
              </a:rPr>
              <a:t>L’evoluzione dell’assistenza sociale in Italia</a:t>
            </a:r>
            <a:endParaRPr lang="it-IT" dirty="0"/>
          </a:p>
        </p:txBody>
      </p:sp>
    </p:spTree>
    <p:extLst>
      <p:ext uri="{BB962C8B-B14F-4D97-AF65-F5344CB8AC3E}">
        <p14:creationId xmlns:p14="http://schemas.microsoft.com/office/powerpoint/2010/main" val="3083358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nde">
  <a:themeElements>
    <a:clrScheme name="Ond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nde">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nde">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2275</Words>
  <Application>Microsoft Office PowerPoint</Application>
  <PresentationFormat>Presentazione su schermo (4:3)</PresentationFormat>
  <Paragraphs>84</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Onde</vt:lpstr>
      <vt:lpstr>Una panoramica storica</vt:lpstr>
      <vt:lpstr>Una panoramica storica</vt:lpstr>
      <vt:lpstr>Una panoramica storica</vt:lpstr>
      <vt:lpstr>Una panoramica storica</vt:lpstr>
      <vt:lpstr>Una panoramica storica</vt:lpstr>
      <vt:lpstr>Una panoramica storica</vt:lpstr>
      <vt:lpstr>Una panoramica storica</vt:lpstr>
      <vt:lpstr>L’evoluzione dell’assistenza sociale in Italia</vt:lpstr>
      <vt:lpstr>L’evoluzione dell’assistenza sociale in Italia</vt:lpstr>
      <vt:lpstr>L’evoluzione dell’assistenza sociale in Italia</vt:lpstr>
      <vt:lpstr>L’evoluzione dell’assistenza sociale in Italia</vt:lpstr>
      <vt:lpstr>L’evoluzione dell’assistenza sociale in Italia</vt:lpstr>
      <vt:lpstr>L’evoluzione dell’assistenza sociale in Italia</vt:lpstr>
      <vt:lpstr>L’evoluzione dell’assistenza sociale in Italia</vt:lpstr>
      <vt:lpstr>L’evoluzione dell’assistenza sociale in Italia</vt:lpstr>
      <vt:lpstr>Alle radici dell’arretratezza italiana</vt:lpstr>
      <vt:lpstr>Alle radici dell’arretratezza italiana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panoramica storica</dc:title>
  <dc:creator>Rosemary</dc:creator>
  <cp:lastModifiedBy>Rosemary</cp:lastModifiedBy>
  <cp:revision>1</cp:revision>
  <dcterms:created xsi:type="dcterms:W3CDTF">2020-05-04T05:13:00Z</dcterms:created>
  <dcterms:modified xsi:type="dcterms:W3CDTF">2020-05-04T05:14:49Z</dcterms:modified>
</cp:coreProperties>
</file>