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asellaDiTesto 3"/>
          <p:cNvSpPr txBox="1">
            <a:spLocks noChangeArrowheads="1"/>
          </p:cNvSpPr>
          <p:nvPr/>
        </p:nvSpPr>
        <p:spPr bwMode="auto">
          <a:xfrm>
            <a:off x="1347015" y="1049217"/>
            <a:ext cx="8935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dirty="0">
                <a:solidFill>
                  <a:schemeClr val="accent1"/>
                </a:solidFill>
              </a:rPr>
              <a:t>Lo sviluppo </a:t>
            </a:r>
            <a:r>
              <a:rPr lang="it-IT" altLang="it-IT" sz="2400" dirty="0" smtClean="0">
                <a:solidFill>
                  <a:schemeClr val="accent1"/>
                </a:solidFill>
              </a:rPr>
              <a:t>sostenibile e la capacità di carico (</a:t>
            </a:r>
            <a:r>
              <a:rPr lang="it-IT" altLang="it-IT" sz="2400" dirty="0" err="1" smtClean="0">
                <a:solidFill>
                  <a:schemeClr val="accent1"/>
                </a:solidFill>
              </a:rPr>
              <a:t>carrying</a:t>
            </a:r>
            <a:r>
              <a:rPr lang="it-IT" altLang="it-IT" sz="2400" dirty="0" smtClean="0">
                <a:solidFill>
                  <a:schemeClr val="accent1"/>
                </a:solidFill>
              </a:rPr>
              <a:t> </a:t>
            </a:r>
            <a:r>
              <a:rPr lang="it-IT" altLang="it-IT" sz="2400" dirty="0" smtClean="0">
                <a:solidFill>
                  <a:schemeClr val="accent1"/>
                </a:solidFill>
              </a:rPr>
              <a:t>capacity)</a:t>
            </a:r>
            <a:endParaRPr lang="it-IT" altLang="it-IT" sz="2400" dirty="0">
              <a:solidFill>
                <a:schemeClr val="accent1"/>
              </a:solidFill>
            </a:endParaRPr>
          </a:p>
        </p:txBody>
      </p:sp>
      <p:sp>
        <p:nvSpPr>
          <p:cNvPr id="17411" name="Rettangolo 3"/>
          <p:cNvSpPr>
            <a:spLocks noChangeArrowheads="1"/>
          </p:cNvSpPr>
          <p:nvPr/>
        </p:nvSpPr>
        <p:spPr bwMode="auto">
          <a:xfrm>
            <a:off x="1678132" y="2175670"/>
            <a:ext cx="31470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C</a:t>
            </a:r>
            <a:r>
              <a:rPr lang="it-IT" altLang="it-IT" dirty="0" smtClean="0"/>
              <a:t>apacità </a:t>
            </a:r>
            <a:r>
              <a:rPr lang="it-IT" altLang="it-IT" dirty="0"/>
              <a:t>di carico “semplice”</a:t>
            </a:r>
          </a:p>
        </p:txBody>
      </p:sp>
      <p:sp>
        <p:nvSpPr>
          <p:cNvPr id="5" name="Freccia a destra 4"/>
          <p:cNvSpPr/>
          <p:nvPr/>
        </p:nvSpPr>
        <p:spPr>
          <a:xfrm>
            <a:off x="5237739" y="2391353"/>
            <a:ext cx="500062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413" name="Rettangolo 5"/>
          <p:cNvSpPr>
            <a:spLocks noChangeArrowheads="1"/>
          </p:cNvSpPr>
          <p:nvPr/>
        </p:nvSpPr>
        <p:spPr bwMode="auto">
          <a:xfrm>
            <a:off x="6600825" y="2037557"/>
            <a:ext cx="3070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Popolazioni animali regolate</a:t>
            </a:r>
          </a:p>
          <a:p>
            <a:r>
              <a:rPr lang="it-IT" altLang="it-IT" dirty="0"/>
              <a:t>dalla disponibilità di cibo</a:t>
            </a:r>
          </a:p>
        </p:txBody>
      </p:sp>
      <p:sp>
        <p:nvSpPr>
          <p:cNvPr id="17414" name="Rettangolo 6"/>
          <p:cNvSpPr>
            <a:spLocks noChangeArrowheads="1"/>
          </p:cNvSpPr>
          <p:nvPr/>
        </p:nvSpPr>
        <p:spPr bwMode="auto">
          <a:xfrm>
            <a:off x="1634334" y="3351217"/>
            <a:ext cx="31085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 smtClean="0"/>
              <a:t>Capacità </a:t>
            </a:r>
            <a:r>
              <a:rPr lang="it-IT" altLang="it-IT" dirty="0"/>
              <a:t>di carico “culturale”</a:t>
            </a:r>
          </a:p>
        </p:txBody>
      </p:sp>
      <p:sp>
        <p:nvSpPr>
          <p:cNvPr id="8" name="Freccia a destra 7"/>
          <p:cNvSpPr/>
          <p:nvPr/>
        </p:nvSpPr>
        <p:spPr>
          <a:xfrm>
            <a:off x="5250033" y="3464722"/>
            <a:ext cx="500062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416" name="Rettangolo 8"/>
          <p:cNvSpPr>
            <a:spLocks noChangeArrowheads="1"/>
          </p:cNvSpPr>
          <p:nvPr/>
        </p:nvSpPr>
        <p:spPr bwMode="auto">
          <a:xfrm>
            <a:off x="6600825" y="3161253"/>
            <a:ext cx="3378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Preferenze dell’uomo in merito </a:t>
            </a:r>
          </a:p>
          <a:p>
            <a:r>
              <a:rPr lang="it-IT" altLang="it-IT" dirty="0"/>
              <a:t>alla dieta che possono ridurre</a:t>
            </a:r>
          </a:p>
          <a:p>
            <a:r>
              <a:rPr lang="it-IT" altLang="it-IT" dirty="0"/>
              <a:t>la capacità di carico</a:t>
            </a:r>
          </a:p>
        </p:txBody>
      </p:sp>
      <p:sp>
        <p:nvSpPr>
          <p:cNvPr id="10" name="Freccia in giù 9"/>
          <p:cNvSpPr/>
          <p:nvPr/>
        </p:nvSpPr>
        <p:spPr>
          <a:xfrm>
            <a:off x="8065655" y="4906170"/>
            <a:ext cx="285750" cy="785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418" name="Rettangolo 10"/>
          <p:cNvSpPr>
            <a:spLocks noChangeArrowheads="1"/>
          </p:cNvSpPr>
          <p:nvPr/>
        </p:nvSpPr>
        <p:spPr bwMode="auto">
          <a:xfrm>
            <a:off x="7069137" y="5876420"/>
            <a:ext cx="213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Impronta ecologica</a:t>
            </a:r>
          </a:p>
        </p:txBody>
      </p:sp>
      <p:sp>
        <p:nvSpPr>
          <p:cNvPr id="12" name="Freccia angolare in su 11"/>
          <p:cNvSpPr/>
          <p:nvPr/>
        </p:nvSpPr>
        <p:spPr>
          <a:xfrm rot="10800000">
            <a:off x="705646" y="2441576"/>
            <a:ext cx="571500" cy="2857500"/>
          </a:xfrm>
          <a:prstGeom prst="bentUpArrow">
            <a:avLst>
              <a:gd name="adj1" fmla="val 25000"/>
              <a:gd name="adj2" fmla="val 26333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420" name="Rettangolo 12"/>
          <p:cNvSpPr>
            <a:spLocks noChangeArrowheads="1"/>
          </p:cNvSpPr>
          <p:nvPr/>
        </p:nvSpPr>
        <p:spPr bwMode="auto">
          <a:xfrm>
            <a:off x="1952626" y="4929189"/>
            <a:ext cx="1992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/>
              <a:t>Teoria maltusiana</a:t>
            </a:r>
          </a:p>
        </p:txBody>
      </p:sp>
      <p:pic>
        <p:nvPicPr>
          <p:cNvPr id="2" name="SlideAmb3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40896" y="5756563"/>
            <a:ext cx="609600" cy="6096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05645" y="6246307"/>
            <a:ext cx="2647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Fonte: Morelli, 2010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72065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53</Words>
  <Application>Microsoft Office PowerPoint</Application>
  <PresentationFormat>Widescreen</PresentationFormat>
  <Paragraphs>11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15</cp:revision>
  <dcterms:created xsi:type="dcterms:W3CDTF">2020-03-31T13:43:48Z</dcterms:created>
  <dcterms:modified xsi:type="dcterms:W3CDTF">2020-05-07T13:50:51Z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