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5" r:id="rId3"/>
    <p:sldId id="260" r:id="rId4"/>
    <p:sldId id="261" r:id="rId5"/>
    <p:sldId id="262" r:id="rId6"/>
    <p:sldId id="263" r:id="rId7"/>
    <p:sldId id="288" r:id="rId8"/>
    <p:sldId id="266" r:id="rId9"/>
    <p:sldId id="267" r:id="rId10"/>
    <p:sldId id="281" r:id="rId11"/>
    <p:sldId id="268" r:id="rId12"/>
    <p:sldId id="269" r:id="rId13"/>
    <p:sldId id="278" r:id="rId14"/>
    <p:sldId id="270" r:id="rId15"/>
    <p:sldId id="264" r:id="rId16"/>
    <p:sldId id="273" r:id="rId17"/>
    <p:sldId id="274" r:id="rId18"/>
    <p:sldId id="275" r:id="rId19"/>
    <p:sldId id="276" r:id="rId20"/>
    <p:sldId id="279" r:id="rId21"/>
    <p:sldId id="282" r:id="rId22"/>
    <p:sldId id="284" r:id="rId23"/>
    <p:sldId id="277" r:id="rId24"/>
    <p:sldId id="286" r:id="rId25"/>
    <p:sldId id="271" r:id="rId26"/>
    <p:sldId id="287" r:id="rId2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00"/>
    <a:srgbClr val="008000"/>
    <a:srgbClr val="CCFFFF"/>
    <a:srgbClr val="FF0066"/>
    <a:srgbClr val="CC0000"/>
    <a:srgbClr val="663300"/>
    <a:srgbClr val="FDD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715" autoAdjust="0"/>
  </p:normalViewPr>
  <p:slideViewPr>
    <p:cSldViewPr>
      <p:cViewPr>
        <p:scale>
          <a:sx n="75" d="100"/>
          <a:sy n="75" d="100"/>
        </p:scale>
        <p:origin x="22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858293522941895"/>
          <c:y val="0.15319444444444447"/>
          <c:w val="0.78399759405074376"/>
          <c:h val="0.61440616797900249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4"/>
            </a:solidFill>
            <a:ln w="25400">
              <a:solidFill>
                <a:srgbClr val="FF0000"/>
              </a:solidFill>
            </a:ln>
            <a:effectLst/>
          </c:spPr>
          <c:cat>
            <c:numRef>
              <c:f>Foglio1!$D$3:$D$13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Foglio1!$E$3:$E$13</c:f>
              <c:numCache>
                <c:formatCode>General</c:formatCode>
                <c:ptCount val="11"/>
                <c:pt idx="0">
                  <c:v>0</c:v>
                </c:pt>
                <c:pt idx="1">
                  <c:v>9.5162581964040482E-2</c:v>
                </c:pt>
                <c:pt idx="2">
                  <c:v>0.18126924692201818</c:v>
                </c:pt>
                <c:pt idx="3">
                  <c:v>0.25918177931828212</c:v>
                </c:pt>
                <c:pt idx="4">
                  <c:v>0.32967995396436067</c:v>
                </c:pt>
                <c:pt idx="5">
                  <c:v>0.39346934028736658</c:v>
                </c:pt>
                <c:pt idx="6">
                  <c:v>0.4511883639059735</c:v>
                </c:pt>
                <c:pt idx="7">
                  <c:v>0.50341469620859058</c:v>
                </c:pt>
                <c:pt idx="8">
                  <c:v>0.55067103588277844</c:v>
                </c:pt>
                <c:pt idx="9">
                  <c:v>0.593430340259401</c:v>
                </c:pt>
                <c:pt idx="10">
                  <c:v>0.63212055882855767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45-46F8-9037-B430BF65A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1575712"/>
        <c:axId val="641578624"/>
      </c:areaChart>
      <c:catAx>
        <c:axId val="641575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41578624"/>
        <c:crosses val="autoZero"/>
        <c:auto val="1"/>
        <c:lblAlgn val="ctr"/>
        <c:lblOffset val="100"/>
        <c:tickMarkSkip val="1"/>
        <c:noMultiLvlLbl val="0"/>
      </c:catAx>
      <c:valAx>
        <c:axId val="64157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41575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4ABF5-7F0C-484B-A4D4-F339575D16BD}" type="datetimeFigureOut">
              <a:rPr lang="it-IT" smtClean="0"/>
              <a:t>07/05/2020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79A4-38C4-49BB-811B-459592331F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890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558D5-058A-46B2-A6C6-43A015837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8F3C-1A95-4B00-B9AA-9C6CF5699A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31EFF-9B21-4853-85E6-5F00633A76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B2F30-DE5C-42D5-B3E8-3D9CA59F46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89ED9-11BF-4FDA-B3E7-1C371544CF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CCE19-89C2-483B-B1EA-61D966C9EC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1F2A8-1565-4954-99F5-4A31F5303F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19B3-612D-4157-BD14-A2E30CA5DD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55FAA-5044-4F0D-82DD-0E02FA69AB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E0722-075D-4747-AE00-C5C4F760B9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99BA0-78EB-4C9D-A159-08B94C0446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EB0F8DD-012E-4E71-8049-D8C7CE7400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4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chart" Target="../charts/chart1.x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6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5" name="Text Box 4"/>
          <p:cNvSpPr txBox="1">
            <a:spLocks noChangeArrowheads="1"/>
          </p:cNvSpPr>
          <p:nvPr/>
        </p:nvSpPr>
        <p:spPr bwMode="auto">
          <a:xfrm>
            <a:off x="539750" y="620713"/>
            <a:ext cx="6840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1800"/>
          </a:p>
        </p:txBody>
      </p:sp>
      <p:sp>
        <p:nvSpPr>
          <p:cNvPr id="2716" name="Text Box 5"/>
          <p:cNvSpPr txBox="1">
            <a:spLocks noChangeArrowheads="1"/>
          </p:cNvSpPr>
          <p:nvPr/>
        </p:nvSpPr>
        <p:spPr bwMode="auto">
          <a:xfrm>
            <a:off x="1692275" y="404813"/>
            <a:ext cx="594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 b="1" dirty="0">
                <a:latin typeface="Times New Roman" pitchFamily="18" charset="0"/>
              </a:rPr>
              <a:t>NUMERO DI TRASPORTO</a:t>
            </a:r>
          </a:p>
          <a:p>
            <a:pPr algn="ctr" eaLnBrk="0" hangingPunct="0"/>
            <a:r>
              <a:rPr lang="it-IT" sz="1200" dirty="0">
                <a:solidFill>
                  <a:srgbClr val="FF0000"/>
                </a:solidFill>
                <a:latin typeface="Times New Roman" pitchFamily="18" charset="0"/>
              </a:rPr>
              <a:t>ver </a:t>
            </a:r>
            <a:r>
              <a:rPr lang="it-IT" sz="1200" dirty="0" smtClean="0">
                <a:solidFill>
                  <a:srgbClr val="FF0000"/>
                </a:solidFill>
                <a:latin typeface="Times New Roman" pitchFamily="18" charset="0"/>
              </a:rPr>
              <a:t>08.05.20</a:t>
            </a:r>
            <a:endParaRPr lang="it-IT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056" name="Object 658"/>
          <p:cNvGraphicFramePr>
            <a:graphicFrameLocks noChangeAspect="1"/>
          </p:cNvGraphicFramePr>
          <p:nvPr/>
        </p:nvGraphicFramePr>
        <p:xfrm>
          <a:off x="1065213" y="1268413"/>
          <a:ext cx="8175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1" name="Equation" r:id="rId3" imgW="457002" imgH="393529" progId="Equation.DSMT4">
                  <p:embed/>
                </p:oleObj>
              </mc:Choice>
              <mc:Fallback>
                <p:oleObj name="Equation" r:id="rId3" imgW="457002" imgH="393529" progId="Equation.DSMT4">
                  <p:embed/>
                  <p:pic>
                    <p:nvPicPr>
                      <p:cNvPr id="0" name="Picture 6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1268413"/>
                        <a:ext cx="817562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659"/>
          <p:cNvGraphicFramePr>
            <a:graphicFrameLocks noChangeAspect="1"/>
          </p:cNvGraphicFramePr>
          <p:nvPr/>
        </p:nvGraphicFramePr>
        <p:xfrm>
          <a:off x="2998788" y="1257300"/>
          <a:ext cx="8397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2" name="Equation" r:id="rId5" imgW="457002" imgH="393529" progId="Equation.DSMT4">
                  <p:embed/>
                </p:oleObj>
              </mc:Choice>
              <mc:Fallback>
                <p:oleObj name="Equation" r:id="rId5" imgW="457002" imgH="393529" progId="Equation.DSMT4">
                  <p:embed/>
                  <p:pic>
                    <p:nvPicPr>
                      <p:cNvPr id="0" name="Picture 6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1257300"/>
                        <a:ext cx="83978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971550" y="2420938"/>
            <a:ext cx="4608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poiché          </a:t>
            </a:r>
            <a:r>
              <a:rPr lang="it-IT">
                <a:latin typeface="Times New Roman" pitchFamily="18" charset="0"/>
              </a:rPr>
              <a:t>i</a:t>
            </a:r>
            <a:r>
              <a:rPr lang="it-IT" baseline="-25000">
                <a:latin typeface="Times New Roman" pitchFamily="18" charset="0"/>
              </a:rPr>
              <a:t>+</a:t>
            </a:r>
            <a:r>
              <a:rPr lang="it-IT">
                <a:latin typeface="Times New Roman" pitchFamily="18" charset="0"/>
              </a:rPr>
              <a:t> + i</a:t>
            </a:r>
            <a:r>
              <a:rPr lang="it-IT" baseline="-25000">
                <a:latin typeface="Times New Roman" pitchFamily="18" charset="0"/>
              </a:rPr>
              <a:t>-</a:t>
            </a:r>
            <a:r>
              <a:rPr lang="it-IT">
                <a:latin typeface="Times New Roman" pitchFamily="18" charset="0"/>
              </a:rPr>
              <a:t> = i     </a:t>
            </a:r>
            <a:r>
              <a:rPr lang="it-IT">
                <a:latin typeface="Times New Roman" pitchFamily="18" charset="0"/>
                <a:sym typeface="Symbol" pitchFamily="18" charset="2"/>
              </a:rPr>
              <a:t></a:t>
            </a:r>
            <a:r>
              <a:rPr lang="it-IT">
                <a:latin typeface="Times New Roman" pitchFamily="18" charset="0"/>
              </a:rPr>
              <a:t>       t</a:t>
            </a:r>
            <a:r>
              <a:rPr lang="it-IT" baseline="-25000">
                <a:latin typeface="Times New Roman" pitchFamily="18" charset="0"/>
              </a:rPr>
              <a:t>+</a:t>
            </a:r>
            <a:r>
              <a:rPr lang="it-IT">
                <a:latin typeface="Times New Roman" pitchFamily="18" charset="0"/>
              </a:rPr>
              <a:t> + t</a:t>
            </a:r>
            <a:r>
              <a:rPr lang="it-IT" baseline="-25000">
                <a:latin typeface="Times New Roman" pitchFamily="18" charset="0"/>
              </a:rPr>
              <a:t>-</a:t>
            </a:r>
            <a:r>
              <a:rPr lang="it-IT">
                <a:latin typeface="Times New Roman" pitchFamily="18" charset="0"/>
              </a:rPr>
              <a:t> = 1</a:t>
            </a:r>
          </a:p>
        </p:txBody>
      </p:sp>
      <p:graphicFrame>
        <p:nvGraphicFramePr>
          <p:cNvPr id="2708" name="Object 660"/>
          <p:cNvGraphicFramePr>
            <a:graphicFrameLocks noChangeAspect="1"/>
          </p:cNvGraphicFramePr>
          <p:nvPr/>
        </p:nvGraphicFramePr>
        <p:xfrm>
          <a:off x="1371600" y="3659188"/>
          <a:ext cx="2032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3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Picture 6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659188"/>
                        <a:ext cx="2032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" name="Object 6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755014"/>
              </p:ext>
            </p:extLst>
          </p:nvPr>
        </p:nvGraphicFramePr>
        <p:xfrm>
          <a:off x="1625600" y="4005263"/>
          <a:ext cx="1789113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4" name="Equation" r:id="rId9" imgW="1041120" imgH="393480" progId="Equation.DSMT4">
                  <p:embed/>
                </p:oleObj>
              </mc:Choice>
              <mc:Fallback>
                <p:oleObj name="Equation" r:id="rId9" imgW="1041120" imgH="393480" progId="Equation.DSMT4">
                  <p:embed/>
                  <p:pic>
                    <p:nvPicPr>
                      <p:cNvPr id="0" name="Picture 6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4005263"/>
                        <a:ext cx="1789113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971550" y="3141663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se c </a:t>
            </a:r>
            <a:r>
              <a:rPr lang="it-IT">
                <a:sym typeface="Symbol" pitchFamily="18" charset="2"/>
              </a:rPr>
              <a:t>  </a:t>
            </a:r>
            <a:r>
              <a:rPr lang="it-IT"/>
              <a:t> 0 si parla di </a:t>
            </a:r>
          </a:p>
        </p:txBody>
      </p:sp>
      <p:graphicFrame>
        <p:nvGraphicFramePr>
          <p:cNvPr id="2072" name="Object 662"/>
          <p:cNvGraphicFramePr>
            <a:graphicFrameLocks noChangeAspect="1"/>
          </p:cNvGraphicFramePr>
          <p:nvPr/>
        </p:nvGraphicFramePr>
        <p:xfrm>
          <a:off x="5230813" y="2997200"/>
          <a:ext cx="8413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5" name="Equation" r:id="rId11" imgW="444307" imgH="418918" progId="Equation.DSMT4">
                  <p:embed/>
                </p:oleObj>
              </mc:Choice>
              <mc:Fallback>
                <p:oleObj name="Equation" r:id="rId11" imgW="444307" imgH="418918" progId="Equation.DSMT4">
                  <p:embed/>
                  <p:pic>
                    <p:nvPicPr>
                      <p:cNvPr id="0" name="Picture 6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2997200"/>
                        <a:ext cx="84137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3" name="Object 663"/>
          <p:cNvGraphicFramePr>
            <a:graphicFrameLocks noChangeAspect="1"/>
          </p:cNvGraphicFramePr>
          <p:nvPr/>
        </p:nvGraphicFramePr>
        <p:xfrm>
          <a:off x="3646488" y="2997200"/>
          <a:ext cx="8413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6" name="Equation" r:id="rId13" imgW="457200" imgH="419100" progId="Equation.DSMT4">
                  <p:embed/>
                </p:oleObj>
              </mc:Choice>
              <mc:Fallback>
                <p:oleObj name="Equation" r:id="rId13" imgW="457200" imgH="419100" progId="Equation.DSMT4">
                  <p:embed/>
                  <p:pic>
                    <p:nvPicPr>
                      <p:cNvPr id="0" name="Picture 6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488" y="2997200"/>
                        <a:ext cx="84137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4" name="Object 664"/>
          <p:cNvGraphicFramePr>
            <a:graphicFrameLocks noChangeAspect="1"/>
          </p:cNvGraphicFramePr>
          <p:nvPr/>
        </p:nvGraphicFramePr>
        <p:xfrm>
          <a:off x="4895850" y="3933825"/>
          <a:ext cx="23749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7" name="Equation" r:id="rId15" imgW="1231366" imgH="431613" progId="Equation.DSMT4">
                  <p:embed/>
                </p:oleObj>
              </mc:Choice>
              <mc:Fallback>
                <p:oleObj name="Equation" r:id="rId15" imgW="1231366" imgH="431613" progId="Equation.DSMT4">
                  <p:embed/>
                  <p:pic>
                    <p:nvPicPr>
                      <p:cNvPr id="0" name="Picture 6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933825"/>
                        <a:ext cx="2374900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" name="Object 665"/>
          <p:cNvGraphicFramePr>
            <a:graphicFrameLocks noChangeAspect="1"/>
          </p:cNvGraphicFramePr>
          <p:nvPr/>
        </p:nvGraphicFramePr>
        <p:xfrm>
          <a:off x="5292725" y="5373688"/>
          <a:ext cx="1325563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8" name="Equation" r:id="rId17" imgW="748975" imgH="431613" progId="Equation.DSMT4">
                  <p:embed/>
                </p:oleObj>
              </mc:Choice>
              <mc:Fallback>
                <p:oleObj name="Equation" r:id="rId17" imgW="748975" imgH="431613" progId="Equation.DSMT4">
                  <p:embed/>
                  <p:pic>
                    <p:nvPicPr>
                      <p:cNvPr id="0" name="Picture 6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5373688"/>
                        <a:ext cx="1325563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900113" y="5445125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z</a:t>
            </a:r>
            <a:r>
              <a:rPr lang="it-IT" baseline="-25000"/>
              <a:t>+</a:t>
            </a:r>
            <a:r>
              <a:rPr lang="it-IT"/>
              <a:t>n</a:t>
            </a:r>
            <a:r>
              <a:rPr lang="it-IT" baseline="-25000"/>
              <a:t>+ </a:t>
            </a:r>
            <a:r>
              <a:rPr lang="it-IT"/>
              <a:t>= z</a:t>
            </a:r>
            <a:r>
              <a:rPr lang="it-IT" baseline="-25000"/>
              <a:t>-</a:t>
            </a:r>
            <a:r>
              <a:rPr lang="it-IT"/>
              <a:t>n</a:t>
            </a:r>
            <a:r>
              <a:rPr lang="it-IT" baseline="-25000"/>
              <a:t>-</a:t>
            </a:r>
            <a:r>
              <a:rPr lang="it-IT"/>
              <a:t> sempre ---&gt;</a:t>
            </a:r>
          </a:p>
        </p:txBody>
      </p:sp>
      <p:graphicFrame>
        <p:nvGraphicFramePr>
          <p:cNvPr id="2080" name="Object 666"/>
          <p:cNvGraphicFramePr>
            <a:graphicFrameLocks noChangeAspect="1"/>
          </p:cNvGraphicFramePr>
          <p:nvPr/>
        </p:nvGraphicFramePr>
        <p:xfrm>
          <a:off x="4584700" y="1196975"/>
          <a:ext cx="9112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9" name="Equation" r:id="rId19" imgW="457002" imgH="393529" progId="Equation.DSMT4">
                  <p:embed/>
                </p:oleObj>
              </mc:Choice>
              <mc:Fallback>
                <p:oleObj name="Equation" r:id="rId19" imgW="457002" imgH="393529" progId="Equation.DSMT4">
                  <p:embed/>
                  <p:pic>
                    <p:nvPicPr>
                      <p:cNvPr id="0" name="Picture 6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1196975"/>
                        <a:ext cx="91122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5795963" y="1412875"/>
            <a:ext cx="2592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in forma abbreviata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539750" y="4076700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ma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  <p:bldP spid="2070" grpId="0"/>
      <p:bldP spid="20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11188" y="2060575"/>
            <a:ext cx="142875" cy="86518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4572000" y="2060575"/>
            <a:ext cx="142875" cy="8651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1979613" y="21336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3492500" y="21336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616575" y="1746250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>
                <a:solidFill>
                  <a:srgbClr val="FF3300"/>
                </a:solidFill>
              </a:rPr>
              <a:t>passano 4 F: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403350" y="249237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- -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268538" y="2492375"/>
            <a:ext cx="1081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- - - - -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3492500" y="2060575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616575" y="2249488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si scaricano 4 eq + e 4 eq -</a:t>
            </a:r>
          </a:p>
        </p:txBody>
      </p:sp>
      <p:sp>
        <p:nvSpPr>
          <p:cNvPr id="33817" name="Rectangle 25"/>
          <p:cNvSpPr>
            <a:spLocks noChangeArrowheads="1"/>
          </p:cNvSpPr>
          <p:nvPr/>
        </p:nvSpPr>
        <p:spPr bwMode="auto">
          <a:xfrm>
            <a:off x="827088" y="2060575"/>
            <a:ext cx="62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755650" y="2492375"/>
            <a:ext cx="730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- - - -</a:t>
            </a:r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3779838" y="2060575"/>
            <a:ext cx="77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++++</a:t>
            </a:r>
          </a:p>
        </p:txBody>
      </p:sp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3708400" y="2492375"/>
            <a:ext cx="884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- - - - -</a:t>
            </a:r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1979613" y="2060575"/>
            <a:ext cx="62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</a:t>
            </a:r>
          </a:p>
        </p:txBody>
      </p:sp>
      <p:sp>
        <p:nvSpPr>
          <p:cNvPr id="33823" name="Rectangle 31"/>
          <p:cNvSpPr>
            <a:spLocks noChangeArrowheads="1"/>
          </p:cNvSpPr>
          <p:nvPr/>
        </p:nvSpPr>
        <p:spPr bwMode="auto">
          <a:xfrm>
            <a:off x="2124075" y="2492375"/>
            <a:ext cx="26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-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3563938" y="2492375"/>
            <a:ext cx="26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-</a:t>
            </a:r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1258888" y="2060575"/>
            <a:ext cx="62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+++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2411413" y="2060575"/>
            <a:ext cx="62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/>
              <a:t>+++</a:t>
            </a:r>
          </a:p>
        </p:txBody>
      </p:sp>
      <p:sp>
        <p:nvSpPr>
          <p:cNvPr id="33827" name="Text Box 35"/>
          <p:cNvSpPr txBox="1">
            <a:spLocks noChangeArrowheads="1"/>
          </p:cNvSpPr>
          <p:nvPr/>
        </p:nvSpPr>
        <p:spPr bwMode="auto">
          <a:xfrm>
            <a:off x="323850" y="119697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0033CC"/>
                </a:solidFill>
              </a:rPr>
              <a:t>anodo +</a:t>
            </a:r>
          </a:p>
        </p:txBody>
      </p:sp>
      <p:sp>
        <p:nvSpPr>
          <p:cNvPr id="33828" name="Text Box 36"/>
          <p:cNvSpPr txBox="1">
            <a:spLocks noChangeArrowheads="1"/>
          </p:cNvSpPr>
          <p:nvPr/>
        </p:nvSpPr>
        <p:spPr bwMode="auto">
          <a:xfrm>
            <a:off x="4356100" y="1196975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FF3300"/>
                </a:solidFill>
              </a:rPr>
              <a:t>catodo -</a:t>
            </a:r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5003800" y="3789363"/>
            <a:ext cx="25923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/>
              <a:t>migrano</a:t>
            </a:r>
            <a:r>
              <a:rPr lang="it-IT"/>
              <a:t> </a:t>
            </a:r>
          </a:p>
          <a:p>
            <a:pPr>
              <a:spcBef>
                <a:spcPct val="50000"/>
              </a:spcBef>
            </a:pPr>
            <a:r>
              <a:rPr lang="it-IT" sz="2400" b="1"/>
              <a:t>1 eq -</a:t>
            </a:r>
          </a:p>
          <a:p>
            <a:pPr>
              <a:spcBef>
                <a:spcPct val="50000"/>
              </a:spcBef>
            </a:pPr>
            <a:r>
              <a:rPr lang="it-IT" sz="2400" b="1"/>
              <a:t>3 eq +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9" dur="30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72" dur="30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-0.09549 0.00023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4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03 -0.00255 L -0.15747 2.59259E-6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3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3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0.16024 -0.0011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9259E-6 L 0.13837 -0.00301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10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1" grpId="0" animBg="1"/>
      <p:bldP spid="33802" grpId="0" animBg="1"/>
      <p:bldP spid="33803" grpId="0" animBg="1"/>
      <p:bldP spid="33804" grpId="0" animBg="1"/>
      <p:bldP spid="33805" grpId="0"/>
      <p:bldP spid="33807" grpId="0"/>
      <p:bldP spid="33808" grpId="0"/>
      <p:bldP spid="33809" grpId="0"/>
      <p:bldP spid="33816" grpId="0"/>
      <p:bldP spid="33817" grpId="0"/>
      <p:bldP spid="33818" grpId="0"/>
      <p:bldP spid="33818" grpId="1"/>
      <p:bldP spid="33819" grpId="0"/>
      <p:bldP spid="33819" grpId="1"/>
      <p:bldP spid="33820" grpId="0"/>
      <p:bldP spid="33822" grpId="0"/>
      <p:bldP spid="33823" grpId="0"/>
      <p:bldP spid="33823" grpId="1"/>
      <p:bldP spid="33824" grpId="0"/>
      <p:bldP spid="33824" grpId="1"/>
      <p:bldP spid="33825" grpId="0"/>
      <p:bldP spid="33825" grpId="1"/>
      <p:bldP spid="33826" grpId="0"/>
      <p:bldP spid="33826" grpId="1"/>
      <p:bldP spid="33827" grpId="0"/>
      <p:bldP spid="33828" grpId="0"/>
      <p:bldP spid="338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5" name="Text Box 4"/>
          <p:cNvSpPr txBox="1">
            <a:spLocks noChangeArrowheads="1"/>
          </p:cNvSpPr>
          <p:nvPr/>
        </p:nvSpPr>
        <p:spPr bwMode="auto">
          <a:xfrm>
            <a:off x="395288" y="2060575"/>
            <a:ext cx="61198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rgbClr val="0066FF"/>
                </a:solidFill>
              </a:rPr>
              <a:t>variazione di equivalenti all’anodo </a:t>
            </a:r>
            <a:r>
              <a:rPr lang="it-IT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it-IT">
                <a:solidFill>
                  <a:srgbClr val="0066FF"/>
                </a:solidFill>
              </a:rPr>
              <a:t>n</a:t>
            </a:r>
            <a:r>
              <a:rPr lang="it-IT" baseline="-25000">
                <a:solidFill>
                  <a:srgbClr val="0066FF"/>
                </a:solidFill>
              </a:rPr>
              <a:t>a   </a:t>
            </a:r>
            <a:r>
              <a:rPr lang="it-IT">
                <a:solidFill>
                  <a:srgbClr val="0066FF"/>
                </a:solidFill>
              </a:rPr>
              <a:t>6-3 = 3</a:t>
            </a:r>
          </a:p>
          <a:p>
            <a:pPr>
              <a:spcBef>
                <a:spcPct val="50000"/>
              </a:spcBef>
            </a:pPr>
            <a:r>
              <a:rPr lang="it-IT">
                <a:solidFill>
                  <a:srgbClr val="FF3300"/>
                </a:solidFill>
              </a:rPr>
              <a:t>variazione di equivalenti al catodo </a:t>
            </a:r>
            <a:r>
              <a:rPr lang="it-IT">
                <a:solidFill>
                  <a:srgbClr val="FF3300"/>
                </a:solidFill>
                <a:latin typeface="Symbol" pitchFamily="18" charset="2"/>
              </a:rPr>
              <a:t>D</a:t>
            </a:r>
            <a:r>
              <a:rPr lang="it-IT">
                <a:solidFill>
                  <a:srgbClr val="FF3300"/>
                </a:solidFill>
              </a:rPr>
              <a:t>n</a:t>
            </a:r>
            <a:r>
              <a:rPr lang="it-IT" baseline="-25000">
                <a:solidFill>
                  <a:srgbClr val="FF3300"/>
                </a:solidFill>
              </a:rPr>
              <a:t>c</a:t>
            </a:r>
            <a:r>
              <a:rPr lang="it-IT">
                <a:solidFill>
                  <a:srgbClr val="FF3300"/>
                </a:solidFill>
              </a:rPr>
              <a:t>  6-5 = 1</a:t>
            </a:r>
            <a:r>
              <a:rPr lang="it-IT"/>
              <a:t> </a:t>
            </a:r>
          </a:p>
          <a:p>
            <a:pPr>
              <a:spcBef>
                <a:spcPct val="50000"/>
              </a:spcBef>
            </a:pPr>
            <a:endParaRPr lang="it-IT"/>
          </a:p>
        </p:txBody>
      </p:sp>
      <p:graphicFrame>
        <p:nvGraphicFramePr>
          <p:cNvPr id="17413" name="Object 159"/>
          <p:cNvGraphicFramePr>
            <a:graphicFrameLocks noChangeAspect="1"/>
          </p:cNvGraphicFramePr>
          <p:nvPr/>
        </p:nvGraphicFramePr>
        <p:xfrm>
          <a:off x="4441825" y="497681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1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1825" y="4976813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160"/>
          <p:cNvGraphicFramePr>
            <a:graphicFrameLocks noChangeAspect="1"/>
          </p:cNvGraphicFramePr>
          <p:nvPr/>
        </p:nvGraphicFramePr>
        <p:xfrm>
          <a:off x="538163" y="3284538"/>
          <a:ext cx="135731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2" name="Equation" r:id="rId5" imgW="837836" imgH="431613" progId="Equation.DSMT4">
                  <p:embed/>
                </p:oleObj>
              </mc:Choice>
              <mc:Fallback>
                <p:oleObj name="Equation" r:id="rId5" imgW="837836" imgH="431613" progId="Equation.DSMT4">
                  <p:embed/>
                  <p:pic>
                    <p:nvPicPr>
                      <p:cNvPr id="0" name="Picture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284538"/>
                        <a:ext cx="1357312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843213" y="3500438"/>
            <a:ext cx="5256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rapporto tra variaz = rapporto tra mobilità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95288" y="4797425"/>
            <a:ext cx="7993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se passano Q cariche totali:</a:t>
            </a:r>
          </a:p>
          <a:p>
            <a:pPr>
              <a:spcBef>
                <a:spcPct val="50000"/>
              </a:spcBef>
            </a:pPr>
            <a:r>
              <a:rPr lang="it-IT"/>
              <a:t>al catodo si scaricano Q/F equivalenti di cationi per elettrolisi</a:t>
            </a:r>
          </a:p>
          <a:p>
            <a:pPr>
              <a:spcBef>
                <a:spcPct val="50000"/>
              </a:spcBef>
            </a:pPr>
            <a:r>
              <a:rPr lang="it-IT"/>
              <a:t>all’anodo si scaricano Q/F equivalenti di anioni per elettrolisi</a:t>
            </a:r>
          </a:p>
        </p:txBody>
      </p:sp>
      <p:sp>
        <p:nvSpPr>
          <p:cNvPr id="11428" name="Rectangle 10"/>
          <p:cNvSpPr>
            <a:spLocks noChangeArrowheads="1"/>
          </p:cNvSpPr>
          <p:nvPr/>
        </p:nvSpPr>
        <p:spPr bwMode="auto">
          <a:xfrm>
            <a:off x="1403350" y="906463"/>
            <a:ext cx="142875" cy="86518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429" name="Rectangle 11"/>
          <p:cNvSpPr>
            <a:spLocks noChangeArrowheads="1"/>
          </p:cNvSpPr>
          <p:nvPr/>
        </p:nvSpPr>
        <p:spPr bwMode="auto">
          <a:xfrm>
            <a:off x="5508625" y="906463"/>
            <a:ext cx="142875" cy="8651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430" name="Line 12"/>
          <p:cNvSpPr>
            <a:spLocks noChangeShapeType="1"/>
          </p:cNvSpPr>
          <p:nvPr/>
        </p:nvSpPr>
        <p:spPr bwMode="auto">
          <a:xfrm>
            <a:off x="2771775" y="97948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431" name="Line 13"/>
          <p:cNvSpPr>
            <a:spLocks noChangeShapeType="1"/>
          </p:cNvSpPr>
          <p:nvPr/>
        </p:nvSpPr>
        <p:spPr bwMode="auto">
          <a:xfrm>
            <a:off x="4284663" y="97948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432" name="Text Box 14"/>
          <p:cNvSpPr txBox="1">
            <a:spLocks noChangeArrowheads="1"/>
          </p:cNvSpPr>
          <p:nvPr/>
        </p:nvSpPr>
        <p:spPr bwMode="auto">
          <a:xfrm>
            <a:off x="1619250" y="908050"/>
            <a:ext cx="10810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</a:t>
            </a:r>
          </a:p>
          <a:p>
            <a:pPr>
              <a:spcBef>
                <a:spcPct val="50000"/>
              </a:spcBef>
            </a:pPr>
            <a:r>
              <a:rPr lang="it-IT" b="1"/>
              <a:t>- - - </a:t>
            </a:r>
          </a:p>
        </p:txBody>
      </p:sp>
      <p:sp>
        <p:nvSpPr>
          <p:cNvPr id="11433" name="Text Box 15"/>
          <p:cNvSpPr txBox="1">
            <a:spLocks noChangeArrowheads="1"/>
          </p:cNvSpPr>
          <p:nvPr/>
        </p:nvSpPr>
        <p:spPr bwMode="auto">
          <a:xfrm>
            <a:off x="2987675" y="908050"/>
            <a:ext cx="10810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++++++</a:t>
            </a:r>
          </a:p>
          <a:p>
            <a:pPr>
              <a:spcBef>
                <a:spcPct val="50000"/>
              </a:spcBef>
            </a:pPr>
            <a:r>
              <a:rPr lang="it-IT" b="1"/>
              <a:t>- - - - - -</a:t>
            </a:r>
          </a:p>
        </p:txBody>
      </p:sp>
      <p:sp>
        <p:nvSpPr>
          <p:cNvPr id="11434" name="Text Box 16"/>
          <p:cNvSpPr txBox="1">
            <a:spLocks noChangeArrowheads="1"/>
          </p:cNvSpPr>
          <p:nvPr/>
        </p:nvSpPr>
        <p:spPr bwMode="auto">
          <a:xfrm>
            <a:off x="4356100" y="908050"/>
            <a:ext cx="10810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+++++</a:t>
            </a:r>
          </a:p>
          <a:p>
            <a:pPr>
              <a:spcBef>
                <a:spcPct val="50000"/>
              </a:spcBef>
            </a:pPr>
            <a:r>
              <a:rPr lang="it-IT" b="1"/>
              <a:t>- - - - - </a:t>
            </a:r>
          </a:p>
        </p:txBody>
      </p:sp>
      <p:sp>
        <p:nvSpPr>
          <p:cNvPr id="11435" name="Text Box 17"/>
          <p:cNvSpPr txBox="1">
            <a:spLocks noChangeArrowheads="1"/>
          </p:cNvSpPr>
          <p:nvPr/>
        </p:nvSpPr>
        <p:spPr bwMode="auto">
          <a:xfrm>
            <a:off x="971550" y="33337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0033CC"/>
                </a:solidFill>
              </a:rPr>
              <a:t>anodo +</a:t>
            </a:r>
          </a:p>
        </p:txBody>
      </p:sp>
      <p:sp>
        <p:nvSpPr>
          <p:cNvPr id="11436" name="Text Box 18"/>
          <p:cNvSpPr txBox="1">
            <a:spLocks noChangeArrowheads="1"/>
          </p:cNvSpPr>
          <p:nvPr/>
        </p:nvSpPr>
        <p:spPr bwMode="auto">
          <a:xfrm>
            <a:off x="5003800" y="333375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FF3300"/>
                </a:solidFill>
              </a:rPr>
              <a:t>catodo -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1692275" y="1196975"/>
            <a:ext cx="431800" cy="576263"/>
          </a:xfrm>
          <a:prstGeom prst="rect">
            <a:avLst/>
          </a:prstGeom>
          <a:solidFill>
            <a:srgbClr val="FDDF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258888" y="1196975"/>
            <a:ext cx="288925" cy="5762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527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7345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perdita netta di soluto nel comparto catodico -:</a:t>
            </a:r>
          </a:p>
        </p:txBody>
      </p:sp>
      <p:graphicFrame>
        <p:nvGraphicFramePr>
          <p:cNvPr id="12522" name="Object 234"/>
          <p:cNvGraphicFramePr>
            <a:graphicFrameLocks noChangeAspect="1"/>
          </p:cNvGraphicFramePr>
          <p:nvPr/>
        </p:nvGraphicFramePr>
        <p:xfrm>
          <a:off x="676275" y="1196975"/>
          <a:ext cx="30495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" name="Equation" r:id="rId3" imgW="2247900" imgH="393700" progId="Equation.DSMT4">
                  <p:embed/>
                </p:oleObj>
              </mc:Choice>
              <mc:Fallback>
                <p:oleObj name="Equation" r:id="rId3" imgW="2247900" imgH="393700" progId="Equation.DSMT4">
                  <p:embed/>
                  <p:pic>
                    <p:nvPicPr>
                      <p:cNvPr id="0" name="Picture 2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1196975"/>
                        <a:ext cx="30495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235"/>
          <p:cNvGraphicFramePr>
            <a:graphicFrameLocks noChangeAspect="1"/>
          </p:cNvGraphicFramePr>
          <p:nvPr/>
        </p:nvGraphicFramePr>
        <p:xfrm>
          <a:off x="971550" y="2276475"/>
          <a:ext cx="9366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" name="Equation" r:id="rId5" imgW="660400" imgH="419100" progId="Equation.DSMT4">
                  <p:embed/>
                </p:oleObj>
              </mc:Choice>
              <mc:Fallback>
                <p:oleObj name="Equation" r:id="rId5" imgW="660400" imgH="419100" progId="Equation.DSMT4">
                  <p:embed/>
                  <p:pic>
                    <p:nvPicPr>
                      <p:cNvPr id="0" name="Picture 2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276475"/>
                        <a:ext cx="93662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27088" y="3429000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analogamente</a:t>
            </a:r>
          </a:p>
        </p:txBody>
      </p:sp>
      <p:graphicFrame>
        <p:nvGraphicFramePr>
          <p:cNvPr id="18440" name="Object 236"/>
          <p:cNvGraphicFramePr>
            <a:graphicFrameLocks noChangeAspect="1"/>
          </p:cNvGraphicFramePr>
          <p:nvPr/>
        </p:nvGraphicFramePr>
        <p:xfrm>
          <a:off x="900113" y="3933825"/>
          <a:ext cx="100806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1" name="Equation" r:id="rId7" imgW="672808" imgH="418918" progId="Equation.DSMT4">
                  <p:embed/>
                </p:oleObj>
              </mc:Choice>
              <mc:Fallback>
                <p:oleObj name="Equation" r:id="rId7" imgW="672808" imgH="418918" progId="Equation.DSMT4">
                  <p:embed/>
                  <p:pic>
                    <p:nvPicPr>
                      <p:cNvPr id="0" name="Picture 2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933825"/>
                        <a:ext cx="1008062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55650" y="5013325"/>
            <a:ext cx="756126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teoricamente basta determinare uno dei due dato che t</a:t>
            </a:r>
            <a:r>
              <a:rPr lang="it-IT" baseline="-25000"/>
              <a:t>+</a:t>
            </a:r>
            <a:r>
              <a:rPr lang="it-IT"/>
              <a:t> + t</a:t>
            </a:r>
            <a:r>
              <a:rPr lang="it-IT" baseline="-25000"/>
              <a:t>-</a:t>
            </a:r>
            <a:r>
              <a:rPr lang="it-IT"/>
              <a:t> = 1</a:t>
            </a:r>
          </a:p>
          <a:p>
            <a:pPr>
              <a:spcBef>
                <a:spcPct val="50000"/>
              </a:spcBef>
            </a:pPr>
            <a:r>
              <a:rPr lang="it-IT"/>
              <a:t>in realtà si determinano entrambi per fare la media e minimizzare gli errori</a:t>
            </a:r>
          </a:p>
        </p:txBody>
      </p:sp>
      <p:grpSp>
        <p:nvGrpSpPr>
          <p:cNvPr id="18454" name="Group 22"/>
          <p:cNvGrpSpPr>
            <a:grpSpLocks/>
          </p:cNvGrpSpPr>
          <p:nvPr/>
        </p:nvGrpSpPr>
        <p:grpSpPr bwMode="auto">
          <a:xfrm>
            <a:off x="1403350" y="1844675"/>
            <a:ext cx="5040313" cy="366713"/>
            <a:chOff x="884" y="1162"/>
            <a:chExt cx="3175" cy="231"/>
          </a:xfrm>
        </p:grpSpPr>
        <p:grpSp>
          <p:nvGrpSpPr>
            <p:cNvPr id="12536" name="Group 21"/>
            <p:cNvGrpSpPr>
              <a:grpSpLocks/>
            </p:cNvGrpSpPr>
            <p:nvPr/>
          </p:nvGrpSpPr>
          <p:grpSpPr bwMode="auto">
            <a:xfrm>
              <a:off x="884" y="1162"/>
              <a:ext cx="2087" cy="136"/>
              <a:chOff x="884" y="1162"/>
              <a:chExt cx="2087" cy="136"/>
            </a:xfrm>
          </p:grpSpPr>
          <p:sp>
            <p:nvSpPr>
              <p:cNvPr id="12538" name="Line 16"/>
              <p:cNvSpPr>
                <a:spLocks noChangeShapeType="1"/>
              </p:cNvSpPr>
              <p:nvPr/>
            </p:nvSpPr>
            <p:spPr bwMode="auto">
              <a:xfrm>
                <a:off x="884" y="1162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539" name="Line 19"/>
              <p:cNvSpPr>
                <a:spLocks noChangeShapeType="1"/>
              </p:cNvSpPr>
              <p:nvPr/>
            </p:nvSpPr>
            <p:spPr bwMode="auto">
              <a:xfrm>
                <a:off x="884" y="1298"/>
                <a:ext cx="20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537" name="Text Box 20"/>
            <p:cNvSpPr txBox="1">
              <a:spLocks noChangeArrowheads="1"/>
            </p:cNvSpPr>
            <p:nvPr/>
          </p:nvSpPr>
          <p:spPr bwMode="auto">
            <a:xfrm>
              <a:off x="3016" y="1162"/>
              <a:ext cx="10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/>
                <a:t>elettrolisi</a:t>
              </a:r>
            </a:p>
          </p:txBody>
        </p:sp>
      </p:grpSp>
      <p:grpSp>
        <p:nvGrpSpPr>
          <p:cNvPr id="18460" name="Group 28"/>
          <p:cNvGrpSpPr>
            <a:grpSpLocks/>
          </p:cNvGrpSpPr>
          <p:nvPr/>
        </p:nvGrpSpPr>
        <p:grpSpPr bwMode="auto">
          <a:xfrm>
            <a:off x="1908175" y="908050"/>
            <a:ext cx="4608513" cy="366713"/>
            <a:chOff x="1655" y="1797"/>
            <a:chExt cx="2903" cy="231"/>
          </a:xfrm>
        </p:grpSpPr>
        <p:grpSp>
          <p:nvGrpSpPr>
            <p:cNvPr id="12532" name="Group 24"/>
            <p:cNvGrpSpPr>
              <a:grpSpLocks/>
            </p:cNvGrpSpPr>
            <p:nvPr/>
          </p:nvGrpSpPr>
          <p:grpSpPr bwMode="auto">
            <a:xfrm flipV="1">
              <a:off x="1655" y="1933"/>
              <a:ext cx="2087" cy="46"/>
              <a:chOff x="884" y="1162"/>
              <a:chExt cx="2087" cy="136"/>
            </a:xfrm>
          </p:grpSpPr>
          <p:sp>
            <p:nvSpPr>
              <p:cNvPr id="12534" name="Line 25"/>
              <p:cNvSpPr>
                <a:spLocks noChangeShapeType="1"/>
              </p:cNvSpPr>
              <p:nvPr/>
            </p:nvSpPr>
            <p:spPr bwMode="auto">
              <a:xfrm>
                <a:off x="884" y="1162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535" name="Line 26"/>
              <p:cNvSpPr>
                <a:spLocks noChangeShapeType="1"/>
              </p:cNvSpPr>
              <p:nvPr/>
            </p:nvSpPr>
            <p:spPr bwMode="auto">
              <a:xfrm>
                <a:off x="884" y="1298"/>
                <a:ext cx="20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533" name="Text Box 27"/>
            <p:cNvSpPr txBox="1">
              <a:spLocks noChangeArrowheads="1"/>
            </p:cNvSpPr>
            <p:nvPr/>
          </p:nvSpPr>
          <p:spPr bwMode="auto">
            <a:xfrm>
              <a:off x="3833" y="1797"/>
              <a:ext cx="7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/>
                <a:t>trasporto</a:t>
              </a:r>
            </a:p>
          </p:txBody>
        </p:sp>
      </p:grp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 animBg="1"/>
      <p:bldP spid="18443" grpId="0" animBg="1"/>
      <p:bldP spid="18439" grpId="0"/>
      <p:bldP spid="184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8424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/>
              <a:t>t si possono misurare anche in celle elettrochimiche con trasporto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799306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/>
              <a:t>ESEMPIO DI DETERMINAZIONE DI t COL METODO DI HITTORF per BaCl</a:t>
            </a:r>
            <a:r>
              <a:rPr lang="it-IT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it-IT" dirty="0"/>
              <a:t>Calcolare t</a:t>
            </a:r>
            <a:r>
              <a:rPr lang="it-IT" baseline="-25000" dirty="0"/>
              <a:t>+</a:t>
            </a:r>
            <a:r>
              <a:rPr lang="it-IT" dirty="0"/>
              <a:t> per lo ione Ba</a:t>
            </a:r>
            <a:r>
              <a:rPr lang="it-IT" baseline="30000" dirty="0"/>
              <a:t>2+</a:t>
            </a:r>
            <a:r>
              <a:rPr lang="it-IT" dirty="0"/>
              <a:t> in una soluzione di BaCl</a:t>
            </a:r>
            <a:r>
              <a:rPr lang="it-IT" baseline="-25000" dirty="0"/>
              <a:t>2</a:t>
            </a:r>
            <a:r>
              <a:rPr lang="it-IT" dirty="0"/>
              <a:t> a 25 °C dai seguenti dati:</a:t>
            </a:r>
          </a:p>
          <a:p>
            <a:pPr>
              <a:spcBef>
                <a:spcPct val="50000"/>
              </a:spcBef>
            </a:pPr>
            <a:r>
              <a:rPr lang="it-IT" dirty="0"/>
              <a:t>Concentrazione iniziale di BaCl</a:t>
            </a:r>
            <a:r>
              <a:rPr lang="it-IT" baseline="-25000" dirty="0"/>
              <a:t>2 		</a:t>
            </a:r>
            <a:r>
              <a:rPr lang="it-IT" dirty="0"/>
              <a:t>0.4987 M</a:t>
            </a:r>
          </a:p>
          <a:p>
            <a:pPr>
              <a:spcBef>
                <a:spcPct val="50000"/>
              </a:spcBef>
            </a:pPr>
            <a:r>
              <a:rPr lang="it-IT" dirty="0">
                <a:solidFill>
                  <a:srgbClr val="FF0000"/>
                </a:solidFill>
              </a:rPr>
              <a:t>Quantità di Ag depositata nel </a:t>
            </a:r>
            <a:r>
              <a:rPr lang="it-IT" dirty="0" err="1">
                <a:solidFill>
                  <a:srgbClr val="FF0000"/>
                </a:solidFill>
              </a:rPr>
              <a:t>coloumbometro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it-IT" dirty="0">
                <a:solidFill>
                  <a:srgbClr val="FF0000"/>
                </a:solidFill>
              </a:rPr>
              <a:t>     collegato in serie 				1.6704 </a:t>
            </a:r>
            <a:r>
              <a:rPr lang="it-IT" dirty="0" smtClean="0">
                <a:solidFill>
                  <a:srgbClr val="FF0000"/>
                </a:solidFill>
              </a:rPr>
              <a:t>g</a:t>
            </a:r>
          </a:p>
          <a:p>
            <a:pPr>
              <a:spcBef>
                <a:spcPct val="50000"/>
              </a:spcBef>
            </a:pPr>
            <a:r>
              <a:rPr lang="it-IT" dirty="0" smtClean="0">
                <a:solidFill>
                  <a:srgbClr val="FF0000"/>
                </a:solidFill>
              </a:rPr>
              <a:t>vedi diapo 24 - 25 - 26</a:t>
            </a:r>
            <a:endParaRPr lang="it-IT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it-IT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it-IT" dirty="0"/>
              <a:t>Diminuzione di BaCl</a:t>
            </a:r>
            <a:r>
              <a:rPr lang="it-IT" baseline="-25000" dirty="0"/>
              <a:t>2</a:t>
            </a:r>
            <a:r>
              <a:rPr lang="it-IT" dirty="0"/>
              <a:t> nel comparto anodico 	0.6126 g</a:t>
            </a:r>
          </a:p>
          <a:p>
            <a:pPr>
              <a:spcBef>
                <a:spcPct val="50000"/>
              </a:spcBef>
            </a:pPr>
            <a:r>
              <a:rPr lang="it-IT" dirty="0"/>
              <a:t>Aumento di BaCl</a:t>
            </a:r>
            <a:r>
              <a:rPr lang="it-IT" baseline="-25000" dirty="0"/>
              <a:t>2</a:t>
            </a:r>
            <a:r>
              <a:rPr lang="it-IT" dirty="0"/>
              <a:t> nel comparto catodico 	0.6105 g</a:t>
            </a:r>
            <a:endParaRPr lang="it-IT" baseline="-250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8" name="Text Box 5"/>
          <p:cNvSpPr txBox="1">
            <a:spLocks noChangeArrowheads="1"/>
          </p:cNvSpPr>
          <p:nvPr/>
        </p:nvSpPr>
        <p:spPr bwMode="auto">
          <a:xfrm>
            <a:off x="395288" y="404813"/>
            <a:ext cx="763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guadagno di grammoequivalenti al compartimento catodico</a:t>
            </a:r>
          </a:p>
        </p:txBody>
      </p:sp>
      <p:graphicFrame>
        <p:nvGraphicFramePr>
          <p:cNvPr id="15654" name="Object 294"/>
          <p:cNvGraphicFramePr>
            <a:graphicFrameLocks noChangeAspect="1"/>
          </p:cNvGraphicFramePr>
          <p:nvPr/>
        </p:nvGraphicFramePr>
        <p:xfrm>
          <a:off x="468313" y="1052513"/>
          <a:ext cx="2663825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0" name="Equation" r:id="rId3" imgW="1777229" imgH="393529" progId="Equation.DSMT4">
                  <p:embed/>
                </p:oleObj>
              </mc:Choice>
              <mc:Fallback>
                <p:oleObj name="Equation" r:id="rId3" imgW="1777229" imgH="393529" progId="Equation.DSMT4">
                  <p:embed/>
                  <p:pic>
                    <p:nvPicPr>
                      <p:cNvPr id="0" name="Picture 2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052513"/>
                        <a:ext cx="2663825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67544" y="2349252"/>
            <a:ext cx="6695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perdita di grammoequivalenti al compartimento anodico</a:t>
            </a:r>
          </a:p>
        </p:txBody>
      </p:sp>
      <p:graphicFrame>
        <p:nvGraphicFramePr>
          <p:cNvPr id="10249" name="Object 2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12559"/>
              </p:ext>
            </p:extLst>
          </p:nvPr>
        </p:nvGraphicFramePr>
        <p:xfrm>
          <a:off x="467544" y="2996952"/>
          <a:ext cx="26638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1" name="Equation" r:id="rId5" imgW="1790700" imgH="393700" progId="Equation.DSMT4">
                  <p:embed/>
                </p:oleObj>
              </mc:Choice>
              <mc:Fallback>
                <p:oleObj name="Equation" r:id="rId5" imgW="1790700" imgH="393700" progId="Equation.DSMT4">
                  <p:embed/>
                  <p:pic>
                    <p:nvPicPr>
                      <p:cNvPr id="0" name="Picture 2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996952"/>
                        <a:ext cx="2663825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68313" y="3860800"/>
            <a:ext cx="431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Faradays passati: </a:t>
            </a:r>
          </a:p>
        </p:txBody>
      </p:sp>
      <p:graphicFrame>
        <p:nvGraphicFramePr>
          <p:cNvPr id="10251" name="Object 296"/>
          <p:cNvGraphicFramePr>
            <a:graphicFrameLocks noChangeAspect="1"/>
          </p:cNvGraphicFramePr>
          <p:nvPr/>
        </p:nvGraphicFramePr>
        <p:xfrm>
          <a:off x="2700338" y="3789363"/>
          <a:ext cx="251936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2" name="Equation" r:id="rId7" imgW="1600200" imgH="393700" progId="Equation.DSMT4">
                  <p:embed/>
                </p:oleObj>
              </mc:Choice>
              <mc:Fallback>
                <p:oleObj name="Equation" r:id="rId7" imgW="1600200" imgH="393700" progId="Equation.DSMT4">
                  <p:embed/>
                  <p:pic>
                    <p:nvPicPr>
                      <p:cNvPr id="0" name="Picture 2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789363"/>
                        <a:ext cx="2519362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297"/>
          <p:cNvGraphicFramePr>
            <a:graphicFrameLocks noChangeAspect="1"/>
          </p:cNvGraphicFramePr>
          <p:nvPr/>
        </p:nvGraphicFramePr>
        <p:xfrm>
          <a:off x="539750" y="4797425"/>
          <a:ext cx="230346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3" name="Equation" r:id="rId9" imgW="1473200" imgH="393700" progId="Equation.DSMT4">
                  <p:embed/>
                </p:oleObj>
              </mc:Choice>
              <mc:Fallback>
                <p:oleObj name="Equation" r:id="rId9" imgW="1473200" imgH="393700" progId="Equation.DSMT4">
                  <p:embed/>
                  <p:pic>
                    <p:nvPicPr>
                      <p:cNvPr id="0" name="Picture 2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797425"/>
                        <a:ext cx="230346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923928" y="465313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pe Ag</a:t>
            </a:r>
            <a:endParaRPr lang="it-IT" sz="1600" baseline="30000" dirty="0"/>
          </a:p>
        </p:txBody>
      </p:sp>
      <p:cxnSp>
        <p:nvCxnSpPr>
          <p:cNvPr id="5" name="Connettore 2 4"/>
          <p:cNvCxnSpPr/>
          <p:nvPr/>
        </p:nvCxnSpPr>
        <p:spPr>
          <a:xfrm flipH="1" flipV="1">
            <a:off x="3851920" y="4437112"/>
            <a:ext cx="288032" cy="2880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1763688" y="1916832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pm</a:t>
            </a:r>
            <a:r>
              <a:rPr lang="it-IT" sz="1600" dirty="0" smtClean="0"/>
              <a:t> BaCl</a:t>
            </a:r>
            <a:r>
              <a:rPr lang="it-IT" sz="1600" baseline="-25000" dirty="0" smtClean="0"/>
              <a:t>2</a:t>
            </a:r>
            <a:endParaRPr lang="it-IT" sz="1600" baseline="-25000" dirty="0"/>
          </a:p>
        </p:txBody>
      </p:sp>
      <p:cxnSp>
        <p:nvCxnSpPr>
          <p:cNvPr id="14" name="Connettore 2 13"/>
          <p:cNvCxnSpPr/>
          <p:nvPr/>
        </p:nvCxnSpPr>
        <p:spPr>
          <a:xfrm flipH="1" flipV="1">
            <a:off x="1403648" y="1700808"/>
            <a:ext cx="288032" cy="2880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50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60" name="Object 76"/>
          <p:cNvGraphicFramePr>
            <a:graphicFrameLocks noChangeAspect="1"/>
          </p:cNvGraphicFramePr>
          <p:nvPr/>
        </p:nvGraphicFramePr>
        <p:xfrm>
          <a:off x="2195513" y="1125538"/>
          <a:ext cx="3960812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9" name="Grafico" r:id="rId3" imgW="5143500" imgH="4886325" progId="Excel.Chart.8">
                  <p:embed/>
                </p:oleObj>
              </mc:Choice>
              <mc:Fallback>
                <p:oleObj name="Grafico" r:id="rId3" imgW="5143500" imgH="4886325" progId="Excel.Chart.8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125538"/>
                        <a:ext cx="3960812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61" name="Text Box 5"/>
          <p:cNvSpPr txBox="1">
            <a:spLocks noChangeArrowheads="1"/>
          </p:cNvSpPr>
          <p:nvPr/>
        </p:nvSpPr>
        <p:spPr bwMode="auto">
          <a:xfrm>
            <a:off x="1187450" y="5013325"/>
            <a:ext cx="6264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Variazione di t per Ba</a:t>
            </a:r>
            <a:r>
              <a:rPr lang="it-IT" sz="1800" baseline="30000"/>
              <a:t>2+</a:t>
            </a:r>
            <a:r>
              <a:rPr lang="it-IT" sz="1800"/>
              <a:t> in funzione della concentrazione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84" name="Object 76"/>
          <p:cNvGraphicFramePr>
            <a:graphicFrameLocks noChangeAspect="1"/>
          </p:cNvGraphicFramePr>
          <p:nvPr/>
        </p:nvGraphicFramePr>
        <p:xfrm>
          <a:off x="2124075" y="981075"/>
          <a:ext cx="5162550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3" name="Grafico" r:id="rId3" imgW="5162702" imgH="3743439" progId="Excel.Chart.8">
                  <p:embed/>
                </p:oleObj>
              </mc:Choice>
              <mc:Fallback>
                <p:oleObj name="Grafico" r:id="rId3" imgW="5162702" imgH="3743439" progId="Excel.Chart.8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981075"/>
                        <a:ext cx="5162550" cy="374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85" name="Line 5"/>
          <p:cNvSpPr>
            <a:spLocks noChangeShapeType="1"/>
          </p:cNvSpPr>
          <p:nvPr/>
        </p:nvSpPr>
        <p:spPr bwMode="auto">
          <a:xfrm flipH="1" flipV="1">
            <a:off x="2952750" y="1881188"/>
            <a:ext cx="519113" cy="217487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49" name="Group 73"/>
          <p:cNvGraphicFramePr>
            <a:graphicFrameLocks noGrp="1"/>
          </p:cNvGraphicFramePr>
          <p:nvPr/>
        </p:nvGraphicFramePr>
        <p:xfrm>
          <a:off x="1547813" y="1557338"/>
          <a:ext cx="6096000" cy="4064001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0.8263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0.3414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0.3959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0.8304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0.3336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0.3913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0.8319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0.8163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0.3897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0.8344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0.8185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0.3867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0.8368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0.8206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0.3838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0.8467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0.8288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0.3705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DF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6923" name="Text Box 71"/>
          <p:cNvSpPr txBox="1">
            <a:spLocks noChangeArrowheads="1"/>
          </p:cNvSpPr>
          <p:nvPr/>
        </p:nvSpPr>
        <p:spPr bwMode="auto">
          <a:xfrm>
            <a:off x="1258888" y="765175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/>
              <a:t>t per il catione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70" name="Group 70"/>
          <p:cNvGraphicFramePr>
            <a:graphicFrameLocks noGrp="1"/>
          </p:cNvGraphicFramePr>
          <p:nvPr/>
        </p:nvGraphicFramePr>
        <p:xfrm>
          <a:off x="2339975" y="1341438"/>
          <a:ext cx="3527425" cy="3673478"/>
        </p:xfrm>
        <a:graphic>
          <a:graphicData uri="http://schemas.openxmlformats.org/drawingml/2006/table">
            <a:tbl>
              <a:tblPr/>
              <a:tblGrid>
                <a:gridCol w="2246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0.1696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0.6664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0.5093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0.6087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0.5113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CaCl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0.5736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LaCl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Co(NH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0.4327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7918" name="Text Box 66"/>
          <p:cNvSpPr txBox="1">
            <a:spLocks noChangeArrowheads="1"/>
          </p:cNvSpPr>
          <p:nvPr/>
        </p:nvSpPr>
        <p:spPr bwMode="auto">
          <a:xfrm>
            <a:off x="1835150" y="620713"/>
            <a:ext cx="518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/>
              <a:t>t per Cl</a:t>
            </a:r>
            <a:r>
              <a:rPr lang="it-IT" sz="2400" baseline="30000"/>
              <a:t>-</a:t>
            </a:r>
            <a:r>
              <a:rPr lang="it-IT" sz="2400"/>
              <a:t> in soluzione 0.05 N a 25 °C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6" name="Text Box 4"/>
          <p:cNvSpPr txBox="1">
            <a:spLocks noChangeArrowheads="1"/>
          </p:cNvSpPr>
          <p:nvPr/>
        </p:nvSpPr>
        <p:spPr bwMode="auto">
          <a:xfrm>
            <a:off x="755650" y="692150"/>
            <a:ext cx="763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sz="2400">
                <a:latin typeface="Times New Roman" pitchFamily="18" charset="0"/>
              </a:rPr>
              <a:t>Esempio</a:t>
            </a:r>
          </a:p>
          <a:p>
            <a:pPr eaLnBrk="0" hangingPunct="0"/>
            <a:r>
              <a:rPr lang="it-IT" sz="2400">
                <a:latin typeface="Times New Roman" pitchFamily="18" charset="0"/>
              </a:rPr>
              <a:t>Determinare t</a:t>
            </a:r>
            <a:r>
              <a:rPr lang="it-IT" sz="2400" baseline="-25000">
                <a:latin typeface="Times New Roman" pitchFamily="18" charset="0"/>
              </a:rPr>
              <a:t>H+</a:t>
            </a:r>
            <a:r>
              <a:rPr lang="it-IT" sz="2400">
                <a:latin typeface="Times New Roman" pitchFamily="18" charset="0"/>
              </a:rPr>
              <a:t> e t</a:t>
            </a:r>
            <a:r>
              <a:rPr lang="it-IT" sz="2400" baseline="-25000">
                <a:latin typeface="Times New Roman" pitchFamily="18" charset="0"/>
              </a:rPr>
              <a:t>Cl-</a:t>
            </a:r>
            <a:r>
              <a:rPr lang="it-IT" sz="2400">
                <a:latin typeface="Times New Roman" pitchFamily="18" charset="0"/>
              </a:rPr>
              <a:t> in una soluzione HCl 0.1 </a:t>
            </a:r>
            <a:r>
              <a:rPr lang="it-IT" sz="2400" i="1">
                <a:latin typeface="Times New Roman" pitchFamily="18" charset="0"/>
              </a:rPr>
              <a:t>N </a:t>
            </a:r>
            <a:r>
              <a:rPr lang="it-IT" sz="2400">
                <a:latin typeface="Times New Roman" pitchFamily="18" charset="0"/>
              </a:rPr>
              <a:t>a 25°C</a:t>
            </a:r>
          </a:p>
        </p:txBody>
      </p:sp>
      <p:graphicFrame>
        <p:nvGraphicFramePr>
          <p:cNvPr id="3293" name="Object 221"/>
          <p:cNvGraphicFramePr>
            <a:graphicFrameLocks noChangeAspect="1"/>
          </p:cNvGraphicFramePr>
          <p:nvPr/>
        </p:nvGraphicFramePr>
        <p:xfrm>
          <a:off x="2843213" y="1844675"/>
          <a:ext cx="309721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0" name="Equazione" r:id="rId3" imgW="3581400" imgH="1143000" progId="Equation.3">
                  <p:embed/>
                </p:oleObj>
              </mc:Choice>
              <mc:Fallback>
                <p:oleObj name="Equazione" r:id="rId3" imgW="3581400" imgH="1143000" progId="Equation.3">
                  <p:embed/>
                  <p:pic>
                    <p:nvPicPr>
                      <p:cNvPr id="0" name="Picture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1844675"/>
                        <a:ext cx="3097212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97" name="Text Box 6"/>
          <p:cNvSpPr txBox="1">
            <a:spLocks noChangeArrowheads="1"/>
          </p:cNvSpPr>
          <p:nvPr/>
        </p:nvSpPr>
        <p:spPr bwMode="auto">
          <a:xfrm>
            <a:off x="1619250" y="2205038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se</a:t>
            </a:r>
          </a:p>
        </p:txBody>
      </p:sp>
      <p:graphicFrame>
        <p:nvGraphicFramePr>
          <p:cNvPr id="11271" name="Object 222"/>
          <p:cNvGraphicFramePr>
            <a:graphicFrameLocks noChangeAspect="1"/>
          </p:cNvGraphicFramePr>
          <p:nvPr/>
        </p:nvGraphicFramePr>
        <p:xfrm>
          <a:off x="1619250" y="3357563"/>
          <a:ext cx="259238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" name="Equation" r:id="rId5" imgW="3086100" imgH="723900" progId="Equation.DSMT4">
                  <p:embed/>
                </p:oleObj>
              </mc:Choice>
              <mc:Fallback>
                <p:oleObj name="Equation" r:id="rId5" imgW="3086100" imgH="723900" progId="Equation.DSMT4">
                  <p:embed/>
                  <p:pic>
                    <p:nvPicPr>
                      <p:cNvPr id="0" name="Picture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357563"/>
                        <a:ext cx="2592388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223"/>
          <p:cNvGraphicFramePr>
            <a:graphicFrameLocks noChangeAspect="1"/>
          </p:cNvGraphicFramePr>
          <p:nvPr/>
        </p:nvGraphicFramePr>
        <p:xfrm>
          <a:off x="1619250" y="4581525"/>
          <a:ext cx="194468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2" name="Equation" r:id="rId7" imgW="1180588" imgH="241195" progId="Equation.DSMT4">
                  <p:embed/>
                </p:oleObj>
              </mc:Choice>
              <mc:Fallback>
                <p:oleObj name="Equation" r:id="rId7" imgW="1180588" imgH="241195" progId="Equation.DSMT4">
                  <p:embed/>
                  <p:pic>
                    <p:nvPicPr>
                      <p:cNvPr id="0" name="Picture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581525"/>
                        <a:ext cx="1944688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9" name="Text Box 2"/>
          <p:cNvSpPr txBox="1">
            <a:spLocks noChangeArrowheads="1"/>
          </p:cNvSpPr>
          <p:nvPr/>
        </p:nvSpPr>
        <p:spPr bwMode="auto">
          <a:xfrm>
            <a:off x="323850" y="908050"/>
            <a:ext cx="7634288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/>
              <a:t>Ad una soluzione di HCl di concentrazione 0.001 M viene aggiunto del KCl solido in modo che la concentrazione finale di questo sale sia 1 M. </a:t>
            </a:r>
          </a:p>
          <a:p>
            <a:r>
              <a:rPr lang="it-IT" sz="1800"/>
              <a:t>Sapendo che:</a:t>
            </a:r>
          </a:p>
          <a:p>
            <a:r>
              <a:rPr lang="it-IT" sz="1800"/>
              <a:t>u</a:t>
            </a:r>
            <a:r>
              <a:rPr lang="it-IT" sz="1800" baseline="30000"/>
              <a:t>+ </a:t>
            </a:r>
            <a:r>
              <a:rPr lang="it-IT" sz="1800"/>
              <a:t>per K</a:t>
            </a:r>
            <a:r>
              <a:rPr lang="it-IT" sz="1800" baseline="30000"/>
              <a:t>+</a:t>
            </a:r>
            <a:r>
              <a:rPr lang="it-IT" sz="1800"/>
              <a:t> = 6 ×10</a:t>
            </a:r>
            <a:r>
              <a:rPr lang="it-IT" sz="1800" baseline="30000"/>
              <a:t>-4</a:t>
            </a:r>
            <a:r>
              <a:rPr lang="it-IT" sz="1800"/>
              <a:t> 	cm</a:t>
            </a:r>
            <a:r>
              <a:rPr lang="it-IT" sz="1800" baseline="30000"/>
              <a:t>2</a:t>
            </a:r>
            <a:r>
              <a:rPr lang="it-IT" sz="1800"/>
              <a:t> V</a:t>
            </a:r>
            <a:r>
              <a:rPr lang="it-IT" sz="1800" baseline="30000"/>
              <a:t>-1</a:t>
            </a:r>
            <a:r>
              <a:rPr lang="it-IT" sz="1800"/>
              <a:t>s</a:t>
            </a:r>
            <a:r>
              <a:rPr lang="it-IT" sz="1800" baseline="30000"/>
              <a:t>-1</a:t>
            </a:r>
          </a:p>
          <a:p>
            <a:r>
              <a:rPr lang="it-IT" sz="1800"/>
              <a:t>u</a:t>
            </a:r>
            <a:r>
              <a:rPr lang="it-IT" sz="1800" baseline="30000"/>
              <a:t>+</a:t>
            </a:r>
            <a:r>
              <a:rPr lang="it-IT" sz="1800"/>
              <a:t> per H</a:t>
            </a:r>
            <a:r>
              <a:rPr lang="it-IT" sz="1800" baseline="30000"/>
              <a:t>+</a:t>
            </a:r>
            <a:r>
              <a:rPr lang="it-IT" sz="1800"/>
              <a:t> = 33.71×10</a:t>
            </a:r>
            <a:r>
              <a:rPr lang="it-IT" sz="1800" baseline="30000"/>
              <a:t>-4 	</a:t>
            </a:r>
            <a:r>
              <a:rPr lang="it-IT" sz="1800"/>
              <a:t>cm</a:t>
            </a:r>
            <a:r>
              <a:rPr lang="it-IT" sz="1800" baseline="30000"/>
              <a:t>2</a:t>
            </a:r>
            <a:r>
              <a:rPr lang="it-IT" sz="1800"/>
              <a:t>V</a:t>
            </a:r>
            <a:r>
              <a:rPr lang="it-IT" sz="1800" baseline="30000"/>
              <a:t>-1</a:t>
            </a:r>
            <a:r>
              <a:rPr lang="it-IT" sz="1800"/>
              <a:t>s</a:t>
            </a:r>
            <a:r>
              <a:rPr lang="it-IT" sz="1800" baseline="30000"/>
              <a:t>-1</a:t>
            </a:r>
          </a:p>
          <a:p>
            <a:r>
              <a:rPr lang="it-IT" sz="1800"/>
              <a:t>t</a:t>
            </a:r>
            <a:r>
              <a:rPr lang="it-IT" sz="1800" baseline="-25000"/>
              <a:t>H+</a:t>
            </a:r>
            <a:r>
              <a:rPr lang="it-IT" sz="1800"/>
              <a:t> = 0.83 per HCl 0.001 N puro,</a:t>
            </a:r>
          </a:p>
          <a:p>
            <a:r>
              <a:rPr lang="it-IT" sz="1800"/>
              <a:t>determinare </a:t>
            </a:r>
            <a:r>
              <a:rPr lang="it-IT" sz="1800">
                <a:solidFill>
                  <a:srgbClr val="0033CC"/>
                </a:solidFill>
              </a:rPr>
              <a:t>1) se t</a:t>
            </a:r>
            <a:r>
              <a:rPr lang="it-IT" sz="1800" baseline="-25000">
                <a:solidFill>
                  <a:srgbClr val="0033CC"/>
                </a:solidFill>
              </a:rPr>
              <a:t>H+</a:t>
            </a:r>
            <a:r>
              <a:rPr lang="it-IT" sz="1800">
                <a:solidFill>
                  <a:srgbClr val="0033CC"/>
                </a:solidFill>
              </a:rPr>
              <a:t> varia per l’aggiunta di KCl</a:t>
            </a:r>
            <a:r>
              <a:rPr lang="it-IT" sz="1800"/>
              <a:t>, </a:t>
            </a:r>
            <a:r>
              <a:rPr lang="it-IT" sz="1800">
                <a:solidFill>
                  <a:srgbClr val="FF3300"/>
                </a:solidFill>
              </a:rPr>
              <a:t>2) t</a:t>
            </a:r>
            <a:r>
              <a:rPr lang="it-IT" sz="1800" baseline="-25000">
                <a:solidFill>
                  <a:srgbClr val="FF3300"/>
                </a:solidFill>
              </a:rPr>
              <a:t>H+ </a:t>
            </a:r>
            <a:r>
              <a:rPr lang="it-IT" sz="1800">
                <a:solidFill>
                  <a:srgbClr val="FF3300"/>
                </a:solidFill>
              </a:rPr>
              <a:t>/ t</a:t>
            </a:r>
            <a:r>
              <a:rPr lang="it-IT" sz="1800" baseline="-25000">
                <a:solidFill>
                  <a:srgbClr val="FF3300"/>
                </a:solidFill>
              </a:rPr>
              <a:t>K+</a:t>
            </a:r>
            <a:r>
              <a:rPr lang="it-IT" sz="1800"/>
              <a:t> </a:t>
            </a:r>
          </a:p>
        </p:txBody>
      </p:sp>
      <p:sp>
        <p:nvSpPr>
          <p:cNvPr id="2078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31748" name="Object 295"/>
          <p:cNvGraphicFramePr>
            <a:graphicFrameLocks noChangeAspect="1"/>
          </p:cNvGraphicFramePr>
          <p:nvPr/>
        </p:nvGraphicFramePr>
        <p:xfrm>
          <a:off x="395288" y="3573463"/>
          <a:ext cx="3240087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1" name="Equation" r:id="rId3" imgW="1828800" imgH="431800" progId="Equation.DSMT4">
                  <p:embed/>
                </p:oleObj>
              </mc:Choice>
              <mc:Fallback>
                <p:oleObj name="Equation" r:id="rId3" imgW="1828800" imgH="431800" progId="Equation.DSMT4">
                  <p:embed/>
                  <p:pic>
                    <p:nvPicPr>
                      <p:cNvPr id="0" name="Picture 2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573463"/>
                        <a:ext cx="3240087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140200" y="378936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= circa 10</a:t>
            </a:r>
            <a:r>
              <a:rPr lang="it-IT" sz="1800" baseline="30000"/>
              <a:t>-3</a:t>
            </a:r>
          </a:p>
        </p:txBody>
      </p:sp>
      <p:graphicFrame>
        <p:nvGraphicFramePr>
          <p:cNvPr id="31750" name="Object 296"/>
          <p:cNvGraphicFramePr>
            <a:graphicFrameLocks noChangeAspect="1"/>
          </p:cNvGraphicFramePr>
          <p:nvPr/>
        </p:nvGraphicFramePr>
        <p:xfrm>
          <a:off x="500063" y="5084763"/>
          <a:ext cx="20256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2" name="Equation" r:id="rId5" imgW="1231366" imgH="444307" progId="Equation.DSMT4">
                  <p:embed/>
                </p:oleObj>
              </mc:Choice>
              <mc:Fallback>
                <p:oleObj name="Equation" r:id="rId5" imgW="1231366" imgH="444307" progId="Equation.DSMT4">
                  <p:embed/>
                  <p:pic>
                    <p:nvPicPr>
                      <p:cNvPr id="0" name="Picture 2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5084763"/>
                        <a:ext cx="202565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297"/>
          <p:cNvGraphicFramePr>
            <a:graphicFrameLocks noChangeAspect="1"/>
          </p:cNvGraphicFramePr>
          <p:nvPr/>
        </p:nvGraphicFramePr>
        <p:xfrm>
          <a:off x="3670300" y="4652963"/>
          <a:ext cx="4181475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3" name="Equation" r:id="rId7" imgW="2730500" imgH="1041400" progId="Equation.DSMT4">
                  <p:embed/>
                </p:oleObj>
              </mc:Choice>
              <mc:Fallback>
                <p:oleObj name="Equation" r:id="rId7" imgW="2730500" imgH="1041400" progId="Equation.DSMT4">
                  <p:embed/>
                  <p:pic>
                    <p:nvPicPr>
                      <p:cNvPr id="0" name="Picture 2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4652963"/>
                        <a:ext cx="4181475" cy="15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2" name="Text Box 8"/>
          <p:cNvSpPr txBox="1">
            <a:spLocks noChangeArrowheads="1"/>
          </p:cNvSpPr>
          <p:nvPr/>
        </p:nvSpPr>
        <p:spPr bwMode="auto">
          <a:xfrm>
            <a:off x="395288" y="260350"/>
            <a:ext cx="7561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Dipendenza di t</a:t>
            </a:r>
            <a:r>
              <a:rPr lang="it-IT" b="1" baseline="-25000"/>
              <a:t>i</a:t>
            </a:r>
            <a:r>
              <a:rPr lang="it-IT" b="1"/>
              <a:t> dalla presenza di altri ioni in soluzione</a:t>
            </a:r>
          </a:p>
        </p:txBody>
      </p:sp>
      <p:graphicFrame>
        <p:nvGraphicFramePr>
          <p:cNvPr id="20778" name="Object 298"/>
          <p:cNvGraphicFramePr>
            <a:graphicFrameLocks noChangeAspect="1"/>
          </p:cNvGraphicFramePr>
          <p:nvPr/>
        </p:nvGraphicFramePr>
        <p:xfrm>
          <a:off x="7308850" y="188913"/>
          <a:ext cx="122396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4" name="Equation" r:id="rId9" imgW="736280" imgH="533169" progId="Equation.3">
                  <p:embed/>
                </p:oleObj>
              </mc:Choice>
              <mc:Fallback>
                <p:oleObj name="Equation" r:id="rId9" imgW="736280" imgH="533169" progId="Equation.3">
                  <p:embed/>
                  <p:pic>
                    <p:nvPicPr>
                      <p:cNvPr id="0" name="Picture 2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188913"/>
                        <a:ext cx="1223963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4"/>
          <p:cNvSpPr txBox="1">
            <a:spLocks noChangeArrowheads="1"/>
          </p:cNvSpPr>
          <p:nvPr/>
        </p:nvSpPr>
        <p:spPr bwMode="auto">
          <a:xfrm>
            <a:off x="1042988" y="1989138"/>
            <a:ext cx="648176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conc LiCl	v cms</a:t>
            </a:r>
            <a:r>
              <a:rPr lang="it-IT" baseline="30000"/>
              <a:t>-1</a:t>
            </a:r>
            <a:r>
              <a:rPr lang="it-IT"/>
              <a:t>x10</a:t>
            </a:r>
            <a:r>
              <a:rPr lang="it-IT" baseline="30000"/>
              <a:t>3</a:t>
            </a:r>
            <a:r>
              <a:rPr lang="it-IT"/>
              <a:t>	u</a:t>
            </a:r>
            <a:r>
              <a:rPr lang="it-IT" baseline="-25000"/>
              <a:t>+</a:t>
            </a:r>
            <a:r>
              <a:rPr lang="it-IT"/>
              <a:t>		t</a:t>
            </a:r>
            <a:r>
              <a:rPr lang="it-IT" baseline="-25000"/>
              <a:t>+</a:t>
            </a:r>
          </a:p>
          <a:p>
            <a:endParaRPr lang="it-IT"/>
          </a:p>
          <a:p>
            <a:r>
              <a:rPr lang="it-IT"/>
              <a:t>0.1000		2,713 		678 		0.507</a:t>
            </a:r>
          </a:p>
          <a:p>
            <a:r>
              <a:rPr lang="it-IT"/>
              <a:t>0.0887 		2.663 		666 		0.498</a:t>
            </a:r>
          </a:p>
          <a:p>
            <a:r>
              <a:rPr lang="it-IT"/>
              <a:t>0.0800		2.654 		664 		0.496</a:t>
            </a:r>
          </a:p>
          <a:p>
            <a:r>
              <a:rPr lang="it-IT"/>
              <a:t>0.0700 		2.633 		658 		0.492</a:t>
            </a:r>
          </a:p>
          <a:p>
            <a:r>
              <a:rPr lang="it-IT"/>
              <a:t>0.0650 		2.631 		658 		0.492</a:t>
            </a:r>
          </a:p>
          <a:p>
            <a:r>
              <a:rPr lang="it-IT"/>
              <a:t>0.0600 		2.637 		659 		0.493</a:t>
            </a:r>
          </a:p>
          <a:p>
            <a:r>
              <a:rPr lang="it-IT"/>
              <a:t>0.0450 		2.622 		656 		0.490</a:t>
            </a:r>
          </a:p>
          <a:p>
            <a:r>
              <a:rPr lang="it-IT"/>
              <a:t>0.0350 		2.615 		654 		0.489</a:t>
            </a:r>
          </a:p>
        </p:txBody>
      </p:sp>
      <p:sp>
        <p:nvSpPr>
          <p:cNvPr id="41986" name="Rectangle 5"/>
          <p:cNvSpPr>
            <a:spLocks noChangeArrowheads="1"/>
          </p:cNvSpPr>
          <p:nvPr/>
        </p:nvSpPr>
        <p:spPr bwMode="auto">
          <a:xfrm>
            <a:off x="1331913" y="404813"/>
            <a:ext cx="6003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MacInnes et col, J.Am.Chem. Soc., 45, 2246 (1923)</a:t>
            </a:r>
          </a:p>
        </p:txBody>
      </p:sp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827088" y="981075"/>
            <a:ext cx="7632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Variazione di t</a:t>
            </a:r>
            <a:r>
              <a:rPr lang="it-IT" baseline="-25000"/>
              <a:t>+</a:t>
            </a:r>
            <a:r>
              <a:rPr lang="it-IT"/>
              <a:t> ed u</a:t>
            </a:r>
            <a:r>
              <a:rPr lang="it-IT" baseline="-25000"/>
              <a:t>+</a:t>
            </a:r>
            <a:r>
              <a:rPr lang="it-IT"/>
              <a:t> per K</a:t>
            </a:r>
            <a:r>
              <a:rPr lang="it-IT" baseline="30000"/>
              <a:t>+</a:t>
            </a:r>
            <a:r>
              <a:rPr lang="it-IT"/>
              <a:t> in presenza di LiCl come indicatore a conc variabile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4"/>
          <p:cNvSpPr txBox="1">
            <a:spLocks noChangeArrowheads="1"/>
          </p:cNvSpPr>
          <p:nvPr/>
        </p:nvSpPr>
        <p:spPr bwMode="auto">
          <a:xfrm>
            <a:off x="827088" y="404813"/>
            <a:ext cx="7129462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Confronto di t</a:t>
            </a:r>
            <a:r>
              <a:rPr lang="it-IT" baseline="-25000"/>
              <a:t>+</a:t>
            </a:r>
            <a:r>
              <a:rPr lang="it-IT"/>
              <a:t> per K</a:t>
            </a:r>
            <a:r>
              <a:rPr lang="it-IT" baseline="30000"/>
              <a:t>+</a:t>
            </a:r>
            <a:r>
              <a:rPr lang="it-IT"/>
              <a:t> da KCl 0.100 N a 25 °C con 3 metodi</a:t>
            </a:r>
          </a:p>
          <a:p>
            <a:pPr>
              <a:spcBef>
                <a:spcPct val="50000"/>
              </a:spcBef>
            </a:pPr>
            <a:endParaRPr lang="it-IT"/>
          </a:p>
          <a:p>
            <a:pPr>
              <a:spcBef>
                <a:spcPct val="50000"/>
              </a:spcBef>
            </a:pPr>
            <a:r>
              <a:rPr lang="it-IT"/>
              <a:t>Superficie mobile	0.492	</a:t>
            </a:r>
            <a:endParaRPr lang="it-IT">
              <a:latin typeface="Royal Society of Chemistry"/>
            </a:endParaRPr>
          </a:p>
          <a:p>
            <a:pPr>
              <a:spcBef>
                <a:spcPct val="50000"/>
              </a:spcBef>
            </a:pPr>
            <a:r>
              <a:rPr lang="it-IT"/>
              <a:t>Hittorf			0.496</a:t>
            </a:r>
          </a:p>
          <a:p>
            <a:pPr>
              <a:spcBef>
                <a:spcPct val="50000"/>
              </a:spcBef>
            </a:pPr>
            <a:r>
              <a:rPr lang="it-IT"/>
              <a:t>forza elettromotrice	0.496</a:t>
            </a:r>
          </a:p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8208962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/>
              <a:t>t di uno ione dipende da:</a:t>
            </a:r>
          </a:p>
          <a:p>
            <a:pPr>
              <a:spcBef>
                <a:spcPct val="50000"/>
              </a:spcBef>
            </a:pPr>
            <a:endParaRPr lang="it-IT" sz="2400" b="1"/>
          </a:p>
          <a:p>
            <a:pPr>
              <a:spcBef>
                <a:spcPct val="50000"/>
              </a:spcBef>
            </a:pPr>
            <a:r>
              <a:rPr lang="it-IT" sz="2400"/>
              <a:t>sua natura</a:t>
            </a:r>
          </a:p>
          <a:p>
            <a:pPr>
              <a:spcBef>
                <a:spcPct val="50000"/>
              </a:spcBef>
            </a:pPr>
            <a:r>
              <a:rPr lang="it-IT" sz="2400"/>
              <a:t>natura del controione</a:t>
            </a:r>
          </a:p>
          <a:p>
            <a:pPr>
              <a:spcBef>
                <a:spcPct val="50000"/>
              </a:spcBef>
            </a:pPr>
            <a:r>
              <a:rPr lang="it-IT" sz="2400"/>
              <a:t>T</a:t>
            </a:r>
          </a:p>
          <a:p>
            <a:pPr>
              <a:spcBef>
                <a:spcPct val="50000"/>
              </a:spcBef>
            </a:pPr>
            <a:r>
              <a:rPr lang="it-IT" sz="2400"/>
              <a:t>concentrazione</a:t>
            </a:r>
          </a:p>
          <a:p>
            <a:pPr>
              <a:spcBef>
                <a:spcPct val="50000"/>
              </a:spcBef>
            </a:pPr>
            <a:r>
              <a:rPr lang="it-IT" sz="2400"/>
              <a:t>dalla presenza e concentrazione di altri ioni</a:t>
            </a:r>
          </a:p>
          <a:p>
            <a:pPr>
              <a:spcBef>
                <a:spcPct val="50000"/>
              </a:spcBef>
            </a:pPr>
            <a:endParaRPr lang="it-IT" sz="2400" b="1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Immagin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463675"/>
            <a:ext cx="2303463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CasellaDiTesto 4"/>
          <p:cNvSpPr txBox="1">
            <a:spLocks noChangeArrowheads="1"/>
          </p:cNvSpPr>
          <p:nvPr/>
        </p:nvSpPr>
        <p:spPr bwMode="auto">
          <a:xfrm>
            <a:off x="888205" y="886212"/>
            <a:ext cx="72841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dirty="0"/>
              <a:t>Coulombometri </a:t>
            </a:r>
            <a:r>
              <a:rPr lang="it-IT" sz="2400" dirty="0" smtClean="0"/>
              <a:t>storici: in serie con la cella di misura </a:t>
            </a:r>
            <a:endParaRPr lang="it-IT" sz="2400" dirty="0"/>
          </a:p>
        </p:txBody>
      </p:sp>
      <p:sp>
        <p:nvSpPr>
          <p:cNvPr id="47107" name="CasellaDiTesto 5"/>
          <p:cNvSpPr txBox="1">
            <a:spLocks noChangeArrowheads="1"/>
          </p:cNvSpPr>
          <p:nvPr/>
        </p:nvSpPr>
        <p:spPr bwMode="auto">
          <a:xfrm>
            <a:off x="1037432" y="1961853"/>
            <a:ext cx="167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dirty="0" err="1" smtClean="0"/>
              <a:t>Coul</a:t>
            </a:r>
            <a:r>
              <a:rPr lang="it-IT" dirty="0" smtClean="0"/>
              <a:t>. ad Ag</a:t>
            </a:r>
            <a:endParaRPr lang="it-IT" baseline="30000" dirty="0"/>
          </a:p>
        </p:txBody>
      </p:sp>
      <p:sp>
        <p:nvSpPr>
          <p:cNvPr id="47108" name="CasellaDiTesto 6"/>
          <p:cNvSpPr txBox="1">
            <a:spLocks noChangeArrowheads="1"/>
          </p:cNvSpPr>
          <p:nvPr/>
        </p:nvSpPr>
        <p:spPr bwMode="auto">
          <a:xfrm>
            <a:off x="4788024" y="6184930"/>
            <a:ext cx="16804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dirty="0" err="1"/>
              <a:t>Coul</a:t>
            </a:r>
            <a:r>
              <a:rPr lang="it-IT" dirty="0"/>
              <a:t>. </a:t>
            </a:r>
            <a:r>
              <a:rPr lang="it-IT" dirty="0" smtClean="0"/>
              <a:t>a </a:t>
            </a:r>
            <a:r>
              <a:rPr lang="it-IT" dirty="0"/>
              <a:t>H</a:t>
            </a:r>
            <a:r>
              <a:rPr lang="it-IT" baseline="-25000" dirty="0" smtClean="0"/>
              <a:t>2</a:t>
            </a:r>
            <a:endParaRPr lang="it-IT" baseline="30000" dirty="0"/>
          </a:p>
        </p:txBody>
      </p:sp>
      <p:pic>
        <p:nvPicPr>
          <p:cNvPr id="47109" name="Immagin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1851025"/>
            <a:ext cx="2016125" cy="30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CasellaDiTesto 9"/>
          <p:cNvSpPr txBox="1">
            <a:spLocks noChangeArrowheads="1"/>
          </p:cNvSpPr>
          <p:nvPr/>
        </p:nvSpPr>
        <p:spPr bwMode="auto">
          <a:xfrm>
            <a:off x="6819280" y="5066041"/>
            <a:ext cx="1439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dirty="0" err="1" smtClean="0"/>
              <a:t>Coul</a:t>
            </a:r>
            <a:r>
              <a:rPr lang="it-IT" dirty="0" smtClean="0"/>
              <a:t>. a Cu</a:t>
            </a:r>
            <a:endParaRPr lang="it-IT" baseline="30000" dirty="0"/>
          </a:p>
        </p:txBody>
      </p:sp>
      <p:pic>
        <p:nvPicPr>
          <p:cNvPr id="47111" name="Picture 2" descr="Direct download link: http://www.periodni.com/gallery/coulometer_in_electric_circui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9738" y="2981325"/>
            <a:ext cx="26193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2" name="Rettangolo 8"/>
          <p:cNvSpPr>
            <a:spLocks noChangeArrowheads="1"/>
          </p:cNvSpPr>
          <p:nvPr/>
        </p:nvSpPr>
        <p:spPr bwMode="auto">
          <a:xfrm>
            <a:off x="328613" y="3903663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33CC"/>
                </a:solidFill>
                <a:sym typeface="Symbol" pitchFamily="18" charset="2"/>
              </a:rPr>
              <a:t></a:t>
            </a:r>
            <a:endParaRPr lang="it-IT" dirty="0">
              <a:solidFill>
                <a:srgbClr val="0033CC"/>
              </a:solidFill>
            </a:endParaRPr>
          </a:p>
        </p:txBody>
      </p:sp>
      <p:grpSp>
        <p:nvGrpSpPr>
          <p:cNvPr id="47113" name="Gruppo 12"/>
          <p:cNvGrpSpPr>
            <a:grpSpLocks/>
          </p:cNvGrpSpPr>
          <p:nvPr/>
        </p:nvGrpSpPr>
        <p:grpSpPr bwMode="auto">
          <a:xfrm>
            <a:off x="1116013" y="4229100"/>
            <a:ext cx="158750" cy="158750"/>
            <a:chOff x="2627783" y="2117166"/>
            <a:chExt cx="159705" cy="159705"/>
          </a:xfrm>
        </p:grpSpPr>
        <p:sp>
          <p:nvSpPr>
            <p:cNvPr id="14" name="Ovale 13"/>
            <p:cNvSpPr/>
            <p:nvPr/>
          </p:nvSpPr>
          <p:spPr>
            <a:xfrm>
              <a:off x="2627783" y="2117166"/>
              <a:ext cx="159705" cy="159705"/>
            </a:xfrm>
            <a:prstGeom prst="ellipse">
              <a:avLst/>
            </a:prstGeom>
            <a:noFill/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rgbClr val="0033CC"/>
                </a:solidFill>
              </a:endParaRPr>
            </a:p>
          </p:txBody>
        </p:sp>
        <p:cxnSp>
          <p:nvCxnSpPr>
            <p:cNvPr id="15" name="Connettore 1 14"/>
            <p:cNvCxnSpPr/>
            <p:nvPr/>
          </p:nvCxnSpPr>
          <p:spPr>
            <a:xfrm>
              <a:off x="2650142" y="2197019"/>
              <a:ext cx="124570" cy="0"/>
            </a:xfrm>
            <a:prstGeom prst="line">
              <a:avLst/>
            </a:prstGeom>
            <a:ln w="127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114" name="CasellaDiTesto 11"/>
          <p:cNvSpPr txBox="1">
            <a:spLocks noChangeArrowheads="1"/>
          </p:cNvSpPr>
          <p:nvPr/>
        </p:nvSpPr>
        <p:spPr bwMode="auto">
          <a:xfrm>
            <a:off x="328613" y="341947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Ag</a:t>
            </a:r>
            <a:endParaRPr lang="it-IT"/>
          </a:p>
        </p:txBody>
      </p:sp>
      <p:sp>
        <p:nvSpPr>
          <p:cNvPr id="47115" name="CasellaDiTesto 15"/>
          <p:cNvSpPr txBox="1">
            <a:spLocks noChangeArrowheads="1"/>
          </p:cNvSpPr>
          <p:nvPr/>
        </p:nvSpPr>
        <p:spPr bwMode="auto">
          <a:xfrm>
            <a:off x="1055688" y="4681538"/>
            <a:ext cx="5572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Pt</a:t>
            </a:r>
            <a:endParaRPr lang="it-IT"/>
          </a:p>
        </p:txBody>
      </p:sp>
      <p:cxnSp>
        <p:nvCxnSpPr>
          <p:cNvPr id="18" name="Connettore 2 17"/>
          <p:cNvCxnSpPr/>
          <p:nvPr/>
        </p:nvCxnSpPr>
        <p:spPr>
          <a:xfrm>
            <a:off x="611188" y="3819525"/>
            <a:ext cx="80962" cy="284163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888205" y="271408"/>
            <a:ext cx="7428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Come si misura la carica passata tra due elettrodi?</a:t>
            </a:r>
            <a:endParaRPr lang="it-IT" sz="24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1025" y="2708920"/>
            <a:ext cx="876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 smtClean="0">
                <a:solidFill>
                  <a:srgbClr val="0033CC"/>
                </a:solidFill>
              </a:rPr>
              <a:t>anodo</a:t>
            </a:r>
            <a:endParaRPr lang="it-IT" sz="1800" dirty="0">
              <a:solidFill>
                <a:srgbClr val="0033CC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88205" y="5296972"/>
            <a:ext cx="97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 smtClean="0">
                <a:solidFill>
                  <a:srgbClr val="FF3300"/>
                </a:solidFill>
              </a:rPr>
              <a:t>catodo</a:t>
            </a:r>
            <a:endParaRPr lang="it-IT" sz="1800" dirty="0">
              <a:solidFill>
                <a:srgbClr val="FF33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7777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Un tempo: si mette </a:t>
            </a:r>
            <a:r>
              <a:rPr lang="it-IT" b="1">
                <a:solidFill>
                  <a:srgbClr val="FF0000"/>
                </a:solidFill>
              </a:rPr>
              <a:t>in serie alla cella di misura</a:t>
            </a:r>
            <a:r>
              <a:rPr lang="it-IT"/>
              <a:t> il coulombometro ad Ag contente AgNO</a:t>
            </a:r>
            <a:r>
              <a:rPr lang="it-IT" baseline="-25000"/>
              <a:t>3 (standard primario)</a:t>
            </a:r>
          </a:p>
        </p:txBody>
      </p:sp>
      <p:sp>
        <p:nvSpPr>
          <p:cNvPr id="48130" name="Text Box 6"/>
          <p:cNvSpPr txBox="1">
            <a:spLocks noChangeArrowheads="1"/>
          </p:cNvSpPr>
          <p:nvPr/>
        </p:nvSpPr>
        <p:spPr bwMode="auto">
          <a:xfrm>
            <a:off x="468313" y="1474788"/>
            <a:ext cx="2087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rgbClr val="008000"/>
                </a:solidFill>
              </a:rPr>
              <a:t>anodo in Ag </a:t>
            </a:r>
            <a:r>
              <a:rPr lang="it-IT">
                <a:solidFill>
                  <a:srgbClr val="008000"/>
                </a:solidFill>
                <a:sym typeface="Symbol" pitchFamily="18" charset="2"/>
              </a:rPr>
              <a:t></a:t>
            </a:r>
            <a:endParaRPr lang="it-IT">
              <a:solidFill>
                <a:srgbClr val="008000"/>
              </a:solidFill>
            </a:endParaRPr>
          </a:p>
        </p:txBody>
      </p:sp>
      <p:sp>
        <p:nvSpPr>
          <p:cNvPr id="48131" name="Text Box 7"/>
          <p:cNvSpPr txBox="1">
            <a:spLocks noChangeArrowheads="1"/>
          </p:cNvSpPr>
          <p:nvPr/>
        </p:nvSpPr>
        <p:spPr bwMode="auto">
          <a:xfrm>
            <a:off x="395288" y="2493963"/>
            <a:ext cx="6264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soluzioni di 10 - 20 g di AgNO</a:t>
            </a:r>
            <a:r>
              <a:rPr lang="it-IT" baseline="-25000"/>
              <a:t>3</a:t>
            </a:r>
            <a:r>
              <a:rPr lang="it-IT"/>
              <a:t> in 100 mL di H</a:t>
            </a:r>
            <a:r>
              <a:rPr lang="it-IT" baseline="-25000"/>
              <a:t>2</a:t>
            </a:r>
            <a:r>
              <a:rPr lang="it-IT"/>
              <a:t>O</a:t>
            </a:r>
          </a:p>
        </p:txBody>
      </p:sp>
      <p:sp>
        <p:nvSpPr>
          <p:cNvPr id="48132" name="Text Box 8"/>
          <p:cNvSpPr txBox="1">
            <a:spLocks noChangeArrowheads="1"/>
          </p:cNvSpPr>
          <p:nvPr/>
        </p:nvSpPr>
        <p:spPr bwMode="auto">
          <a:xfrm>
            <a:off x="395288" y="3070225"/>
            <a:ext cx="5040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densità di corrente massima 0.05 A/cm</a:t>
            </a:r>
            <a:r>
              <a:rPr lang="it-IT" baseline="30000"/>
              <a:t>2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95288" y="3573463"/>
            <a:ext cx="842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rgbClr val="FF0066"/>
                </a:solidFill>
              </a:rPr>
              <a:t>si lava il catodo, lo si asciuga in forno a 150 °C e lo si pesa prima e dopo il deposizione di Ag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95288" y="4221163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errore 0.05 %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95288" y="4724400"/>
            <a:ext cx="8208962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Definizione: 1 Coulomb quantità di carica che produce un deposito di 0.00111800 g </a:t>
            </a:r>
            <a:r>
              <a:rPr lang="it-IT" dirty="0" smtClean="0"/>
              <a:t>di Ag </a:t>
            </a:r>
            <a:r>
              <a:rPr lang="it-IT" dirty="0"/>
              <a:t>da soluzione di AgNO</a:t>
            </a:r>
            <a:r>
              <a:rPr lang="it-IT" baseline="-25000" dirty="0"/>
              <a:t>3</a:t>
            </a:r>
          </a:p>
          <a:p>
            <a:pPr>
              <a:spcBef>
                <a:spcPct val="50000"/>
              </a:spcBef>
            </a:pPr>
            <a:r>
              <a:rPr lang="it-IT" dirty="0"/>
              <a:t>pe Ag = 107.880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395288" y="6165850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107.880/0.00111800 = 96494 coulombs/equivalente di Ag</a:t>
            </a:r>
          </a:p>
        </p:txBody>
      </p:sp>
      <p:sp>
        <p:nvSpPr>
          <p:cNvPr id="48137" name="CasellaDiTesto 1"/>
          <p:cNvSpPr txBox="1">
            <a:spLocks noChangeArrowheads="1"/>
          </p:cNvSpPr>
          <p:nvPr/>
        </p:nvSpPr>
        <p:spPr bwMode="auto">
          <a:xfrm>
            <a:off x="468313" y="1060450"/>
            <a:ext cx="3671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Si esegue l’elettrolisi</a:t>
            </a:r>
          </a:p>
        </p:txBody>
      </p:sp>
      <p:grpSp>
        <p:nvGrpSpPr>
          <p:cNvPr id="48138" name="Gruppo 7"/>
          <p:cNvGrpSpPr>
            <a:grpSpLocks/>
          </p:cNvGrpSpPr>
          <p:nvPr/>
        </p:nvGrpSpPr>
        <p:grpSpPr bwMode="auto">
          <a:xfrm>
            <a:off x="1979613" y="2003425"/>
            <a:ext cx="160337" cy="158750"/>
            <a:chOff x="2627783" y="2117166"/>
            <a:chExt cx="159705" cy="159705"/>
          </a:xfrm>
        </p:grpSpPr>
        <p:sp>
          <p:nvSpPr>
            <p:cNvPr id="3" name="Ovale 2"/>
            <p:cNvSpPr/>
            <p:nvPr/>
          </p:nvSpPr>
          <p:spPr>
            <a:xfrm>
              <a:off x="2627783" y="2117166"/>
              <a:ext cx="159705" cy="159705"/>
            </a:xfrm>
            <a:prstGeom prst="ellipse">
              <a:avLst/>
            </a:prstGeom>
            <a:noFill/>
            <a:ln w="1270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rgbClr val="0033CC"/>
                </a:solidFill>
              </a:endParaRPr>
            </a:p>
          </p:txBody>
        </p:sp>
        <p:cxnSp>
          <p:nvCxnSpPr>
            <p:cNvPr id="6" name="Connettore 1 5"/>
            <p:cNvCxnSpPr/>
            <p:nvPr/>
          </p:nvCxnSpPr>
          <p:spPr>
            <a:xfrm>
              <a:off x="2649920" y="2197019"/>
              <a:ext cx="124918" cy="0"/>
            </a:xfrm>
            <a:prstGeom prst="line">
              <a:avLst/>
            </a:prstGeom>
            <a:ln w="127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39" name="CasellaDiTesto 8"/>
          <p:cNvSpPr txBox="1">
            <a:spLocks noChangeArrowheads="1"/>
          </p:cNvSpPr>
          <p:nvPr/>
        </p:nvSpPr>
        <p:spPr bwMode="auto">
          <a:xfrm>
            <a:off x="468313" y="1876425"/>
            <a:ext cx="215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catodo in Pt</a:t>
            </a:r>
            <a:endParaRPr lang="it-IT">
              <a:solidFill>
                <a:srgbClr val="0033CC"/>
              </a:solidFill>
            </a:endParaRPr>
          </a:p>
        </p:txBody>
      </p:sp>
      <p:pic>
        <p:nvPicPr>
          <p:cNvPr id="48140" name="Picture 2" descr="Direct download link: http://www.periodni.com/gallery/coulometer_in_electric_circui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1014413"/>
            <a:ext cx="2243138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141" name="Gruppo 30"/>
          <p:cNvGrpSpPr>
            <a:grpSpLocks/>
          </p:cNvGrpSpPr>
          <p:nvPr/>
        </p:nvGrpSpPr>
        <p:grpSpPr bwMode="auto">
          <a:xfrm>
            <a:off x="6732588" y="2009775"/>
            <a:ext cx="158750" cy="158750"/>
            <a:chOff x="2627783" y="2117166"/>
            <a:chExt cx="159705" cy="159705"/>
          </a:xfrm>
        </p:grpSpPr>
        <p:sp>
          <p:nvSpPr>
            <p:cNvPr id="32" name="Ovale 31"/>
            <p:cNvSpPr/>
            <p:nvPr/>
          </p:nvSpPr>
          <p:spPr>
            <a:xfrm>
              <a:off x="2627783" y="2117166"/>
              <a:ext cx="159705" cy="159705"/>
            </a:xfrm>
            <a:prstGeom prst="ellipse">
              <a:avLst/>
            </a:prstGeom>
            <a:noFill/>
            <a:ln w="1270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rgbClr val="0033CC"/>
                </a:solidFill>
              </a:endParaRPr>
            </a:p>
          </p:txBody>
        </p:sp>
        <p:cxnSp>
          <p:nvCxnSpPr>
            <p:cNvPr id="33" name="Connettore 1 32"/>
            <p:cNvCxnSpPr/>
            <p:nvPr/>
          </p:nvCxnSpPr>
          <p:spPr>
            <a:xfrm>
              <a:off x="2650142" y="2197019"/>
              <a:ext cx="124570" cy="0"/>
            </a:xfrm>
            <a:prstGeom prst="line">
              <a:avLst/>
            </a:prstGeom>
            <a:ln w="127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42" name="Rettangolo 9"/>
          <p:cNvSpPr>
            <a:spLocks noChangeArrowheads="1"/>
          </p:cNvSpPr>
          <p:nvPr/>
        </p:nvSpPr>
        <p:spPr bwMode="auto">
          <a:xfrm>
            <a:off x="6084888" y="1611313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rgbClr val="008000"/>
                </a:solidFill>
                <a:sym typeface="Symbol" pitchFamily="18" charset="2"/>
              </a:rPr>
              <a:t></a:t>
            </a:r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490" grpId="0"/>
      <p:bldP spid="20491" grpId="0"/>
      <p:bldP spid="2049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16" descr="Potenziostato Am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1607" y="4766468"/>
            <a:ext cx="208915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4"/>
          <p:cNvSpPr/>
          <p:nvPr/>
        </p:nvSpPr>
        <p:spPr>
          <a:xfrm>
            <a:off x="1043211" y="4939506"/>
            <a:ext cx="1081559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1979316" y="5915818"/>
            <a:ext cx="1512291" cy="360363"/>
          </a:xfrm>
          <a:prstGeom prst="rect">
            <a:avLst/>
          </a:prstGeom>
          <a:solidFill>
            <a:srgbClr val="008000"/>
          </a:solidFill>
          <a:ln>
            <a:solidFill>
              <a:srgbClr val="0033CC"/>
            </a:solidFill>
          </a:ln>
        </p:spPr>
        <p:style>
          <a:lnRef idx="1">
            <a:schemeClr val="accent4"/>
          </a:lnRef>
          <a:fillRef idx="1003">
            <a:schemeClr val="lt1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22" name="Connettore 1 21"/>
          <p:cNvCxnSpPr>
            <a:stCxn id="5" idx="6"/>
          </p:cNvCxnSpPr>
          <p:nvPr/>
        </p:nvCxnSpPr>
        <p:spPr>
          <a:xfrm>
            <a:off x="2124770" y="5155406"/>
            <a:ext cx="14382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20" idx="1"/>
          </p:cNvCxnSpPr>
          <p:nvPr/>
        </p:nvCxnSpPr>
        <p:spPr>
          <a:xfrm flipH="1" flipV="1">
            <a:off x="1691384" y="6095206"/>
            <a:ext cx="28793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 flipV="1">
            <a:off x="1704082" y="5371306"/>
            <a:ext cx="0" cy="723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V="1">
            <a:off x="3902770" y="5772943"/>
            <a:ext cx="0" cy="322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endCxn id="20" idx="3"/>
          </p:cNvCxnSpPr>
          <p:nvPr/>
        </p:nvCxnSpPr>
        <p:spPr>
          <a:xfrm flipH="1">
            <a:off x="3491607" y="6088856"/>
            <a:ext cx="411164" cy="7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4" name="CasellaDiTesto 29"/>
          <p:cNvSpPr txBox="1">
            <a:spLocks noChangeArrowheads="1"/>
          </p:cNvSpPr>
          <p:nvPr/>
        </p:nvSpPr>
        <p:spPr bwMode="auto">
          <a:xfrm>
            <a:off x="1194161" y="4939506"/>
            <a:ext cx="7945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dirty="0"/>
              <a:t>cella</a:t>
            </a:r>
          </a:p>
        </p:txBody>
      </p:sp>
      <p:sp>
        <p:nvSpPr>
          <p:cNvPr id="49166" name="CasellaDiTesto 31"/>
          <p:cNvSpPr txBox="1">
            <a:spLocks noChangeArrowheads="1"/>
          </p:cNvSpPr>
          <p:nvPr/>
        </p:nvSpPr>
        <p:spPr bwMode="auto">
          <a:xfrm>
            <a:off x="4860032" y="5733256"/>
            <a:ext cx="201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coulombometro</a:t>
            </a:r>
          </a:p>
        </p:txBody>
      </p:sp>
      <p:sp>
        <p:nvSpPr>
          <p:cNvPr id="49167" name="CasellaDiTesto 32"/>
          <p:cNvSpPr txBox="1">
            <a:spLocks noChangeArrowheads="1"/>
          </p:cNvSpPr>
          <p:nvPr/>
        </p:nvSpPr>
        <p:spPr bwMode="auto">
          <a:xfrm>
            <a:off x="1979316" y="5888831"/>
            <a:ext cx="1583729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dirty="0"/>
              <a:t>alimentatore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539552" y="332656"/>
            <a:ext cx="784887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I coulombometri di ultima generazione sono elettronici: vengono collegati in serie con la cella di misura e la carica è calcolata come integrale della corrente i </a:t>
            </a:r>
            <a:r>
              <a:rPr lang="it-IT" dirty="0" smtClean="0"/>
              <a:t>che è f(t</a:t>
            </a:r>
            <a:r>
              <a:rPr lang="it-IT" dirty="0"/>
              <a:t>)</a:t>
            </a:r>
          </a:p>
        </p:txBody>
      </p:sp>
      <p:graphicFrame>
        <p:nvGraphicFramePr>
          <p:cNvPr id="4917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849743"/>
              </p:ext>
            </p:extLst>
          </p:nvPr>
        </p:nvGraphicFramePr>
        <p:xfrm>
          <a:off x="611560" y="1484784"/>
          <a:ext cx="109061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34" name="Equation" r:id="rId4" imgW="736560" imgH="279360" progId="Equation.DSMT4">
                  <p:embed/>
                </p:oleObj>
              </mc:Choice>
              <mc:Fallback>
                <p:oleObj name="Equation" r:id="rId4" imgW="736560" imgH="27936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484784"/>
                        <a:ext cx="109061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419872" y="1484784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i è costante nel tempo Q = </a:t>
            </a:r>
            <a:r>
              <a:rPr lang="it-IT" dirty="0" err="1" smtClean="0"/>
              <a:t>i</a:t>
            </a:r>
            <a:r>
              <a:rPr lang="it-IT" dirty="0" err="1" smtClean="0">
                <a:sym typeface="Symbol" panose="05050102010706020507" pitchFamily="18" charset="2"/>
              </a:rPr>
              <a:t></a:t>
            </a:r>
            <a:r>
              <a:rPr lang="it-IT" dirty="0" err="1" smtClean="0"/>
              <a:t>t</a:t>
            </a:r>
            <a:endParaRPr lang="it-IT" dirty="0"/>
          </a:p>
        </p:txBody>
      </p:sp>
      <p:sp>
        <p:nvSpPr>
          <p:cNvPr id="4" name="AutoShape 63" descr="PhysicsLAB: RC Time Consta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AutoShape 65" descr="PhysicsLAB: RC Time Consta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539552" y="2708920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i non è costante nel tempo Q va determinata l’area sotto il grafico i vs t</a:t>
            </a:r>
            <a:endParaRPr lang="it-IT" dirty="0"/>
          </a:p>
        </p:txBody>
      </p:sp>
      <p:graphicFrame>
        <p:nvGraphicFramePr>
          <p:cNvPr id="32" name="Grafico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546284"/>
              </p:ext>
            </p:extLst>
          </p:nvPr>
        </p:nvGraphicFramePr>
        <p:xfrm>
          <a:off x="5220072" y="1916832"/>
          <a:ext cx="32403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5076056" y="24208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164288" y="436510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4" name="Text Box 4"/>
          <p:cNvSpPr txBox="1">
            <a:spLocks noChangeArrowheads="1"/>
          </p:cNvSpPr>
          <p:nvPr/>
        </p:nvSpPr>
        <p:spPr bwMode="auto">
          <a:xfrm>
            <a:off x="250825" y="476250"/>
            <a:ext cx="7345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poiché </a:t>
            </a:r>
          </a:p>
        </p:txBody>
      </p:sp>
      <p:graphicFrame>
        <p:nvGraphicFramePr>
          <p:cNvPr id="4321" name="Object 225"/>
          <p:cNvGraphicFramePr>
            <a:graphicFrameLocks noChangeAspect="1"/>
          </p:cNvGraphicFramePr>
          <p:nvPr/>
        </p:nvGraphicFramePr>
        <p:xfrm>
          <a:off x="3611563" y="357188"/>
          <a:ext cx="285591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" name="Equation" r:id="rId3" imgW="1511300" imgH="482600" progId="Equation.DSMT4">
                  <p:embed/>
                </p:oleObj>
              </mc:Choice>
              <mc:Fallback>
                <p:oleObj name="Equation" r:id="rId3" imgW="1511300" imgH="482600" progId="Equation.DSMT4">
                  <p:embed/>
                  <p:pic>
                    <p:nvPicPr>
                      <p:cNvPr id="0" name="Picture 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1563" y="357188"/>
                        <a:ext cx="2855912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226"/>
          <p:cNvGraphicFramePr>
            <a:graphicFrameLocks noChangeAspect="1"/>
          </p:cNvGraphicFramePr>
          <p:nvPr/>
        </p:nvGraphicFramePr>
        <p:xfrm>
          <a:off x="250825" y="1398588"/>
          <a:ext cx="15986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9" name="Equation" r:id="rId5" imgW="774364" imgH="253890" progId="Equation.DSMT4">
                  <p:embed/>
                </p:oleObj>
              </mc:Choice>
              <mc:Fallback>
                <p:oleObj name="Equation" r:id="rId5" imgW="774364" imgH="253890" progId="Equation.DSMT4">
                  <p:embed/>
                  <p:pic>
                    <p:nvPicPr>
                      <p:cNvPr id="0" name="Picture 2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398588"/>
                        <a:ext cx="159861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50825" y="2133600"/>
            <a:ext cx="8135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poiché si possono misurare t</a:t>
            </a:r>
            <a:r>
              <a:rPr lang="it-IT" baseline="-25000"/>
              <a:t>+</a:t>
            </a:r>
            <a:r>
              <a:rPr lang="en-US" baseline="3000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it-IT"/>
              <a:t> e t</a:t>
            </a:r>
            <a:r>
              <a:rPr lang="it-IT" baseline="-25000"/>
              <a:t>-</a:t>
            </a:r>
            <a:r>
              <a:rPr lang="en-US" baseline="3000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it-IT"/>
              <a:t>  </a:t>
            </a:r>
            <a:r>
              <a:rPr lang="it-IT">
                <a:sym typeface="Symbol" pitchFamily="18" charset="2"/>
              </a:rPr>
              <a:t></a:t>
            </a:r>
            <a:r>
              <a:rPr lang="it-IT"/>
              <a:t> si possono ricavare </a:t>
            </a:r>
            <a:r>
              <a:rPr lang="it-IT">
                <a:latin typeface="Symbol" pitchFamily="18" charset="2"/>
              </a:rPr>
              <a:t>l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aseline="3000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>
                <a:latin typeface="Symbol" pitchFamily="18" charset="2"/>
                <a:cs typeface="Times New Roman" pitchFamily="18" charset="0"/>
              </a:rPr>
              <a:t>l</a:t>
            </a:r>
            <a:r>
              <a:rPr lang="en-US" baseline="-25000">
                <a:cs typeface="Times New Roman" pitchFamily="18" charset="0"/>
              </a:rPr>
              <a:t>-</a:t>
            </a:r>
            <a:r>
              <a:rPr lang="en-US" baseline="30000">
                <a:latin typeface="Times New Roman" pitchFamily="18" charset="0"/>
                <a:cs typeface="Times New Roman" pitchFamily="18" charset="0"/>
              </a:rPr>
              <a:t>°</a:t>
            </a:r>
            <a:endParaRPr lang="en-US" baseline="-25000">
              <a:cs typeface="Times New Roman" pitchFamily="18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23850" y="3860800"/>
            <a:ext cx="72009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se in soluzione sono presenti più specie ioniche. </a:t>
            </a:r>
          </a:p>
          <a:p>
            <a:pPr>
              <a:spcBef>
                <a:spcPct val="50000"/>
              </a:spcBef>
            </a:pPr>
            <a:r>
              <a:rPr lang="it-IT"/>
              <a:t>es. HCl + KI + NaBr</a:t>
            </a:r>
          </a:p>
        </p:txBody>
      </p:sp>
      <p:graphicFrame>
        <p:nvGraphicFramePr>
          <p:cNvPr id="6156" name="Object 227"/>
          <p:cNvGraphicFramePr>
            <a:graphicFrameLocks noChangeAspect="1"/>
          </p:cNvGraphicFramePr>
          <p:nvPr/>
        </p:nvGraphicFramePr>
        <p:xfrm>
          <a:off x="395288" y="4918075"/>
          <a:ext cx="1296987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0" name="Equation" r:id="rId7" imgW="736600" imgH="558800" progId="Equation.DSMT4">
                  <p:embed/>
                </p:oleObj>
              </mc:Choice>
              <mc:Fallback>
                <p:oleObj name="Equation" r:id="rId7" imgW="736600" imgH="558800" progId="Equation.DSMT4">
                  <p:embed/>
                  <p:pic>
                    <p:nvPicPr>
                      <p:cNvPr id="0" name="Picture 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918075"/>
                        <a:ext cx="1296987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555875" y="5157788"/>
            <a:ext cx="5616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0033CC"/>
                </a:solidFill>
                <a:sym typeface="Symbol" pitchFamily="18" charset="2"/>
              </a:rPr>
              <a:t></a:t>
            </a:r>
            <a:r>
              <a:rPr lang="it-IT"/>
              <a:t> si può far variare t</a:t>
            </a:r>
            <a:r>
              <a:rPr lang="it-IT" baseline="-25000"/>
              <a:t>i</a:t>
            </a:r>
            <a:r>
              <a:rPr lang="it-IT"/>
              <a:t> aggiungendo in soluzione altri ioni (elettroliti di supporto)</a:t>
            </a:r>
          </a:p>
        </p:txBody>
      </p:sp>
      <p:sp>
        <p:nvSpPr>
          <p:cNvPr id="4328" name="Text Box 14"/>
          <p:cNvSpPr txBox="1">
            <a:spLocks noChangeArrowheads="1"/>
          </p:cNvSpPr>
          <p:nvPr/>
        </p:nvSpPr>
        <p:spPr bwMode="auto">
          <a:xfrm>
            <a:off x="1331913" y="476250"/>
            <a:ext cx="2087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latin typeface="Symbol" pitchFamily="18" charset="2"/>
              </a:rPr>
              <a:t>l</a:t>
            </a:r>
            <a:r>
              <a:rPr lang="it-IT"/>
              <a:t> = zuF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50825" y="2708275"/>
            <a:ext cx="741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rgbClr val="FF3300"/>
                </a:solidFill>
              </a:rPr>
              <a:t>se si considera t ad una certa concentrazione invece di t° </a:t>
            </a:r>
          </a:p>
          <a:p>
            <a:pPr>
              <a:spcBef>
                <a:spcPct val="50000"/>
              </a:spcBef>
            </a:pPr>
            <a:r>
              <a:rPr lang="it-IT">
                <a:solidFill>
                  <a:srgbClr val="FF3300"/>
                </a:solidFill>
              </a:rPr>
              <a:t>si possono ricavare </a:t>
            </a:r>
            <a:r>
              <a:rPr lang="it-IT">
                <a:solidFill>
                  <a:srgbClr val="FF3300"/>
                </a:solidFill>
                <a:latin typeface="Symbol" pitchFamily="18" charset="2"/>
              </a:rPr>
              <a:t>l</a:t>
            </a:r>
            <a:r>
              <a:rPr lang="it-IT" baseline="-25000">
                <a:solidFill>
                  <a:srgbClr val="FF3300"/>
                </a:solidFill>
                <a:latin typeface="Symbol" pitchFamily="18" charset="2"/>
              </a:rPr>
              <a:t>+</a:t>
            </a:r>
            <a:r>
              <a:rPr lang="it-IT">
                <a:solidFill>
                  <a:srgbClr val="FF3300"/>
                </a:solidFill>
                <a:latin typeface="Symbol" pitchFamily="18" charset="2"/>
              </a:rPr>
              <a:t> </a:t>
            </a:r>
            <a:r>
              <a:rPr lang="it-IT">
                <a:solidFill>
                  <a:srgbClr val="FF3300"/>
                </a:solidFill>
              </a:rPr>
              <a:t>e</a:t>
            </a:r>
            <a:r>
              <a:rPr lang="it-IT">
                <a:solidFill>
                  <a:srgbClr val="FF3300"/>
                </a:solidFill>
                <a:latin typeface="Symbol" pitchFamily="18" charset="2"/>
              </a:rPr>
              <a:t> l</a:t>
            </a:r>
            <a:r>
              <a:rPr lang="it-IT" baseline="-25000">
                <a:solidFill>
                  <a:srgbClr val="FF3300"/>
                </a:solidFill>
                <a:latin typeface="Symbol" pitchFamily="18" charset="2"/>
              </a:rPr>
              <a:t>-</a:t>
            </a:r>
            <a:r>
              <a:rPr lang="it-IT">
                <a:solidFill>
                  <a:srgbClr val="FF3300"/>
                </a:solidFill>
                <a:latin typeface="Symbol" pitchFamily="18" charset="2"/>
              </a:rPr>
              <a:t> </a:t>
            </a:r>
            <a:r>
              <a:rPr lang="it-IT">
                <a:solidFill>
                  <a:srgbClr val="FF3300"/>
                </a:solidFill>
              </a:rPr>
              <a:t>a quella concentrazione.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  <p:bldP spid="6155" grpId="0"/>
      <p:bldP spid="6157" grpId="0"/>
      <p:bldP spid="41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4"/>
          <p:cNvSpPr txBox="1">
            <a:spLocks noChangeArrowheads="1"/>
          </p:cNvSpPr>
          <p:nvPr/>
        </p:nvSpPr>
        <p:spPr bwMode="auto">
          <a:xfrm>
            <a:off x="539750" y="476250"/>
            <a:ext cx="7272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metodi di misura di t</a:t>
            </a:r>
          </a:p>
        </p:txBody>
      </p:sp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611188" y="1412875"/>
            <a:ext cx="73453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1) Confine mobile</a:t>
            </a:r>
          </a:p>
          <a:p>
            <a:pPr>
              <a:spcBef>
                <a:spcPct val="50000"/>
              </a:spcBef>
            </a:pPr>
            <a:r>
              <a:rPr lang="it-IT"/>
              <a:t>2) Metodo di Hittorf</a:t>
            </a:r>
          </a:p>
          <a:p>
            <a:pPr>
              <a:spcBef>
                <a:spcPct val="50000"/>
              </a:spcBef>
            </a:pPr>
            <a:r>
              <a:rPr lang="it-IT"/>
              <a:t>3) Celle elettrolitiche con trasporto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4"/>
          <p:cNvSpPr txBox="1">
            <a:spLocks noChangeArrowheads="1"/>
          </p:cNvSpPr>
          <p:nvPr/>
        </p:nvSpPr>
        <p:spPr bwMode="auto">
          <a:xfrm>
            <a:off x="395288" y="332656"/>
            <a:ext cx="61214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Confine mobile o metodo di Lodge (1886)</a:t>
            </a:r>
          </a:p>
          <a:p>
            <a:pPr>
              <a:spcBef>
                <a:spcPct val="50000"/>
              </a:spcBef>
            </a:pPr>
            <a:r>
              <a:rPr lang="it-IT" sz="1200" dirty="0" err="1"/>
              <a:t>Atkins</a:t>
            </a:r>
            <a:r>
              <a:rPr lang="it-IT" sz="1200" dirty="0"/>
              <a:t> </a:t>
            </a:r>
            <a:r>
              <a:rPr lang="it-IT" sz="1200" dirty="0" err="1"/>
              <a:t>pag</a:t>
            </a:r>
            <a:r>
              <a:rPr lang="it-IT" sz="1200" dirty="0"/>
              <a:t> 839</a:t>
            </a:r>
          </a:p>
        </p:txBody>
      </p:sp>
      <p:sp>
        <p:nvSpPr>
          <p:cNvPr id="39938" name="Text Box 6"/>
          <p:cNvSpPr txBox="1">
            <a:spLocks noChangeArrowheads="1"/>
          </p:cNvSpPr>
          <p:nvPr/>
        </p:nvSpPr>
        <p:spPr bwMode="auto">
          <a:xfrm>
            <a:off x="4427538" y="1252538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>
                <a:solidFill>
                  <a:srgbClr val="0066FF"/>
                </a:solidFill>
              </a:rPr>
              <a:t>MX sale</a:t>
            </a:r>
            <a:r>
              <a:rPr lang="it-IT" dirty="0"/>
              <a:t> di interesse </a:t>
            </a:r>
            <a:r>
              <a:rPr lang="it-IT" dirty="0" err="1"/>
              <a:t>conc</a:t>
            </a:r>
            <a:r>
              <a:rPr lang="it-IT" dirty="0"/>
              <a:t> c</a:t>
            </a:r>
          </a:p>
        </p:txBody>
      </p:sp>
      <p:sp>
        <p:nvSpPr>
          <p:cNvPr id="39939" name="Text Box 7"/>
          <p:cNvSpPr txBox="1">
            <a:spLocks noChangeArrowheads="1"/>
          </p:cNvSpPr>
          <p:nvPr/>
        </p:nvSpPr>
        <p:spPr bwMode="auto">
          <a:xfrm>
            <a:off x="4427538" y="1700213"/>
            <a:ext cx="4321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rgbClr val="FF3300"/>
                </a:solidFill>
              </a:rPr>
              <a:t>NX sale con ione</a:t>
            </a:r>
            <a:r>
              <a:rPr lang="it-IT"/>
              <a:t> a comune, soluzione più densa dell’altra, </a:t>
            </a:r>
            <a:r>
              <a:rPr lang="it-IT" u="sng"/>
              <a:t>soluzione indicatrice</a:t>
            </a:r>
          </a:p>
        </p:txBody>
      </p:sp>
      <p:sp>
        <p:nvSpPr>
          <p:cNvPr id="39940" name="Text Box 8"/>
          <p:cNvSpPr txBox="1">
            <a:spLocks noChangeArrowheads="1"/>
          </p:cNvSpPr>
          <p:nvPr/>
        </p:nvSpPr>
        <p:spPr bwMode="auto">
          <a:xfrm>
            <a:off x="3924300" y="2924175"/>
            <a:ext cx="482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M</a:t>
            </a:r>
            <a:r>
              <a:rPr lang="it-IT" baseline="30000"/>
              <a:t>+</a:t>
            </a:r>
            <a:r>
              <a:rPr lang="it-IT"/>
              <a:t> deve avere u &gt; di quella di N</a:t>
            </a:r>
            <a:r>
              <a:rPr lang="it-IT" baseline="30000"/>
              <a:t>+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827088" y="5229200"/>
            <a:ext cx="7704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si mettono 2 elettrodi ai capi della colonna e si misura </a:t>
            </a:r>
            <a:r>
              <a:rPr lang="it-IT" dirty="0" err="1">
                <a:latin typeface="Symbol" pitchFamily="18" charset="2"/>
              </a:rPr>
              <a:t>D</a:t>
            </a:r>
            <a:r>
              <a:rPr lang="it-IT" dirty="0" err="1"/>
              <a:t>t</a:t>
            </a:r>
            <a:r>
              <a:rPr lang="it-IT" dirty="0"/>
              <a:t> perché il confine passi tra AB e CD</a:t>
            </a:r>
          </a:p>
        </p:txBody>
      </p:sp>
      <p:pic>
        <p:nvPicPr>
          <p:cNvPr id="39942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125538"/>
            <a:ext cx="2827338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563938" y="2420938"/>
            <a:ext cx="0" cy="1008062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53419" y="4290417"/>
            <a:ext cx="396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t</a:t>
            </a:r>
            <a:r>
              <a:rPr lang="it-IT" baseline="-25000" dirty="0" err="1" smtClean="0"/>
              <a:t>0</a:t>
            </a:r>
            <a:endParaRPr lang="it-IT" baseline="-25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349463" y="4290417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t</a:t>
            </a:r>
            <a:r>
              <a:rPr lang="it-IT" baseline="-25000" dirty="0" err="1" smtClean="0"/>
              <a:t>1</a:t>
            </a:r>
            <a:endParaRPr lang="it-IT" baseline="-25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27884" y="876270"/>
            <a:ext cx="2592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un tubo si mettono</a:t>
            </a:r>
            <a:endParaRPr lang="it-IT" dirty="0"/>
          </a:p>
        </p:txBody>
      </p:sp>
      <p:cxnSp>
        <p:nvCxnSpPr>
          <p:cNvPr id="14" name="Connettore 1 13"/>
          <p:cNvCxnSpPr/>
          <p:nvPr/>
        </p:nvCxnSpPr>
        <p:spPr>
          <a:xfrm flipH="1">
            <a:off x="2183148" y="1066800"/>
            <a:ext cx="22318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2183148" y="1076325"/>
            <a:ext cx="0" cy="2644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3059832" y="4365104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7255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2486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in genere esiste una netta separazione ben visibile tra le soluzioni </a:t>
            </a:r>
          </a:p>
          <a:p>
            <a:pPr>
              <a:spcBef>
                <a:spcPct val="50000"/>
              </a:spcBef>
            </a:pPr>
            <a:r>
              <a:rPr lang="it-IT"/>
              <a:t>anche se M</a:t>
            </a:r>
            <a:r>
              <a:rPr lang="it-IT" baseline="30000"/>
              <a:t>+</a:t>
            </a:r>
            <a:r>
              <a:rPr lang="it-IT"/>
              <a:t> diffonde sotto, poiché ha u &gt; di quella di N</a:t>
            </a:r>
            <a:r>
              <a:rPr lang="it-IT" baseline="30000"/>
              <a:t>+</a:t>
            </a:r>
            <a:r>
              <a:rPr lang="it-IT"/>
              <a:t> si riforma il confine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5288" y="1844675"/>
            <a:ext cx="7704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quando passa una corrente I per un </a:t>
            </a:r>
            <a:r>
              <a:rPr lang="it-IT">
                <a:latin typeface="Symbol" pitchFamily="18" charset="2"/>
              </a:rPr>
              <a:t>D</a:t>
            </a:r>
            <a:r>
              <a:rPr lang="it-IT"/>
              <a:t>t il confine si muove da AB a CD compiendo un tratto s nella colonna di sezione A.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555776" y="4653136"/>
            <a:ext cx="574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s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708400" y="2852738"/>
            <a:ext cx="46085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ioni M</a:t>
            </a:r>
            <a:r>
              <a:rPr lang="it-IT" baseline="30000"/>
              <a:t>+</a:t>
            </a:r>
            <a:r>
              <a:rPr lang="it-IT"/>
              <a:t>  passati attraverso CD = </a:t>
            </a:r>
            <a:r>
              <a:rPr lang="it-IT" b="1"/>
              <a:t>csAN</a:t>
            </a:r>
          </a:p>
          <a:p>
            <a:pPr>
              <a:spcBef>
                <a:spcPct val="50000"/>
              </a:spcBef>
            </a:pPr>
            <a:r>
              <a:rPr lang="it-IT"/>
              <a:t>c = conc, s = spazio, A = sezione</a:t>
            </a:r>
          </a:p>
          <a:p>
            <a:pPr>
              <a:spcBef>
                <a:spcPct val="50000"/>
              </a:spcBef>
            </a:pPr>
            <a:r>
              <a:rPr lang="it-IT"/>
              <a:t>N = Avogadro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708400" y="4510088"/>
            <a:ext cx="5111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/>
              <a:t>M</a:t>
            </a:r>
            <a:r>
              <a:rPr lang="it-IT" baseline="30000" dirty="0"/>
              <a:t>+</a:t>
            </a:r>
            <a:r>
              <a:rPr lang="it-IT" dirty="0"/>
              <a:t> trasporta la carica </a:t>
            </a:r>
            <a:r>
              <a:rPr lang="it-IT" dirty="0" smtClean="0"/>
              <a:t>z</a:t>
            </a:r>
            <a:r>
              <a:rPr lang="it-IT" baseline="-25000" dirty="0" smtClean="0"/>
              <a:t>+</a:t>
            </a:r>
            <a:r>
              <a:rPr lang="it-IT" dirty="0"/>
              <a:t>e</a:t>
            </a:r>
            <a:r>
              <a:rPr lang="it-IT" baseline="-25000" dirty="0"/>
              <a:t>0</a:t>
            </a:r>
            <a:r>
              <a:rPr lang="it-IT" dirty="0" smtClean="0"/>
              <a:t>csAN </a:t>
            </a:r>
            <a:r>
              <a:rPr lang="it-IT" dirty="0"/>
              <a:t>= </a:t>
            </a:r>
            <a:r>
              <a:rPr lang="it-IT" dirty="0" err="1"/>
              <a:t>z</a:t>
            </a:r>
            <a:r>
              <a:rPr lang="it-IT" baseline="-25000" dirty="0" err="1"/>
              <a:t>+</a:t>
            </a:r>
            <a:r>
              <a:rPr lang="it-IT" dirty="0" err="1"/>
              <a:t>csAF</a:t>
            </a:r>
            <a:endParaRPr lang="it-IT" dirty="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708400" y="5084763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rgbClr val="FF3300"/>
                </a:solidFill>
              </a:rPr>
              <a:t>carica totale trasportata = i</a:t>
            </a:r>
            <a:r>
              <a:rPr lang="it-IT">
                <a:solidFill>
                  <a:srgbClr val="FF3300"/>
                </a:solidFill>
                <a:latin typeface="Symbol" pitchFamily="18" charset="2"/>
              </a:rPr>
              <a:t>D</a:t>
            </a:r>
            <a:r>
              <a:rPr lang="it-IT">
                <a:solidFill>
                  <a:srgbClr val="FF3300"/>
                </a:solidFill>
              </a:rPr>
              <a:t>t</a:t>
            </a:r>
          </a:p>
        </p:txBody>
      </p:sp>
      <p:graphicFrame>
        <p:nvGraphicFramePr>
          <p:cNvPr id="9229" name="Object 85"/>
          <p:cNvGraphicFramePr>
            <a:graphicFrameLocks noChangeAspect="1"/>
          </p:cNvGraphicFramePr>
          <p:nvPr/>
        </p:nvGraphicFramePr>
        <p:xfrm>
          <a:off x="4140200" y="5805488"/>
          <a:ext cx="1295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" name="Equation" r:id="rId3" imgW="787058" imgH="393529" progId="Equation.DSMT4">
                  <p:embed/>
                </p:oleObj>
              </mc:Choice>
              <mc:Fallback>
                <p:oleObj name="Equation" r:id="rId3" imgW="787058" imgH="393529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5805488"/>
                        <a:ext cx="12954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512" y="3501008"/>
            <a:ext cx="238442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115616" y="278092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MX</a:t>
            </a:r>
            <a:r>
              <a:rPr lang="it-IT" dirty="0" smtClean="0"/>
              <a:t>  </a:t>
            </a:r>
            <a:r>
              <a:rPr lang="it-IT" dirty="0" smtClean="0">
                <a:solidFill>
                  <a:srgbClr val="0033CC"/>
                </a:solidFill>
              </a:rPr>
              <a:t>NX</a:t>
            </a:r>
            <a:endParaRPr lang="it-IT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1" grpId="0"/>
      <p:bldP spid="9223" grpId="0"/>
      <p:bldP spid="9225" grpId="0"/>
      <p:bldP spid="9226" grpId="0"/>
      <p:bldP spid="9227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31" name="Text Box 4"/>
          <p:cNvSpPr txBox="1">
            <a:spLocks noChangeArrowheads="1"/>
          </p:cNvSpPr>
          <p:nvPr/>
        </p:nvSpPr>
        <p:spPr bwMode="auto">
          <a:xfrm>
            <a:off x="611188" y="333375"/>
            <a:ext cx="76327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Es. di calcolo di t col metodo della superficie mobile.</a:t>
            </a:r>
          </a:p>
          <a:p>
            <a:pPr>
              <a:spcBef>
                <a:spcPct val="50000"/>
              </a:spcBef>
            </a:pPr>
            <a:r>
              <a:rPr lang="it-IT"/>
              <a:t>Mac Innes et col, J.Am.Chem. Soc., 45, 2246 (1923)</a:t>
            </a:r>
          </a:p>
        </p:txBody>
      </p:sp>
      <p:pic>
        <p:nvPicPr>
          <p:cNvPr id="2173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557338"/>
            <a:ext cx="263048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33" name="Text Box 6"/>
          <p:cNvSpPr txBox="1">
            <a:spLocks noChangeArrowheads="1"/>
          </p:cNvSpPr>
          <p:nvPr/>
        </p:nvSpPr>
        <p:spPr bwMode="auto">
          <a:xfrm>
            <a:off x="3708400" y="1701800"/>
            <a:ext cx="51117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Determinare t</a:t>
            </a:r>
            <a:r>
              <a:rPr lang="it-IT" baseline="-25000"/>
              <a:t>K+</a:t>
            </a:r>
            <a:r>
              <a:rPr lang="it-IT"/>
              <a:t> di una </a:t>
            </a:r>
            <a:r>
              <a:rPr lang="it-IT">
                <a:solidFill>
                  <a:srgbClr val="0033CC"/>
                </a:solidFill>
              </a:rPr>
              <a:t>soluzione di KCl</a:t>
            </a:r>
            <a:r>
              <a:rPr lang="it-IT"/>
              <a:t> 0.100N usando come </a:t>
            </a:r>
            <a:r>
              <a:rPr lang="it-IT">
                <a:solidFill>
                  <a:srgbClr val="FF3300"/>
                </a:solidFill>
              </a:rPr>
              <a:t>elettrolita indicatore</a:t>
            </a:r>
            <a:r>
              <a:rPr lang="it-IT"/>
              <a:t> </a:t>
            </a:r>
            <a:r>
              <a:rPr lang="it-IT">
                <a:solidFill>
                  <a:srgbClr val="FF3300"/>
                </a:solidFill>
              </a:rPr>
              <a:t>LiCl</a:t>
            </a:r>
            <a:r>
              <a:rPr lang="it-IT"/>
              <a:t> 0.0650 N. </a:t>
            </a:r>
          </a:p>
          <a:p>
            <a:pPr>
              <a:spcBef>
                <a:spcPct val="50000"/>
              </a:spcBef>
            </a:pPr>
            <a:r>
              <a:rPr lang="it-IT"/>
              <a:t>Corrente costante = 	0.005893 A, </a:t>
            </a:r>
          </a:p>
          <a:p>
            <a:pPr>
              <a:spcBef>
                <a:spcPct val="50000"/>
              </a:spcBef>
            </a:pPr>
            <a:r>
              <a:rPr lang="it-IT"/>
              <a:t>sezione tubo =		0.1142 cm</a:t>
            </a:r>
            <a:r>
              <a:rPr lang="it-IT" baseline="30000"/>
              <a:t>2</a:t>
            </a:r>
            <a:r>
              <a:rPr lang="it-IT"/>
              <a:t> </a:t>
            </a:r>
          </a:p>
        </p:txBody>
      </p:sp>
      <p:sp>
        <p:nvSpPr>
          <p:cNvPr id="21734" name="Text Box 7"/>
          <p:cNvSpPr txBox="1">
            <a:spLocks noChangeArrowheads="1"/>
          </p:cNvSpPr>
          <p:nvPr/>
        </p:nvSpPr>
        <p:spPr bwMode="auto">
          <a:xfrm>
            <a:off x="3708400" y="3789363"/>
            <a:ext cx="4249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v di scorrimento = 2.713x10</a:t>
            </a:r>
            <a:r>
              <a:rPr lang="it-IT" baseline="30000"/>
              <a:t>-3</a:t>
            </a:r>
            <a:r>
              <a:rPr lang="it-IT"/>
              <a:t> cm s</a:t>
            </a:r>
            <a:r>
              <a:rPr lang="it-IT" baseline="30000"/>
              <a:t>-1</a:t>
            </a:r>
            <a:endParaRPr lang="it-IT"/>
          </a:p>
        </p:txBody>
      </p:sp>
      <p:graphicFrame>
        <p:nvGraphicFramePr>
          <p:cNvPr id="32776" name="Object 224"/>
          <p:cNvGraphicFramePr>
            <a:graphicFrameLocks noChangeAspect="1"/>
          </p:cNvGraphicFramePr>
          <p:nvPr/>
        </p:nvGraphicFramePr>
        <p:xfrm>
          <a:off x="481013" y="4797425"/>
          <a:ext cx="2530475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9" name="Equation" r:id="rId4" imgW="1485900" imgH="393700" progId="Equation.DSMT4">
                  <p:embed/>
                </p:oleObj>
              </mc:Choice>
              <mc:Fallback>
                <p:oleObj name="Equation" r:id="rId4" imgW="1485900" imgH="393700" progId="Equation.DSMT4">
                  <p:embed/>
                  <p:pic>
                    <p:nvPicPr>
                      <p:cNvPr id="32776" name="Object 2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4797425"/>
                        <a:ext cx="2530475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29" name="Object 225"/>
          <p:cNvGraphicFramePr>
            <a:graphicFrameLocks noChangeAspect="1"/>
          </p:cNvGraphicFramePr>
          <p:nvPr/>
        </p:nvGraphicFramePr>
        <p:xfrm>
          <a:off x="4514850" y="303371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0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21729" name="Object 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033713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0" name="Object 226"/>
          <p:cNvGraphicFramePr>
            <a:graphicFrameLocks noChangeAspect="1"/>
          </p:cNvGraphicFramePr>
          <p:nvPr/>
        </p:nvGraphicFramePr>
        <p:xfrm>
          <a:off x="481013" y="5876925"/>
          <a:ext cx="5192712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1" name="Equation" r:id="rId8" imgW="3047760" imgH="393480" progId="Equation.DSMT4">
                  <p:embed/>
                </p:oleObj>
              </mc:Choice>
              <mc:Fallback>
                <p:oleObj name="Equation" r:id="rId8" imgW="3047760" imgH="393480" progId="Equation.DSMT4">
                  <p:embed/>
                  <p:pic>
                    <p:nvPicPr>
                      <p:cNvPr id="32780" name="Object 2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5876925"/>
                        <a:ext cx="5192712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4141788" y="4868863"/>
            <a:ext cx="3816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infatti  s / </a:t>
            </a:r>
            <a:r>
              <a:rPr lang="it-IT">
                <a:latin typeface="Symbol" pitchFamily="18" charset="2"/>
              </a:rPr>
              <a:t>D</a:t>
            </a:r>
            <a:r>
              <a:rPr lang="it-IT"/>
              <a:t>t = v di scorrimento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15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4"/>
          <p:cNvSpPr txBox="1">
            <a:spLocks noChangeArrowheads="1"/>
          </p:cNvSpPr>
          <p:nvPr/>
        </p:nvSpPr>
        <p:spPr bwMode="auto">
          <a:xfrm>
            <a:off x="827088" y="333375"/>
            <a:ext cx="4176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/>
              <a:t>Metodo di Hittorf 1853</a:t>
            </a:r>
          </a:p>
        </p:txBody>
      </p:sp>
      <p:sp>
        <p:nvSpPr>
          <p:cNvPr id="23554" name="Text Box 6"/>
          <p:cNvSpPr txBox="1">
            <a:spLocks noChangeArrowheads="1"/>
          </p:cNvSpPr>
          <p:nvPr/>
        </p:nvSpPr>
        <p:spPr bwMode="auto">
          <a:xfrm>
            <a:off x="4211638" y="795338"/>
            <a:ext cx="3025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si può adoperare uno strumento simile</a:t>
            </a:r>
          </a:p>
        </p:txBody>
      </p:sp>
      <p:pic>
        <p:nvPicPr>
          <p:cNvPr id="23555" name="Picture 9" descr="http://www.phywe.com/images/p30604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773238"/>
            <a:ext cx="39338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 Box 10"/>
          <p:cNvSpPr txBox="1">
            <a:spLocks noChangeArrowheads="1"/>
          </p:cNvSpPr>
          <p:nvPr/>
        </p:nvSpPr>
        <p:spPr bwMode="auto">
          <a:xfrm>
            <a:off x="755650" y="5013325"/>
            <a:ext cx="4968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/>
              <a:t>(http://www.phywe.com/461/pid/26710/Ueberfuehrungszahlen-.htm)</a:t>
            </a:r>
          </a:p>
        </p:txBody>
      </p:sp>
      <p:pic>
        <p:nvPicPr>
          <p:cNvPr id="23557" name="Picture 2" descr="http://www.angelfire.com/pro/riturajkalita/IonicCHittrf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2276475"/>
            <a:ext cx="2405062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0" name="Oval 56"/>
          <p:cNvSpPr>
            <a:spLocks noChangeArrowheads="1"/>
          </p:cNvSpPr>
          <p:nvPr/>
        </p:nvSpPr>
        <p:spPr bwMode="auto">
          <a:xfrm>
            <a:off x="2735263" y="2881313"/>
            <a:ext cx="5048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39" name="Oval 55"/>
          <p:cNvSpPr>
            <a:spLocks noChangeArrowheads="1"/>
          </p:cNvSpPr>
          <p:nvPr/>
        </p:nvSpPr>
        <p:spPr bwMode="auto">
          <a:xfrm>
            <a:off x="1366838" y="2881313"/>
            <a:ext cx="5048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36" name="Oval 52"/>
          <p:cNvSpPr>
            <a:spLocks noChangeArrowheads="1"/>
          </p:cNvSpPr>
          <p:nvPr/>
        </p:nvSpPr>
        <p:spPr bwMode="auto">
          <a:xfrm>
            <a:off x="3598863" y="3384550"/>
            <a:ext cx="215900" cy="2159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34" name="Oval 50"/>
          <p:cNvSpPr>
            <a:spLocks noChangeArrowheads="1"/>
          </p:cNvSpPr>
          <p:nvPr/>
        </p:nvSpPr>
        <p:spPr bwMode="auto">
          <a:xfrm>
            <a:off x="2230438" y="3384550"/>
            <a:ext cx="215900" cy="2159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28" name="Rectangle 44"/>
          <p:cNvSpPr>
            <a:spLocks noChangeArrowheads="1"/>
          </p:cNvSpPr>
          <p:nvPr/>
        </p:nvSpPr>
        <p:spPr bwMode="auto">
          <a:xfrm>
            <a:off x="3959225" y="2881313"/>
            <a:ext cx="649288" cy="2159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646113" y="1223963"/>
            <a:ext cx="142875" cy="86518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4751388" y="1223963"/>
            <a:ext cx="142875" cy="8651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287338" y="7207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0033CC"/>
                </a:solidFill>
              </a:rPr>
              <a:t>anodo +</a:t>
            </a:r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4319588" y="720725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FF3300"/>
                </a:solidFill>
              </a:rPr>
              <a:t>catodo -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014538" y="129698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527425" y="129698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4588" name="Text Box 15"/>
          <p:cNvSpPr txBox="1">
            <a:spLocks noChangeArrowheads="1"/>
          </p:cNvSpPr>
          <p:nvPr/>
        </p:nvSpPr>
        <p:spPr bwMode="auto">
          <a:xfrm>
            <a:off x="5795963" y="1485900"/>
            <a:ext cx="23034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inizio 	6 equiv +  	6 equiv -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646113" y="2808288"/>
            <a:ext cx="142875" cy="86518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4751388" y="2808288"/>
            <a:ext cx="142875" cy="8651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2014538" y="288131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3527425" y="288131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5651500" y="2493963"/>
            <a:ext cx="27368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>
                <a:solidFill>
                  <a:srgbClr val="FF3300"/>
                </a:solidFill>
              </a:rPr>
              <a:t>si supponga il passaggio di 4 F per elettrolisi:</a:t>
            </a:r>
          </a:p>
        </p:txBody>
      </p:sp>
      <p:sp>
        <p:nvSpPr>
          <p:cNvPr id="24594" name="Text Box 31"/>
          <p:cNvSpPr txBox="1">
            <a:spLocks noChangeArrowheads="1"/>
          </p:cNvSpPr>
          <p:nvPr/>
        </p:nvSpPr>
        <p:spPr bwMode="auto">
          <a:xfrm>
            <a:off x="862013" y="1223963"/>
            <a:ext cx="108108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++++++</a:t>
            </a:r>
          </a:p>
          <a:p>
            <a:pPr>
              <a:spcBef>
                <a:spcPct val="50000"/>
              </a:spcBef>
            </a:pPr>
            <a:r>
              <a:rPr lang="it-IT" b="1"/>
              <a:t>- - - - - -</a:t>
            </a:r>
          </a:p>
        </p:txBody>
      </p:sp>
      <p:sp>
        <p:nvSpPr>
          <p:cNvPr id="24595" name="Text Box 36"/>
          <p:cNvSpPr txBox="1">
            <a:spLocks noChangeArrowheads="1"/>
          </p:cNvSpPr>
          <p:nvPr/>
        </p:nvSpPr>
        <p:spPr bwMode="auto">
          <a:xfrm>
            <a:off x="2159000" y="1223963"/>
            <a:ext cx="10810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++++++</a:t>
            </a:r>
          </a:p>
          <a:p>
            <a:pPr>
              <a:spcBef>
                <a:spcPct val="50000"/>
              </a:spcBef>
            </a:pPr>
            <a:r>
              <a:rPr lang="it-IT" b="1"/>
              <a:t>- - - - - -</a:t>
            </a:r>
          </a:p>
        </p:txBody>
      </p:sp>
      <p:sp>
        <p:nvSpPr>
          <p:cNvPr id="24596" name="Text Box 37"/>
          <p:cNvSpPr txBox="1">
            <a:spLocks noChangeArrowheads="1"/>
          </p:cNvSpPr>
          <p:nvPr/>
        </p:nvSpPr>
        <p:spPr bwMode="auto">
          <a:xfrm>
            <a:off x="3598863" y="1223963"/>
            <a:ext cx="108108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++++++</a:t>
            </a:r>
          </a:p>
          <a:p>
            <a:pPr>
              <a:spcBef>
                <a:spcPct val="50000"/>
              </a:spcBef>
            </a:pPr>
            <a:r>
              <a:rPr lang="it-IT" b="1"/>
              <a:t>- - - - - -</a:t>
            </a:r>
          </a:p>
        </p:txBody>
      </p:sp>
      <p:sp>
        <p:nvSpPr>
          <p:cNvPr id="24597" name="Text Box 38"/>
          <p:cNvSpPr txBox="1">
            <a:spLocks noChangeArrowheads="1"/>
          </p:cNvSpPr>
          <p:nvPr/>
        </p:nvSpPr>
        <p:spPr bwMode="auto">
          <a:xfrm>
            <a:off x="6011863" y="909638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sia u</a:t>
            </a:r>
            <a:r>
              <a:rPr lang="it-IT" b="1" baseline="-25000"/>
              <a:t>+</a:t>
            </a:r>
            <a:r>
              <a:rPr lang="it-IT" b="1"/>
              <a:t> = 3u</a:t>
            </a:r>
            <a:r>
              <a:rPr lang="it-IT" b="1" baseline="-25000"/>
              <a:t>-</a:t>
            </a:r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935038" y="3384550"/>
            <a:ext cx="576262" cy="2159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862013" y="2808288"/>
            <a:ext cx="108108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++++++</a:t>
            </a:r>
          </a:p>
          <a:p>
            <a:pPr>
              <a:spcBef>
                <a:spcPct val="50000"/>
              </a:spcBef>
            </a:pPr>
            <a:r>
              <a:rPr lang="it-IT" b="1"/>
              <a:t>- - - - - -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2230438" y="2808288"/>
            <a:ext cx="108108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++++++</a:t>
            </a:r>
          </a:p>
          <a:p>
            <a:pPr>
              <a:spcBef>
                <a:spcPct val="50000"/>
              </a:spcBef>
            </a:pPr>
            <a:r>
              <a:rPr lang="it-IT" b="1"/>
              <a:t>- - - - - -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3598863" y="2808288"/>
            <a:ext cx="108108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++++++</a:t>
            </a:r>
          </a:p>
          <a:p>
            <a:pPr>
              <a:spcBef>
                <a:spcPct val="50000"/>
              </a:spcBef>
            </a:pPr>
            <a:r>
              <a:rPr lang="it-IT" b="1"/>
              <a:t>- - - - - -</a:t>
            </a:r>
          </a:p>
        </p:txBody>
      </p:sp>
      <p:sp>
        <p:nvSpPr>
          <p:cNvPr id="16432" name="Freeform 48"/>
          <p:cNvSpPr>
            <a:spLocks/>
          </p:cNvSpPr>
          <p:nvPr/>
        </p:nvSpPr>
        <p:spPr bwMode="auto">
          <a:xfrm>
            <a:off x="862013" y="3744913"/>
            <a:ext cx="360362" cy="144462"/>
          </a:xfrm>
          <a:custGeom>
            <a:avLst/>
            <a:gdLst>
              <a:gd name="T0" fmla="*/ 2147483647 w 227"/>
              <a:gd name="T1" fmla="*/ 0 h 91"/>
              <a:gd name="T2" fmla="*/ 2147483647 w 227"/>
              <a:gd name="T3" fmla="*/ 2147483647 h 91"/>
              <a:gd name="T4" fmla="*/ 0 w 227"/>
              <a:gd name="T5" fmla="*/ 0 h 91"/>
              <a:gd name="T6" fmla="*/ 0 60000 65536"/>
              <a:gd name="T7" fmla="*/ 0 60000 65536"/>
              <a:gd name="T8" fmla="*/ 0 60000 65536"/>
              <a:gd name="T9" fmla="*/ 0 w 227"/>
              <a:gd name="T10" fmla="*/ 0 h 91"/>
              <a:gd name="T11" fmla="*/ 227 w 227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91">
                <a:moveTo>
                  <a:pt x="227" y="0"/>
                </a:moveTo>
                <a:cubicBezTo>
                  <a:pt x="223" y="45"/>
                  <a:pt x="220" y="91"/>
                  <a:pt x="182" y="91"/>
                </a:cubicBezTo>
                <a:cubicBezTo>
                  <a:pt x="144" y="91"/>
                  <a:pt x="30" y="1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3" name="Freeform 49"/>
          <p:cNvSpPr>
            <a:spLocks/>
          </p:cNvSpPr>
          <p:nvPr/>
        </p:nvSpPr>
        <p:spPr bwMode="auto">
          <a:xfrm flipH="1" flipV="1">
            <a:off x="4319588" y="2592388"/>
            <a:ext cx="360362" cy="144462"/>
          </a:xfrm>
          <a:custGeom>
            <a:avLst/>
            <a:gdLst>
              <a:gd name="T0" fmla="*/ 2147483647 w 227"/>
              <a:gd name="T1" fmla="*/ 0 h 91"/>
              <a:gd name="T2" fmla="*/ 2147483647 w 227"/>
              <a:gd name="T3" fmla="*/ 2147483647 h 91"/>
              <a:gd name="T4" fmla="*/ 0 w 227"/>
              <a:gd name="T5" fmla="*/ 0 h 91"/>
              <a:gd name="T6" fmla="*/ 0 60000 65536"/>
              <a:gd name="T7" fmla="*/ 0 60000 65536"/>
              <a:gd name="T8" fmla="*/ 0 60000 65536"/>
              <a:gd name="T9" fmla="*/ 0 w 227"/>
              <a:gd name="T10" fmla="*/ 0 h 91"/>
              <a:gd name="T11" fmla="*/ 227 w 227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91">
                <a:moveTo>
                  <a:pt x="227" y="0"/>
                </a:moveTo>
                <a:cubicBezTo>
                  <a:pt x="223" y="45"/>
                  <a:pt x="220" y="91"/>
                  <a:pt x="182" y="91"/>
                </a:cubicBezTo>
                <a:cubicBezTo>
                  <a:pt x="144" y="91"/>
                  <a:pt x="30" y="1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7" name="Freeform 53"/>
          <p:cNvSpPr>
            <a:spLocks/>
          </p:cNvSpPr>
          <p:nvPr/>
        </p:nvSpPr>
        <p:spPr bwMode="auto">
          <a:xfrm>
            <a:off x="1798638" y="3673475"/>
            <a:ext cx="360362" cy="144463"/>
          </a:xfrm>
          <a:custGeom>
            <a:avLst/>
            <a:gdLst>
              <a:gd name="T0" fmla="*/ 2147483647 w 227"/>
              <a:gd name="T1" fmla="*/ 0 h 91"/>
              <a:gd name="T2" fmla="*/ 2147483647 w 227"/>
              <a:gd name="T3" fmla="*/ 2147483647 h 91"/>
              <a:gd name="T4" fmla="*/ 0 w 227"/>
              <a:gd name="T5" fmla="*/ 0 h 91"/>
              <a:gd name="T6" fmla="*/ 0 60000 65536"/>
              <a:gd name="T7" fmla="*/ 0 60000 65536"/>
              <a:gd name="T8" fmla="*/ 0 60000 65536"/>
              <a:gd name="T9" fmla="*/ 0 w 227"/>
              <a:gd name="T10" fmla="*/ 0 h 91"/>
              <a:gd name="T11" fmla="*/ 227 w 227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91">
                <a:moveTo>
                  <a:pt x="227" y="0"/>
                </a:moveTo>
                <a:cubicBezTo>
                  <a:pt x="223" y="45"/>
                  <a:pt x="220" y="91"/>
                  <a:pt x="182" y="91"/>
                </a:cubicBezTo>
                <a:cubicBezTo>
                  <a:pt x="144" y="91"/>
                  <a:pt x="30" y="1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8" name="Freeform 54"/>
          <p:cNvSpPr>
            <a:spLocks/>
          </p:cNvSpPr>
          <p:nvPr/>
        </p:nvSpPr>
        <p:spPr bwMode="auto">
          <a:xfrm>
            <a:off x="3311525" y="3673475"/>
            <a:ext cx="360363" cy="144463"/>
          </a:xfrm>
          <a:custGeom>
            <a:avLst/>
            <a:gdLst>
              <a:gd name="T0" fmla="*/ 2147483647 w 227"/>
              <a:gd name="T1" fmla="*/ 0 h 91"/>
              <a:gd name="T2" fmla="*/ 2147483647 w 227"/>
              <a:gd name="T3" fmla="*/ 2147483647 h 91"/>
              <a:gd name="T4" fmla="*/ 0 w 227"/>
              <a:gd name="T5" fmla="*/ 0 h 91"/>
              <a:gd name="T6" fmla="*/ 0 60000 65536"/>
              <a:gd name="T7" fmla="*/ 0 60000 65536"/>
              <a:gd name="T8" fmla="*/ 0 60000 65536"/>
              <a:gd name="T9" fmla="*/ 0 w 227"/>
              <a:gd name="T10" fmla="*/ 0 h 91"/>
              <a:gd name="T11" fmla="*/ 227 w 227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91">
                <a:moveTo>
                  <a:pt x="227" y="0"/>
                </a:moveTo>
                <a:cubicBezTo>
                  <a:pt x="223" y="45"/>
                  <a:pt x="220" y="91"/>
                  <a:pt x="182" y="91"/>
                </a:cubicBezTo>
                <a:cubicBezTo>
                  <a:pt x="144" y="91"/>
                  <a:pt x="30" y="1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41" name="Freeform 57"/>
          <p:cNvSpPr>
            <a:spLocks/>
          </p:cNvSpPr>
          <p:nvPr/>
        </p:nvSpPr>
        <p:spPr bwMode="auto">
          <a:xfrm flipH="1" flipV="1">
            <a:off x="1727200" y="2665413"/>
            <a:ext cx="360363" cy="144462"/>
          </a:xfrm>
          <a:custGeom>
            <a:avLst/>
            <a:gdLst>
              <a:gd name="T0" fmla="*/ 2147483647 w 227"/>
              <a:gd name="T1" fmla="*/ 0 h 91"/>
              <a:gd name="T2" fmla="*/ 2147483647 w 227"/>
              <a:gd name="T3" fmla="*/ 2147483647 h 91"/>
              <a:gd name="T4" fmla="*/ 0 w 227"/>
              <a:gd name="T5" fmla="*/ 0 h 91"/>
              <a:gd name="T6" fmla="*/ 0 60000 65536"/>
              <a:gd name="T7" fmla="*/ 0 60000 65536"/>
              <a:gd name="T8" fmla="*/ 0 60000 65536"/>
              <a:gd name="T9" fmla="*/ 0 w 227"/>
              <a:gd name="T10" fmla="*/ 0 h 91"/>
              <a:gd name="T11" fmla="*/ 227 w 227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91">
                <a:moveTo>
                  <a:pt x="227" y="0"/>
                </a:moveTo>
                <a:cubicBezTo>
                  <a:pt x="223" y="45"/>
                  <a:pt x="220" y="91"/>
                  <a:pt x="182" y="91"/>
                </a:cubicBezTo>
                <a:cubicBezTo>
                  <a:pt x="144" y="91"/>
                  <a:pt x="30" y="1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42" name="Freeform 58"/>
          <p:cNvSpPr>
            <a:spLocks/>
          </p:cNvSpPr>
          <p:nvPr/>
        </p:nvSpPr>
        <p:spPr bwMode="auto">
          <a:xfrm flipH="1" flipV="1">
            <a:off x="3238500" y="2665413"/>
            <a:ext cx="360363" cy="144462"/>
          </a:xfrm>
          <a:custGeom>
            <a:avLst/>
            <a:gdLst>
              <a:gd name="T0" fmla="*/ 2147483647 w 227"/>
              <a:gd name="T1" fmla="*/ 0 h 91"/>
              <a:gd name="T2" fmla="*/ 2147483647 w 227"/>
              <a:gd name="T3" fmla="*/ 2147483647 h 91"/>
              <a:gd name="T4" fmla="*/ 0 w 227"/>
              <a:gd name="T5" fmla="*/ 0 h 91"/>
              <a:gd name="T6" fmla="*/ 0 60000 65536"/>
              <a:gd name="T7" fmla="*/ 0 60000 65536"/>
              <a:gd name="T8" fmla="*/ 0 60000 65536"/>
              <a:gd name="T9" fmla="*/ 0 w 227"/>
              <a:gd name="T10" fmla="*/ 0 h 91"/>
              <a:gd name="T11" fmla="*/ 227 w 227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91">
                <a:moveTo>
                  <a:pt x="227" y="0"/>
                </a:moveTo>
                <a:cubicBezTo>
                  <a:pt x="223" y="45"/>
                  <a:pt x="220" y="91"/>
                  <a:pt x="182" y="91"/>
                </a:cubicBezTo>
                <a:cubicBezTo>
                  <a:pt x="144" y="91"/>
                  <a:pt x="30" y="1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48" name="Text Box 64"/>
          <p:cNvSpPr txBox="1">
            <a:spLocks noChangeArrowheads="1"/>
          </p:cNvSpPr>
          <p:nvPr/>
        </p:nvSpPr>
        <p:spPr bwMode="auto">
          <a:xfrm>
            <a:off x="719138" y="4321175"/>
            <a:ext cx="475138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per migrazione: 3 equiv da sin a dx </a:t>
            </a:r>
          </a:p>
          <a:p>
            <a:pPr>
              <a:spcBef>
                <a:spcPct val="50000"/>
              </a:spcBef>
            </a:pPr>
            <a:r>
              <a:rPr lang="it-IT"/>
              <a:t>		1 equiv da dx a sin</a:t>
            </a:r>
          </a:p>
        </p:txBody>
      </p:sp>
      <p:sp>
        <p:nvSpPr>
          <p:cNvPr id="16449" name="Text Box 65"/>
          <p:cNvSpPr txBox="1">
            <a:spLocks noChangeArrowheads="1"/>
          </p:cNvSpPr>
          <p:nvPr/>
        </p:nvSpPr>
        <p:spPr bwMode="auto">
          <a:xfrm>
            <a:off x="5618163" y="400526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si scaricano 4 eq + e 4 eq -</a:t>
            </a:r>
          </a:p>
        </p:txBody>
      </p:sp>
      <p:sp>
        <p:nvSpPr>
          <p:cNvPr id="24610" name="Text Box 66"/>
          <p:cNvSpPr txBox="1">
            <a:spLocks noChangeArrowheads="1"/>
          </p:cNvSpPr>
          <p:nvPr/>
        </p:nvSpPr>
        <p:spPr bwMode="auto">
          <a:xfrm>
            <a:off x="1692275" y="188913"/>
            <a:ext cx="374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/>
              <a:t>esempio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5FAA-5044-4F0D-82DD-0E02FA69AB92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40" grpId="0" animBg="1"/>
      <p:bldP spid="16439" grpId="0" animBg="1"/>
      <p:bldP spid="16436" grpId="0" animBg="1"/>
      <p:bldP spid="16434" grpId="0" animBg="1"/>
      <p:bldP spid="16428" grpId="0" animBg="1"/>
      <p:bldP spid="16404" grpId="0" animBg="1"/>
      <p:bldP spid="16405" grpId="0" animBg="1"/>
      <p:bldP spid="16406" grpId="0" animBg="1"/>
      <p:bldP spid="16407" grpId="0" animBg="1"/>
      <p:bldP spid="16412" grpId="0"/>
      <p:bldP spid="16425" grpId="0" animBg="1"/>
      <p:bldP spid="16423" grpId="0"/>
      <p:bldP spid="16426" grpId="0"/>
      <p:bldP spid="16427" grpId="0"/>
      <p:bldP spid="16432" grpId="0" animBg="1"/>
      <p:bldP spid="16433" grpId="0" animBg="1"/>
      <p:bldP spid="16437" grpId="0" animBg="1"/>
      <p:bldP spid="16438" grpId="0" animBg="1"/>
      <p:bldP spid="16441" grpId="0" animBg="1"/>
      <p:bldP spid="16442" grpId="0" animBg="1"/>
      <p:bldP spid="16448" grpId="0"/>
      <p:bldP spid="16449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1936</TotalTime>
  <Words>1357</Words>
  <Application>Microsoft Office PowerPoint</Application>
  <PresentationFormat>Presentazione su schermo (4:3)</PresentationFormat>
  <Paragraphs>275</Paragraphs>
  <Slides>26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26</vt:i4>
      </vt:variant>
    </vt:vector>
  </HeadingPairs>
  <TitlesOfParts>
    <vt:vector size="35" baseType="lpstr">
      <vt:lpstr>Arial</vt:lpstr>
      <vt:lpstr>Calibri</vt:lpstr>
      <vt:lpstr>Royal Society of Chemistry</vt:lpstr>
      <vt:lpstr>Symbol</vt:lpstr>
      <vt:lpstr>Times New Roman</vt:lpstr>
      <vt:lpstr>Struttura predefinita</vt:lpstr>
      <vt:lpstr>Equation</vt:lpstr>
      <vt:lpstr>Equazione</vt:lpstr>
      <vt:lpstr>Grafico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CT</dc:creator>
  <cp:lastModifiedBy>Claudio Tavagnacco</cp:lastModifiedBy>
  <cp:revision>610</cp:revision>
  <dcterms:created xsi:type="dcterms:W3CDTF">2006-05-12T13:05:05Z</dcterms:created>
  <dcterms:modified xsi:type="dcterms:W3CDTF">2020-05-07T23:10:43Z</dcterms:modified>
</cp:coreProperties>
</file>