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7" r:id="rId2"/>
    <p:sldId id="268" r:id="rId3"/>
    <p:sldId id="257" r:id="rId4"/>
    <p:sldId id="258" r:id="rId5"/>
    <p:sldId id="259" r:id="rId6"/>
    <p:sldId id="260"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729"/>
  </p:normalViewPr>
  <p:slideViewPr>
    <p:cSldViewPr snapToGrid="0" snapToObjects="1">
      <p:cViewPr varScale="1">
        <p:scale>
          <a:sx n="70" d="100"/>
          <a:sy n="70" d="100"/>
        </p:scale>
        <p:origin x="6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5/6/2020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5/6/2020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5/6/2020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334961-B490-664F-A9AF-2763EEA2638D}"/>
              </a:ext>
            </a:extLst>
          </p:cNvPr>
          <p:cNvSpPr>
            <a:spLocks noGrp="1"/>
          </p:cNvSpPr>
          <p:nvPr>
            <p:ph type="ctrTitle"/>
          </p:nvPr>
        </p:nvSpPr>
        <p:spPr>
          <a:xfrm>
            <a:off x="2805660" y="2150153"/>
            <a:ext cx="6425608" cy="1528997"/>
          </a:xfrm>
        </p:spPr>
        <p:txBody>
          <a:bodyPr/>
          <a:lstStyle/>
          <a:p>
            <a:r>
              <a:rPr lang="it-IT" sz="4050" b="1" dirty="0"/>
              <a:t>Geografia</a:t>
            </a:r>
            <a:r>
              <a:rPr lang="it-IT" sz="3000" b="1" dirty="0"/>
              <a:t/>
            </a:r>
            <a:br>
              <a:rPr lang="it-IT" sz="3000" b="1" dirty="0"/>
            </a:br>
            <a:r>
              <a:rPr lang="it-IT" sz="3000" dirty="0"/>
              <a:t/>
            </a:r>
            <a:br>
              <a:rPr lang="it-IT" sz="3000" dirty="0"/>
            </a:br>
            <a:r>
              <a:rPr lang="it-IT" sz="3000" dirty="0"/>
              <a:t>Sergio Zilli</a:t>
            </a:r>
          </a:p>
        </p:txBody>
      </p:sp>
      <p:sp>
        <p:nvSpPr>
          <p:cNvPr id="3" name="Sottotitolo 2">
            <a:extLst>
              <a:ext uri="{FF2B5EF4-FFF2-40B4-BE49-F238E27FC236}">
                <a16:creationId xmlns:a16="http://schemas.microsoft.com/office/drawing/2014/main" id="{583FBC90-E5F9-594F-A8B9-0C595B6A5B71}"/>
              </a:ext>
            </a:extLst>
          </p:cNvPr>
          <p:cNvSpPr>
            <a:spLocks noGrp="1"/>
          </p:cNvSpPr>
          <p:nvPr>
            <p:ph type="subTitle" idx="1"/>
          </p:nvPr>
        </p:nvSpPr>
        <p:spPr>
          <a:xfrm>
            <a:off x="3490315" y="4027669"/>
            <a:ext cx="5123755" cy="1068050"/>
          </a:xfrm>
        </p:spPr>
        <p:txBody>
          <a:bodyPr>
            <a:normAutofit fontScale="70000" lnSpcReduction="20000"/>
          </a:bodyPr>
          <a:lstStyle/>
          <a:p>
            <a:r>
              <a:rPr lang="it-IT" dirty="0" err="1"/>
              <a:t>cod</a:t>
            </a:r>
            <a:r>
              <a:rPr lang="it-IT" dirty="0"/>
              <a:t>: </a:t>
            </a:r>
            <a:r>
              <a:rPr lang="it-IT" i="1" dirty="0"/>
              <a:t>006LE </a:t>
            </a:r>
          </a:p>
          <a:p>
            <a:r>
              <a:rPr lang="it-IT" dirty="0"/>
              <a:t>Corso di Laurea: Discipline storiche e filosofiche</a:t>
            </a:r>
            <a:br>
              <a:rPr lang="it-IT" dirty="0"/>
            </a:br>
            <a:endParaRPr lang="it-IT" dirty="0"/>
          </a:p>
          <a:p>
            <a:r>
              <a:rPr lang="it-IT" b="1" dirty="0" err="1"/>
              <a:t>a.a</a:t>
            </a:r>
            <a:r>
              <a:rPr lang="it-IT" b="1" dirty="0"/>
              <a:t>. 2019-2020</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503646"/>
      </p:ext>
    </p:extLst>
  </p:cSld>
  <p:clrMapOvr>
    <a:masterClrMapping/>
  </p:clrMapOvr>
  <mc:AlternateContent xmlns:mc="http://schemas.openxmlformats.org/markup-compatibility/2006" xmlns:p14="http://schemas.microsoft.com/office/powerpoint/2010/main">
    <mc:Choice Requires="p14">
      <p:transition spd="slow" p14:dur="2000" advTm="13668"/>
    </mc:Choice>
    <mc:Fallback xmlns="">
      <p:transition spd="slow" advTm="1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59D3CC-8611-FE4B-8ED7-3CBC33D81B03}"/>
              </a:ext>
            </a:extLst>
          </p:cNvPr>
          <p:cNvSpPr>
            <a:spLocks noGrp="1"/>
          </p:cNvSpPr>
          <p:nvPr>
            <p:ph type="title"/>
          </p:nvPr>
        </p:nvSpPr>
        <p:spPr/>
        <p:txBody>
          <a:bodyPr/>
          <a:lstStyle/>
          <a:p>
            <a:r>
              <a:rPr lang="it-IT" b="1" dirty="0"/>
              <a:t>Presentazione n. </a:t>
            </a:r>
            <a:r>
              <a:rPr lang="it-IT" b="1" dirty="0" smtClean="0"/>
              <a:t>43 </a:t>
            </a:r>
            <a:r>
              <a:rPr lang="it-IT" b="1" dirty="0"/>
              <a:t>(con audio)</a:t>
            </a:r>
            <a:endParaRPr lang="it-IT" dirty="0"/>
          </a:p>
        </p:txBody>
      </p:sp>
      <p:sp>
        <p:nvSpPr>
          <p:cNvPr id="3" name="Segnaposto contenuto 2">
            <a:extLst>
              <a:ext uri="{FF2B5EF4-FFF2-40B4-BE49-F238E27FC236}">
                <a16:creationId xmlns:a16="http://schemas.microsoft.com/office/drawing/2014/main" id="{0C31E181-CE6D-4648-A6E7-DD8A85C191AE}"/>
              </a:ext>
            </a:extLst>
          </p:cNvPr>
          <p:cNvSpPr>
            <a:spLocks noGrp="1"/>
          </p:cNvSpPr>
          <p:nvPr>
            <p:ph idx="1"/>
          </p:nvPr>
        </p:nvSpPr>
        <p:spPr/>
        <p:txBody>
          <a:bodyPr>
            <a:normAutofit/>
          </a:bodyPr>
          <a:lstStyle/>
          <a:p>
            <a:pPr marL="0" indent="0">
              <a:buNone/>
            </a:pPr>
            <a:endParaRPr lang="it-IT" sz="4800" dirty="0" smtClean="0">
              <a:solidFill>
                <a:srgbClr val="FF0000"/>
              </a:solidFill>
            </a:endParaRPr>
          </a:p>
          <a:p>
            <a:pPr marL="0" indent="0">
              <a:buNone/>
            </a:pPr>
            <a:r>
              <a:rPr lang="it-IT" sz="4800" dirty="0">
                <a:solidFill>
                  <a:srgbClr val="FF0000"/>
                </a:solidFill>
              </a:rPr>
              <a:t>Geografia urbana</a:t>
            </a:r>
          </a:p>
          <a:p>
            <a:pPr marL="0" indent="0">
              <a:buNone/>
            </a:pPr>
            <a:endParaRPr lang="it-IT" sz="4800" dirty="0">
              <a:solidFill>
                <a:srgbClr val="FF0000"/>
              </a:solidFill>
            </a:endParaRPr>
          </a:p>
          <a:p>
            <a:pPr marL="0" indent="0">
              <a:buNone/>
            </a:pPr>
            <a:r>
              <a:rPr lang="it-IT" sz="4800" dirty="0" smtClean="0">
                <a:solidFill>
                  <a:srgbClr val="FF0000"/>
                </a:solidFill>
              </a:rPr>
              <a:t>5</a:t>
            </a:r>
            <a:endParaRPr lang="it-IT" sz="4800"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7176494"/>
      </p:ext>
    </p:extLst>
  </p:cSld>
  <p:clrMapOvr>
    <a:masterClrMapping/>
  </p:clrMapOvr>
  <mc:AlternateContent xmlns:mc="http://schemas.openxmlformats.org/markup-compatibility/2006" xmlns:p14="http://schemas.microsoft.com/office/powerpoint/2010/main">
    <mc:Choice Requires="p14">
      <p:transition spd="slow" p14:dur="2000" advTm="7383"/>
    </mc:Choice>
    <mc:Fallback xmlns="">
      <p:transition spd="slow" advTm="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EF908B-FB03-D14B-A7D9-1A860AE8D03A}"/>
              </a:ext>
            </a:extLst>
          </p:cNvPr>
          <p:cNvSpPr>
            <a:spLocks noGrp="1"/>
          </p:cNvSpPr>
          <p:nvPr>
            <p:ph type="title"/>
          </p:nvPr>
        </p:nvSpPr>
        <p:spPr/>
        <p:txBody>
          <a:bodyPr/>
          <a:lstStyle/>
          <a:p>
            <a:r>
              <a:rPr lang="it-IT" dirty="0"/>
              <a:t>La struttura urbana</a:t>
            </a:r>
          </a:p>
        </p:txBody>
      </p:sp>
      <p:sp>
        <p:nvSpPr>
          <p:cNvPr id="3" name="Segnaposto contenuto 2">
            <a:extLst>
              <a:ext uri="{FF2B5EF4-FFF2-40B4-BE49-F238E27FC236}">
                <a16:creationId xmlns:a16="http://schemas.microsoft.com/office/drawing/2014/main" id="{9B5AF588-02D9-CC41-AE19-EB1DE7C4D555}"/>
              </a:ext>
            </a:extLst>
          </p:cNvPr>
          <p:cNvSpPr>
            <a:spLocks noGrp="1"/>
          </p:cNvSpPr>
          <p:nvPr>
            <p:ph idx="1"/>
          </p:nvPr>
        </p:nvSpPr>
        <p:spPr/>
        <p:txBody>
          <a:bodyPr/>
          <a:lstStyle/>
          <a:p>
            <a:pPr marL="0" indent="0">
              <a:buNone/>
            </a:pPr>
            <a:r>
              <a:rPr lang="it-IT" dirty="0"/>
              <a:t>La </a:t>
            </a:r>
            <a:r>
              <a:rPr lang="it-IT" b="1" dirty="0"/>
              <a:t>morfologia urbana </a:t>
            </a:r>
            <a:r>
              <a:rPr lang="it-IT" dirty="0"/>
              <a:t>è la forma fisica della città. La si vede nella sua planimetria che contiene la distribuzione degli </a:t>
            </a:r>
            <a:r>
              <a:rPr lang="it-IT" u="sng" dirty="0"/>
              <a:t>spazi</a:t>
            </a:r>
            <a:r>
              <a:rPr lang="it-IT" dirty="0"/>
              <a:t>, costruiti e non, pubblici e privati, avvenuta sulla base dei </a:t>
            </a:r>
            <a:r>
              <a:rPr lang="it-IT" u="sng" dirty="0"/>
              <a:t>lineamenti del sito </a:t>
            </a:r>
            <a:r>
              <a:rPr lang="it-IT" dirty="0"/>
              <a:t>e della sua </a:t>
            </a:r>
            <a:r>
              <a:rPr lang="it-IT" u="sng" dirty="0"/>
              <a:t>evoluzione </a:t>
            </a:r>
            <a:r>
              <a:rPr lang="it-IT" dirty="0"/>
              <a:t>storica.</a:t>
            </a:r>
          </a:p>
          <a:p>
            <a:pPr marL="0" indent="0">
              <a:buNone/>
            </a:pPr>
            <a:r>
              <a:rPr lang="it-IT" dirty="0"/>
              <a:t>Tra gli agglomerati tradizionali:</a:t>
            </a:r>
          </a:p>
          <a:p>
            <a:pPr marL="1444752" lvl="3" indent="0">
              <a:buNone/>
            </a:pPr>
            <a:r>
              <a:rPr lang="it-IT" dirty="0"/>
              <a:t>Città a pianta a scacchiera o a griglia</a:t>
            </a:r>
          </a:p>
          <a:p>
            <a:pPr marL="1444752" lvl="3" indent="0">
              <a:buNone/>
            </a:pPr>
            <a:r>
              <a:rPr lang="it-IT" dirty="0"/>
              <a:t>Città a pianta radiocentrica</a:t>
            </a:r>
          </a:p>
          <a:p>
            <a:pPr marL="1444752" lvl="3" indent="0">
              <a:buNone/>
            </a:pPr>
            <a:r>
              <a:rPr lang="it-IT" dirty="0"/>
              <a:t>Città lineari</a:t>
            </a:r>
          </a:p>
          <a:p>
            <a:pPr marL="11113" lvl="3" indent="0">
              <a:buNone/>
            </a:pPr>
            <a:r>
              <a:rPr lang="it-IT" sz="2000" i="0" dirty="0"/>
              <a:t>In più ci sono le città pianificate, irregolari (anche labirintiche).</a:t>
            </a:r>
          </a:p>
          <a:p>
            <a:pPr marL="11113" lvl="3" indent="0">
              <a:buNone/>
            </a:pPr>
            <a:r>
              <a:rPr lang="it-IT" sz="2000" i="0" dirty="0"/>
              <a:t> Le descrizioni geometriche hanno poco senso se non sono collegate ai processi storici che le hanno generate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915607"/>
      </p:ext>
    </p:extLst>
  </p:cSld>
  <p:clrMapOvr>
    <a:masterClrMapping/>
  </p:clrMapOvr>
  <mc:AlternateContent xmlns:mc="http://schemas.openxmlformats.org/markup-compatibility/2006" xmlns:p14="http://schemas.microsoft.com/office/powerpoint/2010/main">
    <mc:Choice Requires="p14">
      <p:transition spd="slow" p14:dur="2000" advTm="344317"/>
    </mc:Choice>
    <mc:Fallback xmlns="">
      <p:transition spd="slow" advTm="34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B6170-DA3F-F04C-BD1F-4F28FE34A736}"/>
              </a:ext>
            </a:extLst>
          </p:cNvPr>
          <p:cNvSpPr>
            <a:spLocks noGrp="1"/>
          </p:cNvSpPr>
          <p:nvPr>
            <p:ph type="title"/>
          </p:nvPr>
        </p:nvSpPr>
        <p:spPr/>
        <p:txBody>
          <a:bodyPr/>
          <a:lstStyle/>
          <a:p>
            <a:r>
              <a:rPr lang="it-IT" dirty="0"/>
              <a:t>La struttura urbana</a:t>
            </a:r>
          </a:p>
        </p:txBody>
      </p:sp>
      <p:sp>
        <p:nvSpPr>
          <p:cNvPr id="3" name="Segnaposto contenuto 2">
            <a:extLst>
              <a:ext uri="{FF2B5EF4-FFF2-40B4-BE49-F238E27FC236}">
                <a16:creationId xmlns:a16="http://schemas.microsoft.com/office/drawing/2014/main" id="{3B5EC1EB-3AB2-6441-A251-EA119B7E9B8A}"/>
              </a:ext>
            </a:extLst>
          </p:cNvPr>
          <p:cNvSpPr>
            <a:spLocks noGrp="1"/>
          </p:cNvSpPr>
          <p:nvPr>
            <p:ph idx="1"/>
          </p:nvPr>
        </p:nvSpPr>
        <p:spPr/>
        <p:txBody>
          <a:bodyPr/>
          <a:lstStyle/>
          <a:p>
            <a:pPr marL="720725" indent="-355600">
              <a:buNone/>
            </a:pPr>
            <a:r>
              <a:rPr lang="it-IT" dirty="0"/>
              <a:t>Le morfologie delle città, se non in casi estremi, non sono omogenee in forza della sovrapposizione storica, dei mutamenti amministrativi, pianificatori, politici, sulla viabilità, interna e esterna.</a:t>
            </a:r>
          </a:p>
          <a:p>
            <a:pPr marL="720725" indent="-355600">
              <a:buNone/>
            </a:pPr>
            <a:r>
              <a:rPr lang="it-IT" dirty="0"/>
              <a:t>La planimetria è bidimensionale, manca la considerazione dell’altezza (grattacieli, villette) e della profondità (spazi sotterranei, metropolitane) </a:t>
            </a:r>
            <a:r>
              <a:rPr lang="it-IT" dirty="0">
                <a:sym typeface="Wingdings" pitchFamily="2" charset="2"/>
              </a:rPr>
              <a:t> volumetria.</a:t>
            </a:r>
          </a:p>
          <a:p>
            <a:pPr marL="720725" indent="-355600">
              <a:buNone/>
            </a:pPr>
            <a:r>
              <a:rPr lang="it-IT" dirty="0">
                <a:sym typeface="Wingdings" pitchFamily="2" charset="2"/>
              </a:rPr>
              <a:t>Inoltre occorre considerare la disposizione della popolazione e delle varie attività economiche</a:t>
            </a:r>
          </a:p>
          <a:p>
            <a:pPr marL="720725" indent="-355600">
              <a:buNone/>
            </a:pPr>
            <a:r>
              <a:rPr lang="it-IT" dirty="0">
                <a:sym typeface="Wingdings" pitchFamily="2" charset="2"/>
              </a:rPr>
              <a:t>Fino a metà Novecento i modelli morfologici dominanti erano quelli dell’Europa occidentale e del Nord America, ora sono più complessi.</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2272723"/>
      </p:ext>
    </p:extLst>
  </p:cSld>
  <p:clrMapOvr>
    <a:masterClrMapping/>
  </p:clrMapOvr>
  <mc:AlternateContent xmlns:mc="http://schemas.openxmlformats.org/markup-compatibility/2006" xmlns:p14="http://schemas.microsoft.com/office/powerpoint/2010/main">
    <mc:Choice Requires="p14">
      <p:transition spd="slow" p14:dur="2000" advTm="209157"/>
    </mc:Choice>
    <mc:Fallback xmlns="">
      <p:transition spd="slow" advTm="20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50B2FA-16C9-824F-A5C5-EBD98898B542}"/>
              </a:ext>
            </a:extLst>
          </p:cNvPr>
          <p:cNvSpPr>
            <a:spLocks noGrp="1"/>
          </p:cNvSpPr>
          <p:nvPr>
            <p:ph type="title"/>
          </p:nvPr>
        </p:nvSpPr>
        <p:spPr/>
        <p:txBody>
          <a:bodyPr/>
          <a:lstStyle/>
          <a:p>
            <a:r>
              <a:rPr lang="it-IT" dirty="0"/>
              <a:t>Schemi di città</a:t>
            </a:r>
          </a:p>
        </p:txBody>
      </p:sp>
      <p:sp>
        <p:nvSpPr>
          <p:cNvPr id="3" name="Segnaposto contenuto 2">
            <a:extLst>
              <a:ext uri="{FF2B5EF4-FFF2-40B4-BE49-F238E27FC236}">
                <a16:creationId xmlns:a16="http://schemas.microsoft.com/office/drawing/2014/main" id="{AEA0A773-8827-BB48-B72E-8EC89D157936}"/>
              </a:ext>
            </a:extLst>
          </p:cNvPr>
          <p:cNvSpPr>
            <a:spLocks noGrp="1"/>
          </p:cNvSpPr>
          <p:nvPr>
            <p:ph idx="1"/>
          </p:nvPr>
        </p:nvSpPr>
        <p:spPr/>
        <p:txBody>
          <a:bodyPr>
            <a:normAutofit fontScale="92500" lnSpcReduction="20000"/>
          </a:bodyPr>
          <a:lstStyle/>
          <a:p>
            <a:pPr marL="490538" indent="-446088">
              <a:buNone/>
            </a:pPr>
            <a:r>
              <a:rPr lang="it-IT" dirty="0"/>
              <a:t>Al centro il quartiere degli affari (</a:t>
            </a:r>
            <a:r>
              <a:rPr lang="it-IT" b="1" dirty="0"/>
              <a:t>CBD</a:t>
            </a:r>
            <a:r>
              <a:rPr lang="it-IT" dirty="0"/>
              <a:t> </a:t>
            </a:r>
            <a:r>
              <a:rPr lang="it-IT" i="1" dirty="0"/>
              <a:t>Central Business </a:t>
            </a:r>
            <a:r>
              <a:rPr lang="it-IT" i="1" dirty="0" err="1"/>
              <a:t>District</a:t>
            </a:r>
            <a:r>
              <a:rPr lang="it-IT" dirty="0"/>
              <a:t>), attorno aree miste di servizi (cultura, trasporti, piccoli negozi) e residenza, abitate da classi sociali meno abbienti (ma con spazi per high society). Attorno a queste due prime aree concentriche, ci sono la </a:t>
            </a:r>
            <a:r>
              <a:rPr lang="it-IT" b="1" dirty="0"/>
              <a:t>semi- periferia </a:t>
            </a:r>
            <a:r>
              <a:rPr lang="it-IT" dirty="0"/>
              <a:t>(o di transizione) e la </a:t>
            </a:r>
            <a:r>
              <a:rPr lang="it-IT" b="1" dirty="0"/>
              <a:t>periferia</a:t>
            </a:r>
            <a:r>
              <a:rPr lang="it-IT" dirty="0"/>
              <a:t>, attraversate da assi di comunicazioni principali. Nella prima i quartieri residenziali non popolari, nella seconda quelli popolari e gli stabilimenti industriali. Al di là, le aree periferiche extra urbane.</a:t>
            </a:r>
          </a:p>
          <a:p>
            <a:pPr marL="490538" indent="-446088">
              <a:buNone/>
            </a:pPr>
            <a:r>
              <a:rPr lang="it-IT" dirty="0"/>
              <a:t>Oggi questo schema vale per i centri minori e quelli che non sono stati in grado di adeguarsi alle nuove metodologie produttive e allo sviluppo delle reti.</a:t>
            </a:r>
          </a:p>
          <a:p>
            <a:pPr marL="490538" indent="-446088">
              <a:buNone/>
            </a:pPr>
            <a:r>
              <a:rPr lang="it-IT" dirty="0"/>
              <a:t>Quindi abbiamo una dispersione urbana, in cui manca l’ordine pregresso imposto dal rapporto centro-periferia. La densità della popolazione e dell’occupazione del suolo, il prezzo degli spazi e le centralità funzionali sono molto variabili all’interno dello stesso centro a seconda delle risposte che danno alle diverse logiche di sviluppo, che sono sia esogene (il decentramento metropolitano) sia endogene (relative alle specifiche modalità di vita locali)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1669079"/>
      </p:ext>
    </p:extLst>
  </p:cSld>
  <p:clrMapOvr>
    <a:masterClrMapping/>
  </p:clrMapOvr>
  <mc:AlternateContent xmlns:mc="http://schemas.openxmlformats.org/markup-compatibility/2006" xmlns:p14="http://schemas.microsoft.com/office/powerpoint/2010/main">
    <mc:Choice Requires="p14">
      <p:transition spd="slow" p14:dur="2000" advTm="346919"/>
    </mc:Choice>
    <mc:Fallback xmlns="">
      <p:transition spd="slow" advTm="346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4EEB32-04C7-0D4B-95F5-E53D9B6D1C91}"/>
              </a:ext>
            </a:extLst>
          </p:cNvPr>
          <p:cNvSpPr>
            <a:spLocks noGrp="1"/>
          </p:cNvSpPr>
          <p:nvPr>
            <p:ph type="title"/>
          </p:nvPr>
        </p:nvSpPr>
        <p:spPr/>
        <p:txBody>
          <a:bodyPr/>
          <a:lstStyle/>
          <a:p>
            <a:r>
              <a:rPr lang="it-IT" dirty="0"/>
              <a:t>Uso del suolo urbano</a:t>
            </a:r>
          </a:p>
        </p:txBody>
      </p:sp>
      <p:sp>
        <p:nvSpPr>
          <p:cNvPr id="3" name="Segnaposto contenuto 2">
            <a:extLst>
              <a:ext uri="{FF2B5EF4-FFF2-40B4-BE49-F238E27FC236}">
                <a16:creationId xmlns:a16="http://schemas.microsoft.com/office/drawing/2014/main" id="{1C64C86D-8670-2C44-A5E2-EFE2EE4D5DCE}"/>
              </a:ext>
            </a:extLst>
          </p:cNvPr>
          <p:cNvSpPr>
            <a:spLocks noGrp="1"/>
          </p:cNvSpPr>
          <p:nvPr>
            <p:ph idx="1"/>
          </p:nvPr>
        </p:nvSpPr>
        <p:spPr/>
        <p:txBody>
          <a:bodyPr>
            <a:normAutofit fontScale="92500" lnSpcReduction="20000"/>
          </a:bodyPr>
          <a:lstStyle/>
          <a:p>
            <a:pPr marL="0" indent="0">
              <a:buNone/>
            </a:pPr>
            <a:r>
              <a:rPr lang="it-IT" dirty="0"/>
              <a:t>Tre i principali processi che influenzano la struttura della città</a:t>
            </a:r>
          </a:p>
          <a:p>
            <a:pPr lvl="1">
              <a:buFont typeface="Arial" panose="020B0604020202020204" pitchFamily="34" charset="0"/>
              <a:buChar char="•"/>
            </a:pPr>
            <a:r>
              <a:rPr lang="it-IT" b="1" dirty="0"/>
              <a:t>Centralizzazione</a:t>
            </a:r>
            <a:r>
              <a:rPr lang="it-IT" dirty="0"/>
              <a:t>: processo che porta popolazione e attività economiche a confluire verso i quartieri centrali della città</a:t>
            </a:r>
          </a:p>
          <a:p>
            <a:pPr lvl="1">
              <a:buFont typeface="Arial" panose="020B0604020202020204" pitchFamily="34" charset="0"/>
              <a:buChar char="•"/>
            </a:pPr>
            <a:r>
              <a:rPr lang="it-IT" b="1" dirty="0"/>
              <a:t>Decentralizzazione</a:t>
            </a:r>
            <a:r>
              <a:rPr lang="it-IT" dirty="0"/>
              <a:t>: fenomeno di uscita dal centro verso la periferia</a:t>
            </a:r>
          </a:p>
          <a:p>
            <a:pPr lvl="1">
              <a:buFont typeface="Arial" panose="020B0604020202020204" pitchFamily="34" charset="0"/>
              <a:buChar char="•"/>
            </a:pPr>
            <a:r>
              <a:rPr lang="it-IT" b="1" dirty="0"/>
              <a:t>Agglomerazione</a:t>
            </a:r>
            <a:r>
              <a:rPr lang="it-IT" dirty="0"/>
              <a:t>: concentrazione di attività/funzioni in determinate parti della città</a:t>
            </a:r>
          </a:p>
          <a:p>
            <a:pPr marL="365125" indent="-320675">
              <a:buNone/>
            </a:pPr>
            <a:r>
              <a:rPr lang="it-IT" dirty="0"/>
              <a:t>Questo comporta una struttura </a:t>
            </a:r>
            <a:r>
              <a:rPr lang="it-IT" u="sng" dirty="0"/>
              <a:t>policentrica,</a:t>
            </a:r>
            <a:r>
              <a:rPr lang="it-IT" dirty="0"/>
              <a:t> detta anche </a:t>
            </a:r>
            <a:r>
              <a:rPr lang="it-IT" i="1" dirty="0"/>
              <a:t>multipolare</a:t>
            </a:r>
            <a:r>
              <a:rPr lang="it-IT" dirty="0"/>
              <a:t>, per cui le città sono spesso caratterizzate da una zonizzazione funzionale (=suddivisione del territorio in zone caratterizzate da specifiche funzioni o usi del suolo) che porta a una diversificazione del valore dei rispettivi terreni, ovvero </a:t>
            </a:r>
            <a:r>
              <a:rPr lang="it-IT" smtClean="0"/>
              <a:t>un primato </a:t>
            </a:r>
            <a:r>
              <a:rPr lang="it-IT" dirty="0"/>
              <a:t>delle forze economiche che maggiormente incidono sull’uso del suolo urbano.</a:t>
            </a:r>
          </a:p>
          <a:p>
            <a:pPr marL="365125" indent="-320675">
              <a:buNone/>
            </a:pPr>
            <a:r>
              <a:rPr lang="it-IT" dirty="0"/>
              <a:t>Talvolta l’uso del suolo dipende più che dal mercato dalle scelte amministrative per inserire attività non commerciali ma necessarie (scuole, ospedali, area pubbliche), attuate mediante normativa che regola l’uso del suolo e quindi il suo sviluppo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4725237"/>
      </p:ext>
    </p:extLst>
  </p:cSld>
  <p:clrMapOvr>
    <a:masterClrMapping/>
  </p:clrMapOvr>
  <mc:AlternateContent xmlns:mc="http://schemas.openxmlformats.org/markup-compatibility/2006" xmlns:p14="http://schemas.microsoft.com/office/powerpoint/2010/main">
    <mc:Choice Requires="p14">
      <p:transition spd="slow" p14:dur="2000" advTm="307853"/>
    </mc:Choice>
    <mc:Fallback xmlns="">
      <p:transition spd="slow" advTm="30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AD577-DD8B-4042-ABA8-7599DAA6FD17}"/>
              </a:ext>
            </a:extLst>
          </p:cNvPr>
          <p:cNvSpPr>
            <a:spLocks noGrp="1"/>
          </p:cNvSpPr>
          <p:nvPr>
            <p:ph type="title"/>
          </p:nvPr>
        </p:nvSpPr>
        <p:spPr/>
        <p:txBody>
          <a:bodyPr/>
          <a:lstStyle/>
          <a:p>
            <a:r>
              <a:rPr lang="it-IT" dirty="0"/>
              <a:t>Modelli urbani</a:t>
            </a:r>
          </a:p>
        </p:txBody>
      </p:sp>
      <p:sp>
        <p:nvSpPr>
          <p:cNvPr id="3" name="Segnaposto contenuto 2">
            <a:extLst>
              <a:ext uri="{FF2B5EF4-FFF2-40B4-BE49-F238E27FC236}">
                <a16:creationId xmlns:a16="http://schemas.microsoft.com/office/drawing/2014/main" id="{9C92C0E4-DB1F-9D45-B1DF-279DFA3A95A9}"/>
              </a:ext>
            </a:extLst>
          </p:cNvPr>
          <p:cNvSpPr>
            <a:spLocks noGrp="1"/>
          </p:cNvSpPr>
          <p:nvPr>
            <p:ph idx="1"/>
          </p:nvPr>
        </p:nvSpPr>
        <p:spPr/>
        <p:txBody>
          <a:bodyPr/>
          <a:lstStyle/>
          <a:p>
            <a:r>
              <a:rPr lang="it-IT" dirty="0"/>
              <a:t>A zone concentriche</a:t>
            </a:r>
          </a:p>
          <a:p>
            <a:r>
              <a:rPr lang="it-IT" dirty="0"/>
              <a:t>Dei nuclei multipli</a:t>
            </a:r>
          </a:p>
          <a:p>
            <a:r>
              <a:rPr lang="it-IT" dirty="0"/>
              <a:t>Le città europee</a:t>
            </a:r>
          </a:p>
          <a:p>
            <a:r>
              <a:rPr lang="it-IT" dirty="0"/>
              <a:t>Le città nord americane</a:t>
            </a:r>
          </a:p>
          <a:p>
            <a:r>
              <a:rPr lang="it-IT" dirty="0"/>
              <a:t>Le città dell’ex Unione Sovietica e dei paesi socialisti</a:t>
            </a:r>
          </a:p>
          <a:p>
            <a:r>
              <a:rPr lang="it-IT" dirty="0"/>
              <a:t>Le città del Sud del mondo e dei paesi emergenti</a:t>
            </a:r>
          </a:p>
          <a:p>
            <a:r>
              <a:rPr lang="it-IT" dirty="0"/>
              <a:t>Le città islamiche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0162071"/>
      </p:ext>
    </p:extLst>
  </p:cSld>
  <p:clrMapOvr>
    <a:masterClrMapping/>
  </p:clrMapOvr>
  <mc:AlternateContent xmlns:mc="http://schemas.openxmlformats.org/markup-compatibility/2006" xmlns:p14="http://schemas.microsoft.com/office/powerpoint/2010/main">
    <mc:Choice Requires="p14">
      <p:transition spd="slow" p14:dur="2000" advTm="1200519"/>
    </mc:Choice>
    <mc:Fallback xmlns="">
      <p:transition spd="slow" advTm="120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itaglio">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Ritaglio</Template>
  <TotalTime>336</TotalTime>
  <Words>608</Words>
  <Application>Microsoft Office PowerPoint</Application>
  <PresentationFormat>Widescreen</PresentationFormat>
  <Paragraphs>41</Paragraphs>
  <Slides>7</Slides>
  <Notes>0</Notes>
  <HiddenSlides>0</HiddenSlides>
  <MMClips>7</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vt:i4>
      </vt:variant>
    </vt:vector>
  </HeadingPairs>
  <TitlesOfParts>
    <vt:vector size="11" baseType="lpstr">
      <vt:lpstr>Arial</vt:lpstr>
      <vt:lpstr>Franklin Gothic Book</vt:lpstr>
      <vt:lpstr>Wingdings</vt:lpstr>
      <vt:lpstr>Ritaglio</vt:lpstr>
      <vt:lpstr>Geografia  Sergio Zilli</vt:lpstr>
      <vt:lpstr>Presentazione n. 43 (con audio)</vt:lpstr>
      <vt:lpstr>La struttura urbana</vt:lpstr>
      <vt:lpstr>La struttura urbana</vt:lpstr>
      <vt:lpstr>Schemi di città</vt:lpstr>
      <vt:lpstr>Uso del suolo urbano</vt:lpstr>
      <vt:lpstr>Modelli urbani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sergio zilli</dc:creator>
  <cp:lastModifiedBy>sergio zilli</cp:lastModifiedBy>
  <cp:revision>19</cp:revision>
  <dcterms:created xsi:type="dcterms:W3CDTF">2020-05-06T10:07:44Z</dcterms:created>
  <dcterms:modified xsi:type="dcterms:W3CDTF">2020-05-06T15:56:08Z</dcterms:modified>
</cp:coreProperties>
</file>