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7" r:id="rId2"/>
    <p:sldId id="268" r:id="rId3"/>
    <p:sldId id="262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9D3CC-8611-FE4B-8ED7-3CBC33D8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44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31E181-CE6D-4648-A6E7-DD8A85C1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>
                <a:solidFill>
                  <a:srgbClr val="FF0000"/>
                </a:solidFill>
              </a:rPr>
              <a:t>Geografia urbana</a:t>
            </a:r>
          </a:p>
          <a:p>
            <a:pPr marL="0" indent="0">
              <a:buNone/>
            </a:pP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6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7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1"/>
    </mc:Choice>
    <mc:Fallback>
      <p:transition spd="slow" advTm="6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1395EF-888B-7742-BF0B-C756B5B4D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Popolazione e governo delle città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FDC620-80DF-3643-9F01-89CE409B2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Tre categorie di popolazione urbana: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Residenti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Pendolari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Utenti di servizi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+ utenti d’affari e turisti</a:t>
            </a:r>
          </a:p>
          <a:p>
            <a:pPr marL="0" indent="0">
              <a:buNone/>
            </a:pPr>
            <a:r>
              <a:rPr lang="it-IT" dirty="0"/>
              <a:t>L’afflusso di popolazione non residente (</a:t>
            </a:r>
            <a:r>
              <a:rPr lang="it-IT" i="1" dirty="0"/>
              <a:t>city-</a:t>
            </a:r>
            <a:r>
              <a:rPr lang="it-IT" i="1" dirty="0" err="1"/>
              <a:t>users</a:t>
            </a:r>
            <a:r>
              <a:rPr lang="it-IT" dirty="0"/>
              <a:t>) condiziona lo sviluppo urbanistico delle città sotto tanti aspetti diversi, talvolta più che gli interessi nei confronti dei residenti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2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752"/>
    </mc:Choice>
    <mc:Fallback>
      <p:transition spd="slow" advTm="30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3DB91-799C-2546-A9B5-6112836D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Città e composizione sociale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1377-58A7-3844-B1A0-1722C028B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90845"/>
            <a:ext cx="9601200" cy="4016415"/>
          </a:xfrm>
        </p:spPr>
        <p:txBody>
          <a:bodyPr>
            <a:normAutofit fontScale="85000" lnSpcReduction="20000"/>
          </a:bodyPr>
          <a:lstStyle/>
          <a:p>
            <a:pPr marL="582613" indent="-400050">
              <a:buNone/>
            </a:pPr>
            <a:r>
              <a:rPr lang="it-IT" dirty="0"/>
              <a:t>Compresenza di persone con livelli di istruzione e occupazione diversi (posizione socio professionale) che hanno redditi e tipi di consumo diversi. Nelle città dei paesi </a:t>
            </a:r>
            <a:r>
              <a:rPr lang="it-IT" dirty="0" smtClean="0"/>
              <a:t>economicamente </a:t>
            </a:r>
            <a:r>
              <a:rPr lang="it-IT" dirty="0"/>
              <a:t>avanzati la densità di persone appartenenti a classi superiori è statisticamente superiore alla media (15-20% in più) </a:t>
            </a:r>
            <a:r>
              <a:rPr lang="it-IT" dirty="0">
                <a:sym typeface="Wingdings" pitchFamily="2" charset="2"/>
              </a:rPr>
              <a:t> diverse esigenze, diverse risposte urbane.</a:t>
            </a:r>
          </a:p>
          <a:p>
            <a:pPr marL="582613" indent="-400050">
              <a:buNone/>
            </a:pPr>
            <a:r>
              <a:rPr lang="it-IT" dirty="0">
                <a:sym typeface="Wingdings" pitchFamily="2" charset="2"/>
              </a:rPr>
              <a:t>La loro presenza in città attira/richiede manodopera meno qualificata per soddisfare i servizi </a:t>
            </a:r>
            <a:endParaRPr lang="it-IT" dirty="0" smtClean="0">
              <a:sym typeface="Wingdings" pitchFamily="2" charset="2"/>
            </a:endParaRPr>
          </a:p>
          <a:p>
            <a:pPr marL="582613" indent="-400050">
              <a:buNone/>
            </a:pPr>
            <a:r>
              <a:rPr lang="it-IT" dirty="0">
                <a:sym typeface="Wingdings" pitchFamily="2" charset="2"/>
              </a:rPr>
              <a:t>	</a:t>
            </a:r>
            <a:r>
              <a:rPr lang="it-IT" dirty="0" smtClean="0">
                <a:sym typeface="Wingdings" pitchFamily="2" charset="2"/>
              </a:rPr>
              <a:t> </a:t>
            </a:r>
            <a:r>
              <a:rPr lang="it-IT" dirty="0">
                <a:sym typeface="Wingdings" pitchFamily="2" charset="2"/>
              </a:rPr>
              <a:t>polarizzazione sociale</a:t>
            </a:r>
          </a:p>
          <a:p>
            <a:pPr marL="582613" indent="-400050">
              <a:buNone/>
            </a:pPr>
            <a:r>
              <a:rPr lang="it-IT" dirty="0">
                <a:sym typeface="Wingdings" pitchFamily="2" charset="2"/>
              </a:rPr>
              <a:t>Nelle città del Sud del mondo, con la dimensione urbana cresce la percentuale di popolazione meno istruita e più povera, attirata dalla ricerca di sopravvivenza </a:t>
            </a:r>
          </a:p>
          <a:p>
            <a:pPr marL="582613" indent="-400050">
              <a:buNone/>
            </a:pPr>
            <a:r>
              <a:rPr lang="it-IT" dirty="0">
                <a:sym typeface="Wingdings" pitchFamily="2" charset="2"/>
              </a:rPr>
              <a:t>Spostamenti </a:t>
            </a:r>
            <a:r>
              <a:rPr lang="it-IT" dirty="0" smtClean="0">
                <a:sym typeface="Wingdings" pitchFamily="2" charset="2"/>
              </a:rPr>
              <a:t>(storici) nell’occupazione </a:t>
            </a:r>
            <a:r>
              <a:rPr lang="it-IT" dirty="0">
                <a:sym typeface="Wingdings" pitchFamily="2" charset="2"/>
              </a:rPr>
              <a:t>degli spazi </a:t>
            </a:r>
            <a:r>
              <a:rPr lang="it-IT" dirty="0" smtClean="0">
                <a:sym typeface="Wingdings" pitchFamily="2" charset="2"/>
              </a:rPr>
              <a:t>urbani</a:t>
            </a:r>
            <a:endParaRPr lang="it-IT" dirty="0">
              <a:sym typeface="Wingdings" pitchFamily="2" charset="2"/>
            </a:endParaRPr>
          </a:p>
          <a:p>
            <a:pPr marL="582613" indent="-400050">
              <a:buNone/>
            </a:pPr>
            <a:r>
              <a:rPr lang="it-IT" b="1" dirty="0" err="1">
                <a:sym typeface="Wingdings" pitchFamily="2" charset="2"/>
              </a:rPr>
              <a:t>gentifrication</a:t>
            </a:r>
            <a:r>
              <a:rPr lang="it-IT" dirty="0">
                <a:sym typeface="Wingdings" pitchFamily="2" charset="2"/>
              </a:rPr>
              <a:t>, cioè quel processo per cui spazi abbandonati nel corso del Novecento dalle classi </a:t>
            </a:r>
            <a:r>
              <a:rPr lang="it-IT" dirty="0" smtClean="0">
                <a:sym typeface="Wingdings" pitchFamily="2" charset="2"/>
              </a:rPr>
              <a:t>abbienti, </a:t>
            </a:r>
            <a:r>
              <a:rPr lang="it-IT" dirty="0">
                <a:sym typeface="Wingdings" pitchFamily="2" charset="2"/>
              </a:rPr>
              <a:t>divenuti </a:t>
            </a:r>
            <a:r>
              <a:rPr lang="it-IT" dirty="0" smtClean="0">
                <a:sym typeface="Wingdings" pitchFamily="2" charset="2"/>
              </a:rPr>
              <a:t>quindi residenziali </a:t>
            </a:r>
            <a:r>
              <a:rPr lang="it-IT" dirty="0">
                <a:sym typeface="Wingdings" pitchFamily="2" charset="2"/>
              </a:rPr>
              <a:t>per quelle a reddito minore, sono </a:t>
            </a:r>
            <a:r>
              <a:rPr lang="it-IT" dirty="0" err="1">
                <a:sym typeface="Wingdings" pitchFamily="2" charset="2"/>
              </a:rPr>
              <a:t>ri</a:t>
            </a:r>
            <a:r>
              <a:rPr lang="it-IT" dirty="0">
                <a:sym typeface="Wingdings" pitchFamily="2" charset="2"/>
              </a:rPr>
              <a:t>-conquistati attraverso </a:t>
            </a:r>
            <a:r>
              <a:rPr lang="it-IT" dirty="0" smtClean="0">
                <a:sym typeface="Wingdings" pitchFamily="2" charset="2"/>
              </a:rPr>
              <a:t>il recupero </a:t>
            </a:r>
            <a:r>
              <a:rPr lang="it-IT" dirty="0">
                <a:sym typeface="Wingdings" pitchFamily="2" charset="2"/>
              </a:rPr>
              <a:t>e la conseguente espulsione dei residenti non in grado di sostenere i costi dei nuovi servizi</a:t>
            </a:r>
          </a:p>
          <a:p>
            <a:pPr marL="582613" indent="-400050">
              <a:buNone/>
            </a:pPr>
            <a:r>
              <a:rPr lang="it-IT" b="1" dirty="0">
                <a:sym typeface="Wingdings" pitchFamily="2" charset="2"/>
              </a:rPr>
              <a:t>Baraccopoli</a:t>
            </a:r>
            <a:r>
              <a:rPr lang="it-IT" dirty="0">
                <a:sym typeface="Wingdings" pitchFamily="2" charset="2"/>
              </a:rPr>
              <a:t> (</a:t>
            </a:r>
            <a:r>
              <a:rPr lang="it-IT" dirty="0" err="1">
                <a:sym typeface="Wingdings" pitchFamily="2" charset="2"/>
              </a:rPr>
              <a:t>slums</a:t>
            </a:r>
            <a:r>
              <a:rPr lang="it-IT" dirty="0">
                <a:sym typeface="Wingdings" pitchFamily="2" charset="2"/>
              </a:rPr>
              <a:t>, </a:t>
            </a:r>
            <a:r>
              <a:rPr lang="it-IT" dirty="0" err="1">
                <a:sym typeface="Wingdings" pitchFamily="2" charset="2"/>
              </a:rPr>
              <a:t>bidonvilles</a:t>
            </a:r>
            <a:r>
              <a:rPr lang="it-IT" dirty="0">
                <a:sym typeface="Wingdings" pitchFamily="2" charset="2"/>
              </a:rPr>
              <a:t>, favela, </a:t>
            </a:r>
            <a:r>
              <a:rPr lang="it-IT" dirty="0" err="1">
                <a:sym typeface="Wingdings" pitchFamily="2" charset="2"/>
              </a:rPr>
              <a:t>barrios</a:t>
            </a:r>
            <a:r>
              <a:rPr lang="it-IT" dirty="0">
                <a:sym typeface="Wingdings" pitchFamily="2" charset="2"/>
              </a:rPr>
              <a:t>) vs. </a:t>
            </a:r>
            <a:r>
              <a:rPr lang="it-IT" b="1" dirty="0" err="1">
                <a:sym typeface="Wingdings" pitchFamily="2" charset="2"/>
              </a:rPr>
              <a:t>gated</a:t>
            </a:r>
            <a:r>
              <a:rPr lang="it-IT" b="1" dirty="0">
                <a:sym typeface="Wingdings" pitchFamily="2" charset="2"/>
              </a:rPr>
              <a:t> </a:t>
            </a:r>
            <a:r>
              <a:rPr lang="it-IT" b="1" dirty="0" err="1">
                <a:sym typeface="Wingdings" pitchFamily="2" charset="2"/>
              </a:rPr>
              <a:t>communities</a:t>
            </a:r>
            <a:r>
              <a:rPr lang="it-IT" b="1" dirty="0">
                <a:sym typeface="Wingdings" pitchFamily="2" charset="2"/>
              </a:rPr>
              <a:t> </a:t>
            </a:r>
            <a:r>
              <a:rPr lang="it-IT" dirty="0">
                <a:sym typeface="Wingdings" pitchFamily="2" charset="2"/>
              </a:rPr>
              <a:t>(comunità recintate)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5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249"/>
    </mc:Choice>
    <mc:Fallback>
      <p:transition spd="slow" advTm="534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1D78E0-D8BB-9444-9B2C-475D88DD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Politiche urbane e l’urbanistica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8760CD-189E-F343-8AD3-BE7B36BB9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27185"/>
            <a:ext cx="9601200" cy="4149524"/>
          </a:xfrm>
        </p:spPr>
        <p:txBody>
          <a:bodyPr>
            <a:normAutofit fontScale="85000" lnSpcReduction="20000"/>
          </a:bodyPr>
          <a:lstStyle/>
          <a:p>
            <a:pPr marL="582613" indent="-492125">
              <a:buNone/>
            </a:pPr>
            <a:r>
              <a:rPr lang="it-IT" b="1" dirty="0"/>
              <a:t>Urbanistica</a:t>
            </a:r>
            <a:r>
              <a:rPr lang="it-IT" dirty="0"/>
              <a:t>: disciplina che studia le trasformazioni dello spazio </a:t>
            </a:r>
            <a:r>
              <a:rPr lang="it-IT" dirty="0" smtClean="0"/>
              <a:t>urbano. Al tempo stesso è </a:t>
            </a:r>
            <a:r>
              <a:rPr lang="it-IT" dirty="0"/>
              <a:t>una tecnica che elabora i piani e detta le regole di tali trasformazioni, traducendo nello spazio fisico gli indirizzi delle politiche urbane</a:t>
            </a:r>
          </a:p>
          <a:p>
            <a:pPr marL="582613" indent="-492125">
              <a:buNone/>
            </a:pPr>
            <a:r>
              <a:rPr lang="it-IT" dirty="0"/>
              <a:t>Molteplici attori, tanti e diversi interessi, diverse scale/livelli </a:t>
            </a:r>
            <a:r>
              <a:rPr lang="it-IT" dirty="0" smtClean="0">
                <a:sym typeface="Wingdings" pitchFamily="2" charset="2"/>
              </a:rPr>
              <a:t> tutti coinvolti </a:t>
            </a:r>
            <a:r>
              <a:rPr lang="it-IT" dirty="0">
                <a:sym typeface="Wingdings" pitchFamily="2" charset="2"/>
              </a:rPr>
              <a:t>nello sviluppo e gestione delle città</a:t>
            </a:r>
          </a:p>
          <a:p>
            <a:pPr marL="582613" indent="-492125">
              <a:buNone/>
            </a:pPr>
            <a:r>
              <a:rPr lang="it-IT" dirty="0">
                <a:sym typeface="Wingdings" pitchFamily="2" charset="2"/>
              </a:rPr>
              <a:t>Ci vuole una forma di organizzazione collettiva per coniugare interessi pubblici e </a:t>
            </a:r>
            <a:r>
              <a:rPr lang="it-IT" dirty="0" smtClean="0">
                <a:sym typeface="Wingdings" pitchFamily="2" charset="2"/>
              </a:rPr>
              <a:t>privati  le politiche </a:t>
            </a:r>
            <a:r>
              <a:rPr lang="it-IT" dirty="0">
                <a:sym typeface="Wingdings" pitchFamily="2" charset="2"/>
              </a:rPr>
              <a:t>urbane.</a:t>
            </a:r>
          </a:p>
          <a:p>
            <a:pPr marL="582613" indent="-492125">
              <a:buNone/>
            </a:pPr>
            <a:r>
              <a:rPr lang="it-IT" dirty="0" smtClean="0">
                <a:sym typeface="Wingdings" pitchFamily="2" charset="2"/>
              </a:rPr>
              <a:t>Sono avviate nel </a:t>
            </a:r>
            <a:r>
              <a:rPr lang="it-IT" dirty="0">
                <a:sym typeface="Wingdings" pitchFamily="2" charset="2"/>
              </a:rPr>
              <a:t>XIX secolo, motivate dal riformismo umanitario (migliori condizioni per i meno abbienti) e/o da esigenze igienico-sanitarie.</a:t>
            </a:r>
          </a:p>
          <a:p>
            <a:pPr marL="582613" indent="-492125">
              <a:buNone/>
            </a:pPr>
            <a:r>
              <a:rPr lang="it-IT" dirty="0">
                <a:sym typeface="Wingdings" pitchFamily="2" charset="2"/>
              </a:rPr>
              <a:t>Per un secolo è una tecnica di pianificazione razionale degli spazi urbani delle singole città</a:t>
            </a:r>
          </a:p>
          <a:p>
            <a:pPr marL="582613" indent="-492125">
              <a:buNone/>
            </a:pPr>
            <a:r>
              <a:rPr lang="it-IT" dirty="0">
                <a:sym typeface="Wingdings" pitchFamily="2" charset="2"/>
              </a:rPr>
              <a:t>Ora ha come obiettivo principale lo sviluppo economico in un’arena competitiva nazionale e internazionale, azione condotta soprattutto da privati con i quali le autorità pubbliche si devono confrontare, sostenere, </a:t>
            </a:r>
            <a:r>
              <a:rPr lang="it-IT" dirty="0" smtClean="0">
                <a:sym typeface="Wingdings" pitchFamily="2" charset="2"/>
              </a:rPr>
              <a:t>adeguare  </a:t>
            </a:r>
            <a:r>
              <a:rPr lang="it-IT" dirty="0">
                <a:sym typeface="Wingdings" pitchFamily="2" charset="2"/>
              </a:rPr>
              <a:t>pianificazione strategica</a:t>
            </a:r>
          </a:p>
          <a:p>
            <a:pPr marL="582613" indent="-492125">
              <a:buNone/>
            </a:pPr>
            <a:r>
              <a:rPr lang="it-IT" b="1" i="1" dirty="0">
                <a:sym typeface="Wingdings" pitchFamily="2" charset="2"/>
              </a:rPr>
              <a:t>Smart </a:t>
            </a:r>
            <a:r>
              <a:rPr lang="it-IT" b="1" i="1" dirty="0" err="1">
                <a:sym typeface="Wingdings" pitchFamily="2" charset="2"/>
              </a:rPr>
              <a:t>cities</a:t>
            </a:r>
            <a:r>
              <a:rPr lang="it-IT" b="1" i="1" dirty="0">
                <a:sym typeface="Wingdings" pitchFamily="2" charset="2"/>
              </a:rPr>
              <a:t> </a:t>
            </a:r>
            <a:r>
              <a:rPr lang="it-IT" dirty="0">
                <a:sym typeface="Wingdings" pitchFamily="2" charset="2"/>
              </a:rPr>
              <a:t>come possibile evoluzione, integrando sostenibilità ambientale, sociale ed economica </a:t>
            </a:r>
            <a:r>
              <a:rPr lang="it-IT">
                <a:sym typeface="Wingdings" pitchFamily="2" charset="2"/>
              </a:rPr>
              <a:t>per </a:t>
            </a:r>
            <a:r>
              <a:rPr lang="it-IT" smtClean="0">
                <a:sym typeface="Wingdings" pitchFamily="2" charset="2"/>
              </a:rPr>
              <a:t>incrementare </a:t>
            </a:r>
            <a:r>
              <a:rPr lang="it-IT" dirty="0">
                <a:sym typeface="Wingdings" pitchFamily="2" charset="2"/>
              </a:rPr>
              <a:t>l’efficienza e la qualità della vita attraverso un uso della tecnologia funzionale al miglioramento dei servizi e dell’ambiente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1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224"/>
    </mc:Choice>
    <mc:Fallback>
      <p:transition spd="slow" advTm="739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449A2D-0E88-9549-9873-8829C7D74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Sito, paesaggio urbano e l’ambiente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2A6297-CD7E-1740-996B-AA42A593B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20725" indent="-709613">
              <a:buNone/>
            </a:pPr>
            <a:r>
              <a:rPr lang="it-IT" dirty="0"/>
              <a:t>Le città sono costruzioni artificiali inserite in uno specifico contesto ambientale locale, portatore di storie che ne condizionano lo sviluppo </a:t>
            </a:r>
            <a:r>
              <a:rPr lang="it-IT" dirty="0">
                <a:sym typeface="Wingdings" pitchFamily="2" charset="2"/>
              </a:rPr>
              <a:t></a:t>
            </a:r>
            <a:r>
              <a:rPr lang="it-IT" b="1" dirty="0">
                <a:sym typeface="Wingdings" pitchFamily="2" charset="2"/>
              </a:rPr>
              <a:t>sito</a:t>
            </a:r>
            <a:endParaRPr lang="it-IT" b="1" dirty="0"/>
          </a:p>
          <a:p>
            <a:pPr marL="720725" indent="-709613">
              <a:buNone/>
            </a:pPr>
            <a:r>
              <a:rPr lang="it-IT" dirty="0"/>
              <a:t>Gli elementi naturali e artificiali della città collaborano alla formazione di un </a:t>
            </a:r>
            <a:r>
              <a:rPr lang="it-IT" b="1" dirty="0"/>
              <a:t>paesaggio urbano</a:t>
            </a:r>
            <a:r>
              <a:rPr lang="it-IT" dirty="0"/>
              <a:t>. Dei primi - il sito - interessano soprattutto le caratteristiche naturali (geomorfologiche, idrologiche, climatiche e biogeografiche). Dei secondi le opere dell’uomo. La loro combinazione costituisce i beni culturali urbani, patrimonio tangibili e intangibili delle funzioni che la città ha svolto nelle varie epoche.</a:t>
            </a:r>
          </a:p>
          <a:p>
            <a:pPr marL="720725" indent="-709613">
              <a:buNone/>
            </a:pPr>
            <a:r>
              <a:rPr lang="it-IT" dirty="0"/>
              <a:t>La città può essere considerata un </a:t>
            </a:r>
            <a:r>
              <a:rPr lang="it-IT" b="1" dirty="0"/>
              <a:t>ecosistema</a:t>
            </a:r>
            <a:r>
              <a:rPr lang="it-IT" dirty="0"/>
              <a:t>, che ha bisogno di continui scambi di materia e energia con il mondo esterno (oggi rappresentato dall’intero pianeta). </a:t>
            </a:r>
            <a:r>
              <a:rPr lang="it-IT" dirty="0" smtClean="0"/>
              <a:t>Il </a:t>
            </a:r>
            <a:r>
              <a:rPr lang="it-IT" dirty="0"/>
              <a:t>suo studio serve a progettare l’ambiente artificiale tenendo conto dei cicli naturali e produrre uno sviluppo funzionale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b="1" dirty="0">
                <a:sym typeface="Wingdings" pitchFamily="2" charset="2"/>
              </a:rPr>
              <a:t>sostenibilità ambientale urbana</a:t>
            </a:r>
            <a:endParaRPr lang="it-IT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4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598"/>
    </mc:Choice>
    <mc:Fallback>
      <p:transition spd="slow" advTm="369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382</TotalTime>
  <Words>476</Words>
  <Application>Microsoft Office PowerPoint</Application>
  <PresentationFormat>Widescreen</PresentationFormat>
  <Paragraphs>36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Franklin Gothic Book</vt:lpstr>
      <vt:lpstr>Wingdings</vt:lpstr>
      <vt:lpstr>Ritaglio</vt:lpstr>
      <vt:lpstr>Geografia  Sergio Zilli</vt:lpstr>
      <vt:lpstr>Presentazione n. 44 (con audio)</vt:lpstr>
      <vt:lpstr>Popolazione e governo delle città</vt:lpstr>
      <vt:lpstr>Città e composizione sociale</vt:lpstr>
      <vt:lpstr>Politiche urbane e l’urbanistica</vt:lpstr>
      <vt:lpstr>Sito, paesaggio urbano e l’ambiente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20</cp:revision>
  <dcterms:created xsi:type="dcterms:W3CDTF">2020-05-06T10:07:44Z</dcterms:created>
  <dcterms:modified xsi:type="dcterms:W3CDTF">2020-05-06T16:40:01Z</dcterms:modified>
</cp:coreProperties>
</file>