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46A19-579D-4622-BEF5-9FE12C2ABF5C}" type="datetimeFigureOut">
              <a:rPr lang="it-IT" smtClean="0"/>
              <a:t>08/05/2020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EFEC4-6B73-4F5C-B0BC-BD97523ACE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9645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346051A6-EA3B-43FD-8C94-EFCC1818F0A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583865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68AB8A-C271-44A8-8CA8-6BD34B8A500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9857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10DDC-F3F2-4B38-B88B-6909D29B37E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34630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E21136-A0F7-4F23-A4D5-464A5FEE8B3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52953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8E7CF0A3-86BE-4A8D-8F94-293D1E64303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140191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1CDFAE-014C-41FF-88EE-1DE41D325C2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4203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922DE6-B3D2-4370-8367-505F03947B5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31983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9840C1-B4EC-41BC-BF83-9F54B4951EE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35919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B61F8F-9C73-4E4C-A474-B37D8894F90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64668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D84AB4-A86C-476B-BC12-B868EB5C5C8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18855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fld id="{6CF67FCB-4106-45F5-A560-D7E2BE0B718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87010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  <a:endParaRPr lang="en-US" altLang="it-IT" smtClean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  <a:endParaRPr lang="en-US" altLang="it-IT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sz="1200">
                <a:solidFill>
                  <a:srgbClr val="045C75"/>
                </a:solidFill>
              </a:defRPr>
            </a:lvl1pPr>
          </a:lstStyle>
          <a:p>
            <a:fld id="{EAD5F716-1846-4263-AD23-8A2EB42E3F8B}" type="slidenum">
              <a:rPr lang="it-IT" altLang="it-IT"/>
              <a:pPr/>
              <a:t>‹N›</a:t>
            </a:fld>
            <a:endParaRPr lang="it-IT" altLang="it-IT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34143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CasellaDiTesto 3"/>
          <p:cNvSpPr txBox="1">
            <a:spLocks noChangeArrowheads="1"/>
          </p:cNvSpPr>
          <p:nvPr/>
        </p:nvSpPr>
        <p:spPr bwMode="auto">
          <a:xfrm>
            <a:off x="1486335" y="771109"/>
            <a:ext cx="83904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2400" dirty="0" smtClean="0">
                <a:solidFill>
                  <a:schemeClr val="tx2"/>
                </a:solidFill>
              </a:rPr>
              <a:t>La proposta della bioeconomia: </a:t>
            </a:r>
            <a:r>
              <a:rPr lang="it-IT" altLang="it-IT" sz="2400" dirty="0" smtClean="0">
                <a:solidFill>
                  <a:schemeClr val="tx2"/>
                </a:solidFill>
              </a:rPr>
              <a:t>verso lo </a:t>
            </a:r>
            <a:r>
              <a:rPr lang="it-IT" altLang="it-IT" sz="2400" dirty="0">
                <a:solidFill>
                  <a:schemeClr val="tx2"/>
                </a:solidFill>
              </a:rPr>
              <a:t>sviluppo sostenibile</a:t>
            </a:r>
          </a:p>
        </p:txBody>
      </p:sp>
      <p:sp>
        <p:nvSpPr>
          <p:cNvPr id="21507" name="CasellaDiTesto 3"/>
          <p:cNvSpPr txBox="1">
            <a:spLocks noChangeArrowheads="1"/>
          </p:cNvSpPr>
          <p:nvPr/>
        </p:nvSpPr>
        <p:spPr bwMode="auto">
          <a:xfrm>
            <a:off x="6341199" y="1701089"/>
            <a:ext cx="24929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dirty="0" smtClean="0"/>
              <a:t>N. Georgescu-Roegen</a:t>
            </a:r>
            <a:endParaRPr lang="it-IT" altLang="it-IT" dirty="0"/>
          </a:p>
        </p:txBody>
      </p:sp>
      <p:sp>
        <p:nvSpPr>
          <p:cNvPr id="5" name="Freccia a destra 4"/>
          <p:cNvSpPr/>
          <p:nvPr/>
        </p:nvSpPr>
        <p:spPr>
          <a:xfrm>
            <a:off x="8804446" y="1785939"/>
            <a:ext cx="500063" cy="142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1509" name="CasellaDiTesto 5"/>
          <p:cNvSpPr txBox="1">
            <a:spLocks noChangeArrowheads="1"/>
          </p:cNvSpPr>
          <p:nvPr/>
        </p:nvSpPr>
        <p:spPr bwMode="auto">
          <a:xfrm>
            <a:off x="9551363" y="1645432"/>
            <a:ext cx="18780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dirty="0"/>
              <a:t>Flusso entropico</a:t>
            </a:r>
          </a:p>
        </p:txBody>
      </p:sp>
      <p:sp>
        <p:nvSpPr>
          <p:cNvPr id="7" name="Freccia in giù 6"/>
          <p:cNvSpPr/>
          <p:nvPr/>
        </p:nvSpPr>
        <p:spPr>
          <a:xfrm>
            <a:off x="7418678" y="2313788"/>
            <a:ext cx="142875" cy="4286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1511" name="CasellaDiTesto 7"/>
          <p:cNvSpPr txBox="1">
            <a:spLocks noChangeArrowheads="1"/>
          </p:cNvSpPr>
          <p:nvPr/>
        </p:nvSpPr>
        <p:spPr bwMode="auto">
          <a:xfrm>
            <a:off x="6764122" y="2913127"/>
            <a:ext cx="15700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dirty="0"/>
              <a:t>input:  risorse</a:t>
            </a:r>
          </a:p>
          <a:p>
            <a:r>
              <a:rPr lang="it-IT" altLang="it-IT" dirty="0"/>
              <a:t>output: rifiuti</a:t>
            </a:r>
          </a:p>
        </p:txBody>
      </p:sp>
      <p:pic>
        <p:nvPicPr>
          <p:cNvPr id="215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199" y="1690683"/>
            <a:ext cx="4860925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eccia curva 10"/>
          <p:cNvSpPr/>
          <p:nvPr/>
        </p:nvSpPr>
        <p:spPr>
          <a:xfrm rot="10800000">
            <a:off x="7132928" y="4240638"/>
            <a:ext cx="357188" cy="857250"/>
          </a:xfrm>
          <a:prstGeom prst="bentArrow">
            <a:avLst>
              <a:gd name="adj1" fmla="val 25000"/>
              <a:gd name="adj2" fmla="val 26293"/>
              <a:gd name="adj3" fmla="val 43101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21514" name="CasellaDiTesto 12"/>
          <p:cNvSpPr txBox="1">
            <a:spLocks noChangeArrowheads="1"/>
          </p:cNvSpPr>
          <p:nvPr/>
        </p:nvSpPr>
        <p:spPr bwMode="auto">
          <a:xfrm>
            <a:off x="6467767" y="3676641"/>
            <a:ext cx="25447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dirty="0"/>
              <a:t>“tubo” della produzione</a:t>
            </a:r>
          </a:p>
        </p:txBody>
      </p:sp>
      <p:sp>
        <p:nvSpPr>
          <p:cNvPr id="21515" name="CasellaDiTesto 13"/>
          <p:cNvSpPr txBox="1">
            <a:spLocks noChangeArrowheads="1"/>
          </p:cNvSpPr>
          <p:nvPr/>
        </p:nvSpPr>
        <p:spPr bwMode="auto">
          <a:xfrm>
            <a:off x="435480" y="6238082"/>
            <a:ext cx="38909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dirty="0"/>
              <a:t>Tempi di esauribilità delle risorse (E)</a:t>
            </a:r>
          </a:p>
        </p:txBody>
      </p:sp>
      <p:sp>
        <p:nvSpPr>
          <p:cNvPr id="15" name="Freccia a destra 14"/>
          <p:cNvSpPr/>
          <p:nvPr/>
        </p:nvSpPr>
        <p:spPr>
          <a:xfrm>
            <a:off x="4647912" y="6424608"/>
            <a:ext cx="500063" cy="142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1517" name="CasellaDiTesto 15"/>
          <p:cNvSpPr txBox="1">
            <a:spLocks noChangeArrowheads="1"/>
          </p:cNvSpPr>
          <p:nvPr/>
        </p:nvSpPr>
        <p:spPr bwMode="auto">
          <a:xfrm>
            <a:off x="5567220" y="6268101"/>
            <a:ext cx="768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dirty="0"/>
              <a:t>E=S/r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5579053" y="6268101"/>
            <a:ext cx="785812" cy="35718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1519" name="CasellaDiTesto 17"/>
          <p:cNvSpPr txBox="1">
            <a:spLocks noChangeArrowheads="1"/>
          </p:cNvSpPr>
          <p:nvPr/>
        </p:nvSpPr>
        <p:spPr bwMode="auto">
          <a:xfrm>
            <a:off x="6599239" y="6154594"/>
            <a:ext cx="32988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1600" dirty="0"/>
              <a:t>“S” è lo stock di risorse</a:t>
            </a:r>
          </a:p>
          <a:p>
            <a:r>
              <a:rPr lang="it-IT" altLang="it-IT" sz="1600" dirty="0"/>
              <a:t>“r” è la quantità annua di consumo</a:t>
            </a:r>
          </a:p>
        </p:txBody>
      </p:sp>
      <p:sp>
        <p:nvSpPr>
          <p:cNvPr id="21520" name="Rettangolo 20"/>
          <p:cNvSpPr>
            <a:spLocks noChangeArrowheads="1"/>
          </p:cNvSpPr>
          <p:nvPr/>
        </p:nvSpPr>
        <p:spPr bwMode="auto">
          <a:xfrm>
            <a:off x="548655" y="5878369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1200"/>
              <a:t>Fonte: Tinacci, </a:t>
            </a:r>
            <a:r>
              <a:rPr lang="it-IT" altLang="it-IT" sz="1200" i="1"/>
              <a:t>Politica dell’ambiente, Mulino,</a:t>
            </a:r>
            <a:r>
              <a:rPr lang="it-IT" altLang="it-IT" sz="1200"/>
              <a:t>Bologna, 2008</a:t>
            </a:r>
          </a:p>
        </p:txBody>
      </p:sp>
      <p:pic>
        <p:nvPicPr>
          <p:cNvPr id="2" name="SlideAmb7_c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71848" y="59332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8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91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61</Words>
  <Application>Microsoft Office PowerPoint</Application>
  <PresentationFormat>Widescreen</PresentationFormat>
  <Paragraphs>11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7" baseType="lpstr">
      <vt:lpstr>Arial</vt:lpstr>
      <vt:lpstr>Calibri</vt:lpstr>
      <vt:lpstr>Constantia</vt:lpstr>
      <vt:lpstr>Monotype Sorts</vt:lpstr>
      <vt:lpstr>Wingdings 2</vt:lpstr>
      <vt:lpstr>Equinozio</vt:lpstr>
      <vt:lpstr>Presentazione standard di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Hewlett-Packard Company</dc:creator>
  <cp:lastModifiedBy>Hewlett-Packard Company</cp:lastModifiedBy>
  <cp:revision>13</cp:revision>
  <dcterms:created xsi:type="dcterms:W3CDTF">2020-03-31T13:43:48Z</dcterms:created>
  <dcterms:modified xsi:type="dcterms:W3CDTF">2020-05-08T08:31:07Z</dcterms:modified>
  <cp:contentStatus>Finale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