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16" r:id="rId2"/>
    <p:sldId id="417" r:id="rId3"/>
    <p:sldId id="418" r:id="rId4"/>
    <p:sldId id="419" r:id="rId5"/>
    <p:sldId id="420" r:id="rId6"/>
    <p:sldId id="421" r:id="rId7"/>
    <p:sldId id="422" r:id="rId8"/>
    <p:sldId id="423" r:id="rId9"/>
    <p:sldId id="42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11/05/2020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G_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0"/>
            <a:ext cx="3998912" cy="63373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383338" y="260351"/>
            <a:ext cx="3700462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Roma, Foro di Traiano</a:t>
            </a:r>
          </a:p>
          <a:p>
            <a:pPr algn="ctr"/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Pianta ricostruttiva</a:t>
            </a:r>
            <a:r>
              <a:rPr lang="it-IT" altLang="it-IT" sz="2800" b="1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in base ai recenti scavi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(da Meneghini 2007)</a:t>
            </a:r>
            <a:endParaRPr lang="it-IT" altLang="it-IT" sz="2400" b="1">
              <a:latin typeface="Times New Roman" panose="02020603050405020304" pitchFamily="18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291264" y="2994026"/>
            <a:ext cx="3424237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Statua equestre di Traiano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Portici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Esedre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Sala trisegmentata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Corte porticata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latin typeface="Times New Roman" panose="02020603050405020304" pitchFamily="18" charset="0"/>
              </a:rPr>
              <a:t>Basilica Ulpia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solidFill>
                  <a:srgbClr val="F34225"/>
                </a:solidFill>
                <a:latin typeface="Times New Roman" panose="02020603050405020304" pitchFamily="18" charset="0"/>
              </a:rPr>
              <a:t>Biblioteche</a:t>
            </a:r>
          </a:p>
          <a:p>
            <a:pPr>
              <a:buFontTx/>
              <a:buAutoNum type="alphaUcPeriod"/>
            </a:pPr>
            <a:r>
              <a:rPr lang="it-IT" altLang="it-IT" sz="2000" b="1">
                <a:solidFill>
                  <a:srgbClr val="F34225"/>
                </a:solidFill>
                <a:latin typeface="Times New Roman" panose="02020603050405020304" pitchFamily="18" charset="0"/>
              </a:rPr>
              <a:t>Colonna di Traiano</a:t>
            </a:r>
          </a:p>
          <a:p>
            <a:pPr>
              <a:buFontTx/>
              <a:buAutoNum type="alphaUcPeriod"/>
            </a:pPr>
            <a:endParaRPr lang="it-IT" altLang="it-IT" sz="2000" b="1">
              <a:latin typeface="Times New Roman" panose="02020603050405020304" pitchFamily="18" charset="0"/>
            </a:endParaRPr>
          </a:p>
          <a:p>
            <a:pPr>
              <a:buFontTx/>
              <a:buAutoNum type="alphaUcPeriod"/>
            </a:pPr>
            <a:endParaRPr lang="it-IT" altLang="it-IT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2888" y="836614"/>
            <a:ext cx="2449512" cy="720725"/>
          </a:xfrm>
          <a:prstGeom prst="rect">
            <a:avLst/>
          </a:prstGeom>
          <a:noFill/>
          <a:ln w="28575">
            <a:solidFill>
              <a:srgbClr val="F3422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8"/>
    </mc:Choice>
    <mc:Fallback xmlns="">
      <p:transition spd="slow" advTm="4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760664" y="65089"/>
            <a:ext cx="67087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Traiano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Veduta ricostruttiva dell’interno di una Biblioteca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(realizzazione Archeometra)</a:t>
            </a:r>
          </a:p>
        </p:txBody>
      </p:sp>
      <p:pic>
        <p:nvPicPr>
          <p:cNvPr id="12294" name="Picture 6" descr="IMG_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0" t="48923" r="4745" b="22101"/>
          <a:stretch>
            <a:fillRect/>
          </a:stretch>
        </p:blipFill>
        <p:spPr bwMode="auto">
          <a:xfrm>
            <a:off x="2133600" y="1485852"/>
            <a:ext cx="8212667" cy="519351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0"/>
    </mc:Choice>
    <mc:Fallback xmlns="">
      <p:transition spd="slow" advTm="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trai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196975"/>
            <a:ext cx="6769100" cy="51577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995863" y="423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703389" y="1"/>
            <a:ext cx="8713787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Traiano</a:t>
            </a:r>
            <a:r>
              <a:rPr lang="it-IT" altLang="it-IT" b="1"/>
              <a:t>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Veduta ricostruttiva del lato occidentale con il Tempio del Divo Traiano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(da Packer 2003)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2"/>
    </mc:Choice>
    <mc:Fallback xmlns="">
      <p:transition spd="slow" advTm="3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847851" y="188913"/>
            <a:ext cx="85693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di Traiano</a:t>
            </a:r>
            <a:endParaRPr lang="it-IT" altLang="it-IT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Veduta ricostruttiva del lato occidentale, con il propileo monumentale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di ingresso </a:t>
            </a:r>
            <a:r>
              <a:rPr lang="it-IT" altLang="it-IT" sz="2000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(da Meneghini 2007)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3" t="11867"/>
          <a:stretch>
            <a:fillRect/>
          </a:stretch>
        </p:blipFill>
        <p:spPr bwMode="auto">
          <a:xfrm>
            <a:off x="2351089" y="1844676"/>
            <a:ext cx="73437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28"/>
    </mc:Choice>
    <mc:Fallback xmlns="">
      <p:transition spd="slow" advTm="7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TRAIAN5_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r="47491"/>
          <a:stretch>
            <a:fillRect/>
          </a:stretch>
        </p:blipFill>
        <p:spPr bwMode="auto">
          <a:xfrm>
            <a:off x="6215063" y="1196975"/>
            <a:ext cx="3511550" cy="53292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TRAIAN5_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1225" r="639"/>
          <a:stretch>
            <a:fillRect/>
          </a:stretch>
        </p:blipFill>
        <p:spPr bwMode="auto">
          <a:xfrm>
            <a:off x="2566989" y="1196976"/>
            <a:ext cx="2632075" cy="54006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5067301" y="85725"/>
            <a:ext cx="26130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>
                <a:latin typeface="Times New Roman" panose="02020603050405020304" pitchFamily="18" charset="0"/>
              </a:rPr>
              <a:t>Foro di Traiano</a:t>
            </a:r>
            <a:endParaRPr lang="it-IT" altLang="it-IT" sz="2800">
              <a:latin typeface="Times New Roman" panose="02020603050405020304" pitchFamily="18" charset="0"/>
            </a:endParaRPr>
          </a:p>
          <a:p>
            <a:endParaRPr lang="it-IT" altLang="it-IT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664201" y="765175"/>
            <a:ext cx="4587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latin typeface="Times New Roman" panose="02020603050405020304" pitchFamily="18" charset="0"/>
              </a:rPr>
              <a:t>Prospetto e sezione ricostruttiva dei portici laterali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547939" y="738188"/>
            <a:ext cx="2439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latin typeface="Times New Roman" panose="02020603050405020304" pitchFamily="18" charset="0"/>
              </a:rPr>
              <a:t>Statua di dace prigioniero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42"/>
    </mc:Choice>
    <mc:Fallback xmlns="">
      <p:transition spd="slow" advTm="11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LepcisForoSev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94" y="1940244"/>
            <a:ext cx="6707187" cy="4721225"/>
          </a:xfrm>
          <a:prstGeom prst="rect">
            <a:avLst/>
          </a:prstGeom>
          <a:solidFill>
            <a:srgbClr val="00808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50183" name="Picture 7" descr="Lepcis ForoSevP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8" y="148590"/>
            <a:ext cx="4679950" cy="26003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7104063" y="260350"/>
            <a:ext cx="244316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Leptis Magna</a:t>
            </a:r>
          </a:p>
          <a:p>
            <a:pPr algn="ctr"/>
            <a:endParaRPr lang="it-IT" altLang="it-IT" sz="2800" b="1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Foro severiano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6"/>
    </mc:Choice>
    <mc:Fallback xmlns="">
      <p:transition spd="slow" advTm="3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LepcisForoSev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69" y="102395"/>
            <a:ext cx="7042150" cy="43195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TempLepcGolv"/>
          <p:cNvPicPr>
            <a:picLocks noChangeAspect="1" noChangeArrowheads="1"/>
          </p:cNvPicPr>
          <p:nvPr/>
        </p:nvPicPr>
        <p:blipFill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9" y="3137854"/>
            <a:ext cx="4752975" cy="30956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6527800" y="4652964"/>
            <a:ext cx="41402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b="1">
                <a:latin typeface="Times New Roman" panose="02020603050405020304" pitchFamily="18" charset="0"/>
              </a:rPr>
              <a:t>Leptis Magna,</a:t>
            </a:r>
            <a:r>
              <a:rPr lang="it-IT" altLang="it-IT" b="1"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Foro severiano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418263" y="5999164"/>
            <a:ext cx="4170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Veduta ricostruttiva del tempio della</a:t>
            </a:r>
          </a:p>
          <a:p>
            <a:pPr algn="ctr"/>
            <a:r>
              <a:rPr lang="it-IT" altLang="it-IT" sz="2000" b="1">
                <a:latin typeface="Times New Roman" panose="02020603050405020304" pitchFamily="18" charset="0"/>
              </a:rPr>
              <a:t>Gens Septimia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5"/>
    </mc:Choice>
    <mc:Fallback xmlns="">
      <p:transition spd="slow" advTm="1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275388" y="260351"/>
            <a:ext cx="4392612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Leptis Magna </a:t>
            </a: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Foro severiano</a:t>
            </a:r>
          </a:p>
          <a:p>
            <a:pPr algn="ctr"/>
            <a:endParaRPr lang="it-IT" altLang="it-IT" sz="2400" b="1">
              <a:latin typeface="Times New Roman" panose="02020603050405020304" pitchFamily="18" charset="0"/>
            </a:endParaRPr>
          </a:p>
          <a:p>
            <a:pPr algn="ctr"/>
            <a:r>
              <a:rPr lang="it-IT" altLang="it-IT" sz="2400" b="1">
                <a:latin typeface="Times New Roman" panose="02020603050405020304" pitchFamily="18" charset="0"/>
              </a:rPr>
              <a:t>La Basilica</a:t>
            </a:r>
          </a:p>
          <a:p>
            <a:endParaRPr lang="it-IT" altLang="it-IT"/>
          </a:p>
        </p:txBody>
      </p:sp>
      <p:pic>
        <p:nvPicPr>
          <p:cNvPr id="51208" name="Picture 8" descr="LepcisForoSev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3566" r="12386" b="12871"/>
          <a:stretch>
            <a:fillRect/>
          </a:stretch>
        </p:blipFill>
        <p:spPr bwMode="auto">
          <a:xfrm>
            <a:off x="274637" y="179071"/>
            <a:ext cx="5184775" cy="42957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LepcisBasSe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96" y="3860800"/>
            <a:ext cx="2687638" cy="2997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LepcisBasSev5"/>
          <p:cNvPicPr>
            <a:picLocks noChangeAspect="1" noChangeArrowheads="1"/>
          </p:cNvPicPr>
          <p:nvPr/>
        </p:nvPicPr>
        <p:blipFill>
          <a:blip r:embed="rId6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19" y="2107010"/>
            <a:ext cx="3743325" cy="3038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4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61"/>
    </mc:Choice>
    <mc:Fallback xmlns="">
      <p:transition spd="slow" advTm="16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10004425" cy="858402"/>
          </a:xfrm>
        </p:spPr>
        <p:txBody>
          <a:bodyPr/>
          <a:lstStyle/>
          <a:p>
            <a:pPr algn="l" eaLnBrk="1" hangingPunct="1"/>
            <a:r>
              <a:rPr lang="it-IT" altLang="it-IT" sz="1800" b="1" dirty="0">
                <a:latin typeface="Perpetua" panose="02020502060401020303" pitchFamily="18" charset="0"/>
              </a:rPr>
              <a:t>Tempio di Apollo </a:t>
            </a:r>
            <a:r>
              <a:rPr lang="it-IT" altLang="it-IT" sz="1800" b="1" dirty="0" err="1">
                <a:latin typeface="Perpetua" panose="02020502060401020303" pitchFamily="18" charset="0"/>
              </a:rPr>
              <a:t>Sosiano</a:t>
            </a:r>
            <a:r>
              <a:rPr lang="it-IT" altLang="it-IT" sz="1800" b="1" dirty="0">
                <a:latin typeface="Perpetua" panose="02020502060401020303" pitchFamily="18" charset="0"/>
              </a:rPr>
              <a:t> (Apollo Medico)</a:t>
            </a:r>
            <a:r>
              <a:rPr lang="it-IT" altLang="it-IT" sz="2400" dirty="0">
                <a:latin typeface="Perpetua" panose="02020502060401020303" pitchFamily="18" charset="0"/>
              </a:rPr>
              <a:t> </a:t>
            </a:r>
            <a:br>
              <a:rPr lang="it-IT" altLang="it-IT" sz="2400" dirty="0">
                <a:latin typeface="Perpetua" panose="02020502060401020303" pitchFamily="18" charset="0"/>
              </a:rPr>
            </a:br>
            <a:r>
              <a:rPr lang="it-IT" altLang="it-IT" sz="1600" b="1" dirty="0">
                <a:latin typeface="Perpetua" panose="02020502060401020303" pitchFamily="18" charset="0"/>
              </a:rPr>
              <a:t>prima costruzione nel</a:t>
            </a:r>
            <a:r>
              <a:rPr lang="it-IT" altLang="it-IT" sz="1600" dirty="0">
                <a:latin typeface="Perpetua" panose="02020502060401020303" pitchFamily="18" charset="0"/>
              </a:rPr>
              <a:t> </a:t>
            </a:r>
            <a:r>
              <a:rPr lang="it-IT" altLang="it-IT" sz="1600" b="1" dirty="0">
                <a:latin typeface="Perpetua" panose="02020502060401020303" pitchFamily="18" charset="0"/>
              </a:rPr>
              <a:t>431 a.C. dal console </a:t>
            </a:r>
            <a:r>
              <a:rPr lang="it-IT" altLang="it-IT" sz="1600" b="1" i="1" dirty="0" err="1">
                <a:latin typeface="Perpetua" panose="02020502060401020303" pitchFamily="18" charset="0"/>
              </a:rPr>
              <a:t>Cn</a:t>
            </a:r>
            <a:r>
              <a:rPr lang="it-IT" altLang="it-IT" sz="1600" b="1" i="1" dirty="0">
                <a:latin typeface="Perpetua" panose="02020502060401020303" pitchFamily="18" charset="0"/>
              </a:rPr>
              <a:t>. </a:t>
            </a:r>
            <a:r>
              <a:rPr lang="it-IT" altLang="it-IT" sz="1600" b="1" i="1" dirty="0" err="1">
                <a:latin typeface="Perpetua" panose="02020502060401020303" pitchFamily="18" charset="0"/>
              </a:rPr>
              <a:t>Iulius</a:t>
            </a:r>
            <a:r>
              <a:rPr lang="it-IT" altLang="it-IT" sz="1600" b="1" i="1" dirty="0">
                <a:latin typeface="Perpetua" panose="02020502060401020303" pitchFamily="18" charset="0"/>
              </a:rPr>
              <a:t> </a:t>
            </a:r>
            <a:r>
              <a:rPr lang="it-IT" altLang="it-IT" sz="1600" b="1" dirty="0">
                <a:latin typeface="Perpetua" panose="02020502060401020303" pitchFamily="18" charset="0"/>
              </a:rPr>
              <a:t>dopo una pestilenza</a:t>
            </a:r>
            <a:r>
              <a:rPr lang="it-IT" altLang="it-IT" sz="1600" b="1" dirty="0"/>
              <a:t>.</a:t>
            </a:r>
            <a:r>
              <a:rPr lang="it-IT" altLang="it-IT" sz="1600" dirty="0"/>
              <a:t> </a:t>
            </a:r>
            <a:endParaRPr lang="it-IT" alt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96" y="186267"/>
            <a:ext cx="4769270" cy="40470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9" y="1575766"/>
            <a:ext cx="6910774" cy="518679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627627" y="535238"/>
            <a:ext cx="880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Teatro</a:t>
            </a:r>
          </a:p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di Pompeo</a:t>
            </a:r>
            <a:endParaRPr lang="it-IT" sz="1200" dirty="0"/>
          </a:p>
        </p:txBody>
      </p:sp>
      <p:sp>
        <p:nvSpPr>
          <p:cNvPr id="15" name="Rettangolo 14"/>
          <p:cNvSpPr/>
          <p:nvPr/>
        </p:nvSpPr>
        <p:spPr>
          <a:xfrm>
            <a:off x="8531368" y="627571"/>
            <a:ext cx="880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Portico</a:t>
            </a:r>
          </a:p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di Pompeo</a:t>
            </a:r>
            <a:endParaRPr lang="it-IT" sz="1200" dirty="0"/>
          </a:p>
        </p:txBody>
      </p:sp>
      <p:sp>
        <p:nvSpPr>
          <p:cNvPr id="16" name="Rettangolo 15"/>
          <p:cNvSpPr/>
          <p:nvPr/>
        </p:nvSpPr>
        <p:spPr>
          <a:xfrm>
            <a:off x="9370062" y="627570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Largo</a:t>
            </a:r>
          </a:p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Argentina</a:t>
            </a:r>
            <a:endParaRPr lang="it-IT" sz="1200" dirty="0"/>
          </a:p>
        </p:txBody>
      </p:sp>
      <p:sp>
        <p:nvSpPr>
          <p:cNvPr id="17" name="Rettangolo 16"/>
          <p:cNvSpPr/>
          <p:nvPr/>
        </p:nvSpPr>
        <p:spPr>
          <a:xfrm>
            <a:off x="9865678" y="1407044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Teatro</a:t>
            </a:r>
          </a:p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di Balbo</a:t>
            </a:r>
            <a:endParaRPr lang="it-IT" sz="1200" dirty="0"/>
          </a:p>
        </p:txBody>
      </p:sp>
      <p:sp>
        <p:nvSpPr>
          <p:cNvPr id="18" name="Rettangolo 17"/>
          <p:cNvSpPr/>
          <p:nvPr/>
        </p:nvSpPr>
        <p:spPr>
          <a:xfrm>
            <a:off x="10015719" y="2820188"/>
            <a:ext cx="1162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Tempio si</a:t>
            </a:r>
          </a:p>
          <a:p>
            <a:pPr algn="ctr"/>
            <a:r>
              <a:rPr lang="it-IT" altLang="it-IT" sz="1200" b="1" dirty="0" smtClean="0">
                <a:latin typeface="Perpetua" panose="02020502060401020303" pitchFamily="18" charset="0"/>
              </a:rPr>
              <a:t>Apollo </a:t>
            </a:r>
            <a:r>
              <a:rPr lang="it-IT" altLang="it-IT" sz="1200" b="1" dirty="0" err="1" smtClean="0">
                <a:latin typeface="Perpetua" panose="02020502060401020303" pitchFamily="18" charset="0"/>
              </a:rPr>
              <a:t>Sosiano</a:t>
            </a:r>
            <a:endParaRPr lang="it-IT" sz="1200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11105804" y="3051020"/>
            <a:ext cx="2327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83"/>
    </mc:Choice>
    <mc:Fallback xmlns="">
      <p:transition spd="slow" advTm="42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144</Words>
  <Application>Microsoft Office PowerPoint</Application>
  <PresentationFormat>Widescreen</PresentationFormat>
  <Paragraphs>48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Perpetua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Tempio di Apollo Sosiano (Apollo Medico)  prima costruzione nel 431 a.C. dal console Cn. Iulius dopo una pestilenza.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211</cp:revision>
  <dcterms:created xsi:type="dcterms:W3CDTF">2020-03-20T16:21:27Z</dcterms:created>
  <dcterms:modified xsi:type="dcterms:W3CDTF">2020-05-11T11:37:09Z</dcterms:modified>
</cp:coreProperties>
</file>