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573" r:id="rId2"/>
    <p:sldId id="425" r:id="rId3"/>
    <p:sldId id="426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7F70D"/>
    <a:srgbClr val="FFFF2F"/>
    <a:srgbClr val="FFFF00"/>
    <a:srgbClr val="008080"/>
    <a:srgbClr val="008000"/>
    <a:srgbClr val="CC00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0D701-53E6-49F4-B912-7D597D58E96C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10F2-D2B7-4DF8-8F2E-79AE455E53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8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6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23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50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09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10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0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15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8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04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8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"/>
            <a:ext cx="10004425" cy="858402"/>
          </a:xfrm>
        </p:spPr>
        <p:txBody>
          <a:bodyPr/>
          <a:lstStyle/>
          <a:p>
            <a:pPr algn="l" eaLnBrk="1" hangingPunct="1"/>
            <a:r>
              <a:rPr lang="it-IT" altLang="it-IT" sz="1800" b="1" dirty="0">
                <a:latin typeface="Perpetua" panose="02020502060401020303" pitchFamily="18" charset="0"/>
              </a:rPr>
              <a:t>Tempio di Apollo </a:t>
            </a:r>
            <a:r>
              <a:rPr lang="it-IT" altLang="it-IT" sz="1800" b="1" dirty="0" err="1">
                <a:latin typeface="Perpetua" panose="02020502060401020303" pitchFamily="18" charset="0"/>
              </a:rPr>
              <a:t>Sosiano</a:t>
            </a:r>
            <a:r>
              <a:rPr lang="it-IT" altLang="it-IT" sz="1800" b="1" dirty="0">
                <a:latin typeface="Perpetua" panose="02020502060401020303" pitchFamily="18" charset="0"/>
              </a:rPr>
              <a:t> (Apollo Medico)</a:t>
            </a:r>
            <a:r>
              <a:rPr lang="it-IT" altLang="it-IT" sz="2400" dirty="0">
                <a:latin typeface="Perpetua" panose="02020502060401020303" pitchFamily="18" charset="0"/>
              </a:rPr>
              <a:t> </a:t>
            </a:r>
            <a:br>
              <a:rPr lang="it-IT" altLang="it-IT" sz="2400" dirty="0">
                <a:latin typeface="Perpetua" panose="02020502060401020303" pitchFamily="18" charset="0"/>
              </a:rPr>
            </a:br>
            <a:r>
              <a:rPr lang="it-IT" altLang="it-IT" sz="1600" b="1" dirty="0">
                <a:latin typeface="Perpetua" panose="02020502060401020303" pitchFamily="18" charset="0"/>
              </a:rPr>
              <a:t>prima costruzione nel</a:t>
            </a:r>
            <a:r>
              <a:rPr lang="it-IT" altLang="it-IT" sz="1600" dirty="0">
                <a:latin typeface="Perpetua" panose="02020502060401020303" pitchFamily="18" charset="0"/>
              </a:rPr>
              <a:t> </a:t>
            </a:r>
            <a:r>
              <a:rPr lang="it-IT" altLang="it-IT" sz="1600" b="1" dirty="0">
                <a:latin typeface="Perpetua" panose="02020502060401020303" pitchFamily="18" charset="0"/>
              </a:rPr>
              <a:t>431 a.C. dal console </a:t>
            </a:r>
            <a:r>
              <a:rPr lang="it-IT" altLang="it-IT" sz="1600" b="1" i="1" dirty="0" err="1">
                <a:latin typeface="Perpetua" panose="02020502060401020303" pitchFamily="18" charset="0"/>
              </a:rPr>
              <a:t>Cn</a:t>
            </a:r>
            <a:r>
              <a:rPr lang="it-IT" altLang="it-IT" sz="1600" b="1" i="1" dirty="0">
                <a:latin typeface="Perpetua" panose="02020502060401020303" pitchFamily="18" charset="0"/>
              </a:rPr>
              <a:t>. </a:t>
            </a:r>
            <a:r>
              <a:rPr lang="it-IT" altLang="it-IT" sz="1600" b="1" i="1" dirty="0" err="1">
                <a:latin typeface="Perpetua" panose="02020502060401020303" pitchFamily="18" charset="0"/>
              </a:rPr>
              <a:t>Iulius</a:t>
            </a:r>
            <a:r>
              <a:rPr lang="it-IT" altLang="it-IT" sz="1600" b="1" i="1" dirty="0">
                <a:latin typeface="Perpetua" panose="02020502060401020303" pitchFamily="18" charset="0"/>
              </a:rPr>
              <a:t> </a:t>
            </a:r>
            <a:r>
              <a:rPr lang="it-IT" altLang="it-IT" sz="1600" b="1" dirty="0">
                <a:latin typeface="Perpetua" panose="02020502060401020303" pitchFamily="18" charset="0"/>
              </a:rPr>
              <a:t>dopo una pestilenza.</a:t>
            </a:r>
            <a:r>
              <a:rPr lang="it-IT" altLang="it-IT" sz="1600" dirty="0">
                <a:latin typeface="Perpetua" panose="02020502060401020303" pitchFamily="18" charset="0"/>
              </a:rPr>
              <a:t> </a:t>
            </a:r>
            <a:endParaRPr lang="it-IT" altLang="it-IT" sz="2400" dirty="0">
              <a:latin typeface="Perpetua" panose="02020502060401020303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63" y="2339740"/>
            <a:ext cx="2415466" cy="429416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600" y="2688884"/>
            <a:ext cx="8221425" cy="367223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24" y="858404"/>
            <a:ext cx="9317370" cy="134461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7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79"/>
    </mc:Choice>
    <mc:Fallback xmlns="">
      <p:transition spd="slow" advTm="114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fregio tomba Eurysace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291" y="4318035"/>
            <a:ext cx="6358080" cy="2369663"/>
          </a:xfrm>
          <a:noFill/>
        </p:spPr>
      </p:pic>
      <p:pic>
        <p:nvPicPr>
          <p:cNvPr id="51203" name="Picture 7" descr="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833" y="83129"/>
            <a:ext cx="3207001" cy="3355975"/>
          </a:xfrm>
          <a:noFill/>
        </p:spPr>
      </p:pic>
      <p:sp>
        <p:nvSpPr>
          <p:cNvPr id="51204" name="Text Box 9"/>
          <p:cNvSpPr txBox="1">
            <a:spLocks noChangeArrowheads="1"/>
          </p:cNvSpPr>
          <p:nvPr/>
        </p:nvSpPr>
        <p:spPr bwMode="auto">
          <a:xfrm>
            <a:off x="1814089" y="3824536"/>
            <a:ext cx="14785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Perpetua" panose="02020502060401020303" pitchFamily="18" charset="0"/>
              </a:rPr>
              <a:t>Fregio panificazione</a:t>
            </a:r>
          </a:p>
        </p:txBody>
      </p:sp>
      <p:pic>
        <p:nvPicPr>
          <p:cNvPr id="51205" name="Picture 10" descr="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40739" y="2635482"/>
            <a:ext cx="3206750" cy="4176713"/>
          </a:xfrm>
          <a:noFill/>
        </p:spPr>
      </p:pic>
      <p:sp>
        <p:nvSpPr>
          <p:cNvPr id="51206" name="Text Box 12"/>
          <p:cNvSpPr txBox="1">
            <a:spLocks noChangeArrowheads="1"/>
          </p:cNvSpPr>
          <p:nvPr/>
        </p:nvSpPr>
        <p:spPr bwMode="auto">
          <a:xfrm>
            <a:off x="3391905" y="99754"/>
            <a:ext cx="67468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>
                <a:latin typeface="Perpetua" panose="02020502060401020303" pitchFamily="18" charset="0"/>
              </a:rPr>
              <a:t>Roma, tomba di </a:t>
            </a:r>
            <a:r>
              <a:rPr lang="it-IT" altLang="it-IT" sz="1600" dirty="0" smtClean="0">
                <a:latin typeface="Perpetua" panose="02020502060401020303" pitchFamily="18" charset="0"/>
              </a:rPr>
              <a:t> </a:t>
            </a:r>
            <a:r>
              <a:rPr lang="it-IT" altLang="it-IT" sz="1400" dirty="0">
                <a:latin typeface="Perpetua" panose="02020502060401020303" pitchFamily="18" charset="0"/>
              </a:rPr>
              <a:t>M. Vergilio </a:t>
            </a:r>
            <a:r>
              <a:rPr lang="it-IT" altLang="it-IT" sz="1400" dirty="0" err="1">
                <a:latin typeface="Perpetua" panose="02020502060401020303" pitchFamily="18" charset="0"/>
              </a:rPr>
              <a:t>Eurysaces</a:t>
            </a:r>
            <a:r>
              <a:rPr lang="it-IT" altLang="it-IT" sz="1400" dirty="0">
                <a:latin typeface="Perpetua" panose="02020502060401020303" pitchFamily="18" charset="0"/>
              </a:rPr>
              <a:t> </a:t>
            </a:r>
            <a:r>
              <a:rPr lang="it-IT" altLang="it-IT" sz="1400" dirty="0" smtClean="0">
                <a:latin typeface="Perpetua" panose="02020502060401020303" pitchFamily="18" charset="0"/>
              </a:rPr>
              <a:t> presso </a:t>
            </a:r>
            <a:r>
              <a:rPr lang="it-IT" altLang="it-IT" sz="1400" dirty="0">
                <a:latin typeface="Perpetua" panose="02020502060401020303" pitchFamily="18" charset="0"/>
              </a:rPr>
              <a:t>Porta </a:t>
            </a:r>
            <a:r>
              <a:rPr lang="it-IT" altLang="it-IT" sz="1400" dirty="0" smtClean="0">
                <a:latin typeface="Perpetua" panose="02020502060401020303" pitchFamily="18" charset="0"/>
              </a:rPr>
              <a:t>Maggiore</a:t>
            </a:r>
            <a:endParaRPr lang="it-IT" altLang="it-IT" sz="1400" dirty="0">
              <a:latin typeface="Perpetua" panose="02020502060401020303" pitchFamily="18" charset="0"/>
            </a:endParaRPr>
          </a:p>
        </p:txBody>
      </p:sp>
      <p:sp>
        <p:nvSpPr>
          <p:cNvPr id="51207" name="Text Box 13"/>
          <p:cNvSpPr txBox="1">
            <a:spLocks noChangeArrowheads="1"/>
          </p:cNvSpPr>
          <p:nvPr/>
        </p:nvSpPr>
        <p:spPr bwMode="auto">
          <a:xfrm>
            <a:off x="8082698" y="4569949"/>
            <a:ext cx="6581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Perpetua" panose="02020502060401020303" pitchFamily="18" charset="0"/>
              </a:rPr>
              <a:t>facciata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68" y="469086"/>
            <a:ext cx="5301611" cy="33554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4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34"/>
    </mc:Choice>
    <mc:Fallback xmlns="">
      <p:transition spd="slow" advTm="220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title"/>
          </p:nvPr>
        </p:nvSpPr>
        <p:spPr>
          <a:xfrm>
            <a:off x="318655" y="205538"/>
            <a:ext cx="8229600" cy="1143000"/>
          </a:xfrm>
        </p:spPr>
        <p:txBody>
          <a:bodyPr/>
          <a:lstStyle/>
          <a:p>
            <a:pPr algn="l" eaLnBrk="1" hangingPunct="1"/>
            <a:r>
              <a:rPr lang="it-IT" altLang="it-IT" sz="1800" b="1" dirty="0">
                <a:latin typeface="Perpetua" panose="02020502060401020303" pitchFamily="18" charset="0"/>
              </a:rPr>
              <a:t>Il Foro Romano </a:t>
            </a:r>
            <a:r>
              <a:rPr lang="it-IT" altLang="it-IT" sz="2000" b="1" dirty="0">
                <a:latin typeface="Perpetua" panose="02020502060401020303" pitchFamily="18" charset="0"/>
              </a:rPr>
              <a:t/>
            </a:r>
            <a:br>
              <a:rPr lang="it-IT" altLang="it-IT" sz="2000" b="1" dirty="0">
                <a:latin typeface="Perpetua" panose="02020502060401020303" pitchFamily="18" charset="0"/>
              </a:rPr>
            </a:br>
            <a:r>
              <a:rPr lang="it-IT" altLang="it-IT" sz="1600" b="1" dirty="0">
                <a:latin typeface="Perpetua" panose="02020502060401020303" pitchFamily="18" charset="0"/>
              </a:rPr>
              <a:t>in epoca augustea</a:t>
            </a:r>
          </a:p>
        </p:txBody>
      </p:sp>
      <p:pic>
        <p:nvPicPr>
          <p:cNvPr id="52227" name="Picture 4" descr="Foro romano ep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6765" y="205538"/>
            <a:ext cx="4781752" cy="6573049"/>
          </a:xfrm>
          <a:noFill/>
        </p:spPr>
      </p:pic>
      <p:sp>
        <p:nvSpPr>
          <p:cNvPr id="52228" name="Text Box 8"/>
          <p:cNvSpPr txBox="1">
            <a:spLocks noChangeArrowheads="1"/>
          </p:cNvSpPr>
          <p:nvPr/>
        </p:nvSpPr>
        <p:spPr bwMode="auto">
          <a:xfrm>
            <a:off x="135775" y="1067118"/>
            <a:ext cx="392068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latin typeface="Perpetua" panose="02020502060401020303" pitchFamily="18" charset="0"/>
              </a:rPr>
              <a:t>Interventi augustei: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 b="1" dirty="0">
              <a:latin typeface="Perpetua" panose="0202050206040102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400" b="1" dirty="0">
                <a:latin typeface="Perpetua" panose="02020502060401020303" pitchFamily="18" charset="0"/>
              </a:rPr>
              <a:t>Tempio e </a:t>
            </a:r>
            <a:r>
              <a:rPr lang="it-IT" altLang="it-IT" sz="1400" b="1" dirty="0" err="1">
                <a:latin typeface="Perpetua" panose="02020502060401020303" pitchFamily="18" charset="0"/>
              </a:rPr>
              <a:t>rostra</a:t>
            </a:r>
            <a:r>
              <a:rPr lang="it-IT" altLang="it-IT" sz="1400" b="1" dirty="0">
                <a:latin typeface="Perpetua" panose="02020502060401020303" pitchFamily="18" charset="0"/>
              </a:rPr>
              <a:t> di Divo Giulio nel 29 a.C.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400" b="1" i="1" dirty="0" err="1" smtClean="0">
                <a:latin typeface="Perpetua" panose="02020502060401020303" pitchFamily="18" charset="0"/>
              </a:rPr>
              <a:t>Arcus</a:t>
            </a:r>
            <a:r>
              <a:rPr lang="it-IT" altLang="it-IT" sz="1400" b="1" i="1" dirty="0" smtClean="0">
                <a:latin typeface="Perpetua" panose="02020502060401020303" pitchFamily="18" charset="0"/>
              </a:rPr>
              <a:t> </a:t>
            </a:r>
            <a:r>
              <a:rPr lang="it-IT" altLang="it-IT" sz="1400" b="1" i="1" dirty="0">
                <a:latin typeface="Perpetua" panose="02020502060401020303" pitchFamily="18" charset="0"/>
              </a:rPr>
              <a:t>Augusti</a:t>
            </a:r>
            <a:r>
              <a:rPr lang="it-IT" altLang="it-IT" sz="1400" b="1" dirty="0">
                <a:latin typeface="Perpetua" panose="02020502060401020303" pitchFamily="18" charset="0"/>
              </a:rPr>
              <a:t> (dopo battaglia di Azio 31 a.C.)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400" b="1" i="1" dirty="0" err="1" smtClean="0">
                <a:latin typeface="Perpetua" panose="02020502060401020303" pitchFamily="18" charset="0"/>
              </a:rPr>
              <a:t>Arcus</a:t>
            </a:r>
            <a:r>
              <a:rPr lang="it-IT" altLang="it-IT" sz="1400" b="1" i="1" dirty="0" smtClean="0">
                <a:latin typeface="Perpetua" panose="02020502060401020303" pitchFamily="18" charset="0"/>
              </a:rPr>
              <a:t> </a:t>
            </a:r>
            <a:r>
              <a:rPr lang="it-IT" altLang="it-IT" sz="1400" b="1" i="1" dirty="0" err="1">
                <a:latin typeface="Perpetua" panose="02020502060401020303" pitchFamily="18" charset="0"/>
              </a:rPr>
              <a:t>Cai</a:t>
            </a:r>
            <a:r>
              <a:rPr lang="it-IT" altLang="it-IT" sz="1400" b="1" i="1" dirty="0">
                <a:latin typeface="Perpetua" panose="02020502060401020303" pitchFamily="18" charset="0"/>
              </a:rPr>
              <a:t> et Luci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400" b="1" dirty="0" smtClean="0">
                <a:latin typeface="Perpetua" panose="02020502060401020303" pitchFamily="18" charset="0"/>
              </a:rPr>
              <a:t> </a:t>
            </a:r>
            <a:r>
              <a:rPr lang="it-IT" altLang="it-IT" sz="1400" b="1" dirty="0">
                <a:latin typeface="Perpetua" panose="02020502060401020303" pitchFamily="18" charset="0"/>
              </a:rPr>
              <a:t>Arco dei </a:t>
            </a:r>
            <a:r>
              <a:rPr lang="it-IT" altLang="it-IT" sz="1400" b="1" dirty="0" err="1">
                <a:latin typeface="Perpetua" panose="02020502060401020303" pitchFamily="18" charset="0"/>
              </a:rPr>
              <a:t>Parthi</a:t>
            </a:r>
            <a:r>
              <a:rPr lang="it-IT" altLang="it-IT" sz="1400" b="1" dirty="0">
                <a:latin typeface="Perpetua" panose="02020502060401020303" pitchFamily="18" charset="0"/>
              </a:rPr>
              <a:t> dopo restituzione delle insegne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latin typeface="Perpetua" panose="02020502060401020303" pitchFamily="18" charset="0"/>
              </a:rPr>
              <a:t>   prese dai Parti a Crasso (</a:t>
            </a:r>
            <a:r>
              <a:rPr lang="it-IT" altLang="it-IT" sz="1400" b="1" dirty="0" err="1">
                <a:latin typeface="Perpetua" panose="02020502060401020303" pitchFamily="18" charset="0"/>
              </a:rPr>
              <a:t>Carrae</a:t>
            </a:r>
            <a:r>
              <a:rPr lang="it-IT" altLang="it-IT" sz="1400" b="1" dirty="0">
                <a:latin typeface="Perpetua" panose="02020502060401020303" pitchFamily="18" charset="0"/>
              </a:rPr>
              <a:t> 55 a.C.)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 smtClean="0">
                <a:latin typeface="Perpetua" panose="02020502060401020303" pitchFamily="18" charset="0"/>
              </a:rPr>
              <a:t>- </a:t>
            </a:r>
            <a:r>
              <a:rPr lang="it-IT" altLang="it-IT" sz="1400" b="1" i="1" dirty="0">
                <a:latin typeface="Perpetua" panose="02020502060401020303" pitchFamily="18" charset="0"/>
              </a:rPr>
              <a:t>Porticus </a:t>
            </a:r>
            <a:r>
              <a:rPr lang="it-IT" altLang="it-IT" sz="1400" b="1" i="1" dirty="0" err="1">
                <a:latin typeface="Perpetua" panose="02020502060401020303" pitchFamily="18" charset="0"/>
              </a:rPr>
              <a:t>Cai</a:t>
            </a:r>
            <a:r>
              <a:rPr lang="it-IT" altLang="it-IT" sz="1400" b="1" i="1" dirty="0">
                <a:latin typeface="Perpetua" panose="02020502060401020303" pitchFamily="18" charset="0"/>
              </a:rPr>
              <a:t> et Luci</a:t>
            </a:r>
            <a:r>
              <a:rPr lang="it-IT" altLang="it-IT" sz="1400" b="1" dirty="0">
                <a:latin typeface="Perpetua" panose="02020502060401020303" pitchFamily="18" charset="0"/>
              </a:rPr>
              <a:t> (davanti </a:t>
            </a:r>
            <a:r>
              <a:rPr lang="it-IT" altLang="it-IT" sz="1400" b="1" i="1" dirty="0">
                <a:latin typeface="Perpetua" panose="02020502060401020303" pitchFamily="18" charset="0"/>
              </a:rPr>
              <a:t>basilica Aemilia)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93" y="3037857"/>
            <a:ext cx="4324921" cy="36576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14" y="205538"/>
            <a:ext cx="3178611" cy="238803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019"/>
    </mc:Choice>
    <mc:Fallback xmlns="">
      <p:transition spd="slow" advTm="615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2734</TotalTime>
  <Words>81</Words>
  <Application>Microsoft Office PowerPoint</Application>
  <PresentationFormat>Widescreen</PresentationFormat>
  <Paragraphs>13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Perpetua</vt:lpstr>
      <vt:lpstr>Tema di Office</vt:lpstr>
      <vt:lpstr>Tempio di Apollo Sosiano (Apollo Medico)  prima costruzione nel 431 a.C. dal console Cn. Iulius dopo una pestilenza. </vt:lpstr>
      <vt:lpstr>Presentazione standard di PowerPoint</vt:lpstr>
      <vt:lpstr>Il Foro Romano  in epoca augustea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212</cp:revision>
  <dcterms:created xsi:type="dcterms:W3CDTF">2020-03-20T16:21:27Z</dcterms:created>
  <dcterms:modified xsi:type="dcterms:W3CDTF">2020-05-11T11:58:37Z</dcterms:modified>
</cp:coreProperties>
</file>