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426" r:id="rId2"/>
    <p:sldId id="427" r:id="rId3"/>
    <p:sldId id="428" r:id="rId4"/>
    <p:sldId id="432" r:id="rId5"/>
    <p:sldId id="433" r:id="rId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7F70D"/>
    <a:srgbClr val="FFFF2F"/>
    <a:srgbClr val="FFFF00"/>
    <a:srgbClr val="008080"/>
    <a:srgbClr val="008000"/>
    <a:srgbClr val="CC0000"/>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2" d="100"/>
          <a:sy n="92" d="100"/>
        </p:scale>
        <p:origin x="10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0D701-53E6-49F4-B912-7D597D58E96C}" type="datetimeFigureOut">
              <a:rPr lang="it-IT" smtClean="0"/>
              <a:t>11/05/2020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3510F2-D2B7-4DF8-8F2E-79AE455E53E7}" type="slidenum">
              <a:rPr lang="it-IT" smtClean="0"/>
              <a:t>‹N›</a:t>
            </a:fld>
            <a:endParaRPr lang="it-IT"/>
          </a:p>
        </p:txBody>
      </p:sp>
    </p:spTree>
    <p:extLst>
      <p:ext uri="{BB962C8B-B14F-4D97-AF65-F5344CB8AC3E}">
        <p14:creationId xmlns:p14="http://schemas.microsoft.com/office/powerpoint/2010/main" val="372548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6C9DC24-C509-4103-8689-D8379CFAED81}" type="datetimeFigureOut">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2101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6C9DC24-C509-4103-8689-D8379CFAED81}" type="datetimeFigureOut">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2598232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6C9DC24-C509-4103-8689-D8379CFAED81}" type="datetimeFigureOut">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1430250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6C9DC24-C509-4103-8689-D8379CFAED81}" type="datetimeFigureOut">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3670500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36C9DC24-C509-4103-8689-D8379CFAED81}" type="datetimeFigureOut">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1704099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6C9DC24-C509-4103-8689-D8379CFAED81}" type="datetimeFigureOut">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354710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6C9DC24-C509-4103-8689-D8379CFAED81}" type="datetimeFigureOut">
              <a:rPr lang="it-IT" smtClean="0"/>
              <a:t>11/05/2020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2899015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6C9DC24-C509-4103-8689-D8379CFAED81}" type="datetimeFigureOut">
              <a:rPr lang="it-IT" smtClean="0"/>
              <a:t>11/05/2020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388615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6C9DC24-C509-4103-8689-D8379CFAED81}" type="datetimeFigureOut">
              <a:rPr lang="it-IT" smtClean="0"/>
              <a:t>11/05/2020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275696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36C9DC24-C509-4103-8689-D8379CFAED81}" type="datetimeFigureOut">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3489483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36C9DC24-C509-4103-8689-D8379CFAED81}" type="datetimeFigureOut">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AF4CEB8-BBB0-41CD-8300-EC0D39E57C41}" type="slidenum">
              <a:rPr lang="it-IT" smtClean="0"/>
              <a:t>‹N›</a:t>
            </a:fld>
            <a:endParaRPr lang="it-IT"/>
          </a:p>
        </p:txBody>
      </p:sp>
    </p:spTree>
    <p:extLst>
      <p:ext uri="{BB962C8B-B14F-4D97-AF65-F5344CB8AC3E}">
        <p14:creationId xmlns:p14="http://schemas.microsoft.com/office/powerpoint/2010/main" val="4261047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C9DC24-C509-4103-8689-D8379CFAED81}" type="datetimeFigureOut">
              <a:rPr lang="it-IT" smtClean="0"/>
              <a:t>11/05/2020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4CEB8-BBB0-41CD-8300-EC0D39E57C41}" type="slidenum">
              <a:rPr lang="it-IT" smtClean="0"/>
              <a:t>‹N›</a:t>
            </a:fld>
            <a:endParaRPr lang="it-IT"/>
          </a:p>
        </p:txBody>
      </p:sp>
    </p:spTree>
    <p:extLst>
      <p:ext uri="{BB962C8B-B14F-4D97-AF65-F5344CB8AC3E}">
        <p14:creationId xmlns:p14="http://schemas.microsoft.com/office/powerpoint/2010/main" val="2359897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a:xfrm>
            <a:off x="318655" y="205538"/>
            <a:ext cx="8229600" cy="1143000"/>
          </a:xfrm>
        </p:spPr>
        <p:txBody>
          <a:bodyPr/>
          <a:lstStyle/>
          <a:p>
            <a:pPr algn="l" eaLnBrk="1" hangingPunct="1"/>
            <a:r>
              <a:rPr lang="it-IT" altLang="it-IT" sz="1800" b="1" dirty="0">
                <a:latin typeface="Perpetua" panose="02020502060401020303" pitchFamily="18" charset="0"/>
              </a:rPr>
              <a:t>Il Foro Romano </a:t>
            </a:r>
            <a:r>
              <a:rPr lang="it-IT" altLang="it-IT" sz="2000" b="1" dirty="0">
                <a:latin typeface="Perpetua" panose="02020502060401020303" pitchFamily="18" charset="0"/>
              </a:rPr>
              <a:t/>
            </a:r>
            <a:br>
              <a:rPr lang="it-IT" altLang="it-IT" sz="2000" b="1" dirty="0">
                <a:latin typeface="Perpetua" panose="02020502060401020303" pitchFamily="18" charset="0"/>
              </a:rPr>
            </a:br>
            <a:r>
              <a:rPr lang="it-IT" altLang="it-IT" sz="1600" b="1" dirty="0">
                <a:latin typeface="Perpetua" panose="02020502060401020303" pitchFamily="18" charset="0"/>
              </a:rPr>
              <a:t>in epoca augustea</a:t>
            </a:r>
          </a:p>
        </p:txBody>
      </p:sp>
      <p:pic>
        <p:nvPicPr>
          <p:cNvPr id="52227" name="Picture 4" descr="Foro romano e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7246765" y="205538"/>
            <a:ext cx="4781752" cy="6573049"/>
          </a:xfrm>
          <a:noFill/>
        </p:spPr>
      </p:pic>
      <p:sp>
        <p:nvSpPr>
          <p:cNvPr id="52228" name="Text Box 8"/>
          <p:cNvSpPr txBox="1">
            <a:spLocks noChangeArrowheads="1"/>
          </p:cNvSpPr>
          <p:nvPr/>
        </p:nvSpPr>
        <p:spPr bwMode="auto">
          <a:xfrm>
            <a:off x="135775" y="1067118"/>
            <a:ext cx="392068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b="1" dirty="0">
                <a:latin typeface="Perpetua" panose="02020502060401020303" pitchFamily="18" charset="0"/>
              </a:rPr>
              <a:t>Interventi augustei:</a:t>
            </a:r>
          </a:p>
          <a:p>
            <a:pPr eaLnBrk="1" hangingPunct="1">
              <a:spcBef>
                <a:spcPct val="0"/>
              </a:spcBef>
              <a:buFontTx/>
              <a:buNone/>
            </a:pPr>
            <a:endParaRPr lang="it-IT" altLang="it-IT" sz="1400" b="1" dirty="0">
              <a:latin typeface="Perpetua" panose="02020502060401020303" pitchFamily="18" charset="0"/>
            </a:endParaRPr>
          </a:p>
          <a:p>
            <a:pPr eaLnBrk="1" hangingPunct="1">
              <a:spcBef>
                <a:spcPct val="0"/>
              </a:spcBef>
              <a:buFontTx/>
              <a:buChar char="-"/>
            </a:pPr>
            <a:r>
              <a:rPr lang="it-IT" altLang="it-IT" sz="1400" b="1" dirty="0">
                <a:latin typeface="Perpetua" panose="02020502060401020303" pitchFamily="18" charset="0"/>
              </a:rPr>
              <a:t>Tempio e </a:t>
            </a:r>
            <a:r>
              <a:rPr lang="it-IT" altLang="it-IT" sz="1400" b="1" dirty="0" err="1">
                <a:latin typeface="Perpetua" panose="02020502060401020303" pitchFamily="18" charset="0"/>
              </a:rPr>
              <a:t>rostra</a:t>
            </a:r>
            <a:r>
              <a:rPr lang="it-IT" altLang="it-IT" sz="1400" b="1" dirty="0">
                <a:latin typeface="Perpetua" panose="02020502060401020303" pitchFamily="18" charset="0"/>
              </a:rPr>
              <a:t> di Divo Giulio nel 29 a.C.</a:t>
            </a:r>
          </a:p>
          <a:p>
            <a:pPr eaLnBrk="1" hangingPunct="1">
              <a:spcBef>
                <a:spcPct val="0"/>
              </a:spcBef>
              <a:buFontTx/>
              <a:buChar char="-"/>
            </a:pPr>
            <a:r>
              <a:rPr lang="it-IT" altLang="it-IT" sz="1400" b="1" i="1" dirty="0" err="1" smtClean="0">
                <a:latin typeface="Perpetua" panose="02020502060401020303" pitchFamily="18" charset="0"/>
              </a:rPr>
              <a:t>Arcus</a:t>
            </a:r>
            <a:r>
              <a:rPr lang="it-IT" altLang="it-IT" sz="1400" b="1" i="1" dirty="0" smtClean="0">
                <a:latin typeface="Perpetua" panose="02020502060401020303" pitchFamily="18" charset="0"/>
              </a:rPr>
              <a:t> </a:t>
            </a:r>
            <a:r>
              <a:rPr lang="it-IT" altLang="it-IT" sz="1400" b="1" i="1" dirty="0">
                <a:latin typeface="Perpetua" panose="02020502060401020303" pitchFamily="18" charset="0"/>
              </a:rPr>
              <a:t>Augusti</a:t>
            </a:r>
            <a:r>
              <a:rPr lang="it-IT" altLang="it-IT" sz="1400" b="1" dirty="0">
                <a:latin typeface="Perpetua" panose="02020502060401020303" pitchFamily="18" charset="0"/>
              </a:rPr>
              <a:t> (dopo battaglia di Azio 31 a.C.)</a:t>
            </a:r>
          </a:p>
          <a:p>
            <a:pPr eaLnBrk="1" hangingPunct="1">
              <a:spcBef>
                <a:spcPct val="0"/>
              </a:spcBef>
              <a:buFontTx/>
              <a:buChar char="-"/>
            </a:pPr>
            <a:r>
              <a:rPr lang="it-IT" altLang="it-IT" sz="1400" b="1" i="1" dirty="0" err="1" smtClean="0">
                <a:latin typeface="Perpetua" panose="02020502060401020303" pitchFamily="18" charset="0"/>
              </a:rPr>
              <a:t>Arcus</a:t>
            </a:r>
            <a:r>
              <a:rPr lang="it-IT" altLang="it-IT" sz="1400" b="1" i="1" dirty="0" smtClean="0">
                <a:latin typeface="Perpetua" panose="02020502060401020303" pitchFamily="18" charset="0"/>
              </a:rPr>
              <a:t> </a:t>
            </a:r>
            <a:r>
              <a:rPr lang="it-IT" altLang="it-IT" sz="1400" b="1" i="1" dirty="0" err="1">
                <a:latin typeface="Perpetua" panose="02020502060401020303" pitchFamily="18" charset="0"/>
              </a:rPr>
              <a:t>Cai</a:t>
            </a:r>
            <a:r>
              <a:rPr lang="it-IT" altLang="it-IT" sz="1400" b="1" i="1" dirty="0">
                <a:latin typeface="Perpetua" panose="02020502060401020303" pitchFamily="18" charset="0"/>
              </a:rPr>
              <a:t> et Luci</a:t>
            </a:r>
          </a:p>
          <a:p>
            <a:pPr eaLnBrk="1" hangingPunct="1">
              <a:spcBef>
                <a:spcPct val="0"/>
              </a:spcBef>
              <a:buFontTx/>
              <a:buChar char="-"/>
            </a:pPr>
            <a:r>
              <a:rPr lang="it-IT" altLang="it-IT" sz="1400" b="1" dirty="0" smtClean="0">
                <a:latin typeface="Perpetua" panose="02020502060401020303" pitchFamily="18" charset="0"/>
              </a:rPr>
              <a:t> </a:t>
            </a:r>
            <a:r>
              <a:rPr lang="it-IT" altLang="it-IT" sz="1400" b="1" dirty="0">
                <a:latin typeface="Perpetua" panose="02020502060401020303" pitchFamily="18" charset="0"/>
              </a:rPr>
              <a:t>Arco dei </a:t>
            </a:r>
            <a:r>
              <a:rPr lang="it-IT" altLang="it-IT" sz="1400" b="1" dirty="0" err="1">
                <a:latin typeface="Perpetua" panose="02020502060401020303" pitchFamily="18" charset="0"/>
              </a:rPr>
              <a:t>Parthi</a:t>
            </a:r>
            <a:r>
              <a:rPr lang="it-IT" altLang="it-IT" sz="1400" b="1" dirty="0">
                <a:latin typeface="Perpetua" panose="02020502060401020303" pitchFamily="18" charset="0"/>
              </a:rPr>
              <a:t> dopo restituzione delle insegne </a:t>
            </a:r>
          </a:p>
          <a:p>
            <a:pPr eaLnBrk="1" hangingPunct="1">
              <a:spcBef>
                <a:spcPct val="0"/>
              </a:spcBef>
              <a:buFontTx/>
              <a:buNone/>
            </a:pPr>
            <a:r>
              <a:rPr lang="it-IT" altLang="it-IT" sz="1400" b="1" dirty="0">
                <a:latin typeface="Perpetua" panose="02020502060401020303" pitchFamily="18" charset="0"/>
              </a:rPr>
              <a:t>   prese dai Parti a Crasso (</a:t>
            </a:r>
            <a:r>
              <a:rPr lang="it-IT" altLang="it-IT" sz="1400" b="1" dirty="0" err="1">
                <a:latin typeface="Perpetua" panose="02020502060401020303" pitchFamily="18" charset="0"/>
              </a:rPr>
              <a:t>Carrae</a:t>
            </a:r>
            <a:r>
              <a:rPr lang="it-IT" altLang="it-IT" sz="1400" b="1" dirty="0">
                <a:latin typeface="Perpetua" panose="02020502060401020303" pitchFamily="18" charset="0"/>
              </a:rPr>
              <a:t> 55 a.C.) </a:t>
            </a:r>
          </a:p>
          <a:p>
            <a:pPr eaLnBrk="1" hangingPunct="1">
              <a:spcBef>
                <a:spcPct val="0"/>
              </a:spcBef>
              <a:buFontTx/>
              <a:buNone/>
            </a:pPr>
            <a:r>
              <a:rPr lang="it-IT" altLang="it-IT" sz="1400" b="1" dirty="0" smtClean="0">
                <a:latin typeface="Perpetua" panose="02020502060401020303" pitchFamily="18" charset="0"/>
              </a:rPr>
              <a:t>- </a:t>
            </a:r>
            <a:r>
              <a:rPr lang="it-IT" altLang="it-IT" sz="1400" b="1" i="1" dirty="0">
                <a:latin typeface="Perpetua" panose="02020502060401020303" pitchFamily="18" charset="0"/>
              </a:rPr>
              <a:t>Porticus </a:t>
            </a:r>
            <a:r>
              <a:rPr lang="it-IT" altLang="it-IT" sz="1400" b="1" i="1" dirty="0" err="1">
                <a:latin typeface="Perpetua" panose="02020502060401020303" pitchFamily="18" charset="0"/>
              </a:rPr>
              <a:t>Cai</a:t>
            </a:r>
            <a:r>
              <a:rPr lang="it-IT" altLang="it-IT" sz="1400" b="1" i="1" dirty="0">
                <a:latin typeface="Perpetua" panose="02020502060401020303" pitchFamily="18" charset="0"/>
              </a:rPr>
              <a:t> et Luci</a:t>
            </a:r>
            <a:r>
              <a:rPr lang="it-IT" altLang="it-IT" sz="1400" b="1" dirty="0">
                <a:latin typeface="Perpetua" panose="02020502060401020303" pitchFamily="18" charset="0"/>
              </a:rPr>
              <a:t> (davanti </a:t>
            </a:r>
            <a:r>
              <a:rPr lang="it-IT" altLang="it-IT" sz="1400" b="1" i="1" dirty="0">
                <a:latin typeface="Perpetua" panose="02020502060401020303" pitchFamily="18" charset="0"/>
              </a:rPr>
              <a:t>basilica Aemilia)</a:t>
            </a:r>
          </a:p>
        </p:txBody>
      </p:sp>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6693" y="3037857"/>
            <a:ext cx="4324921" cy="3657600"/>
          </a:xfrm>
          <a:prstGeom prst="rect">
            <a:avLst/>
          </a:prstGeom>
        </p:spPr>
      </p:pic>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6714" y="205538"/>
            <a:ext cx="3178611" cy="238803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188908"/>
      </p:ext>
    </p:extLst>
  </p:cSld>
  <p:clrMapOvr>
    <a:masterClrMapping/>
  </p:clrMapOvr>
  <mc:AlternateContent xmlns:mc="http://schemas.openxmlformats.org/markup-compatibility/2006" xmlns:p14="http://schemas.microsoft.com/office/powerpoint/2010/main">
    <mc:Choice Requires="p14">
      <p:transition spd="slow" p14:dur="2000" advTm="119206"/>
    </mc:Choice>
    <mc:Fallback xmlns="">
      <p:transition spd="slow" advTm="119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3250" name="Rectangle 5"/>
          <p:cNvSpPr>
            <a:spLocks noGrp="1" noChangeArrowheads="1"/>
          </p:cNvSpPr>
          <p:nvPr>
            <p:ph type="title"/>
          </p:nvPr>
        </p:nvSpPr>
        <p:spPr>
          <a:xfrm>
            <a:off x="1919288" y="-315913"/>
            <a:ext cx="8229600" cy="1143001"/>
          </a:xfrm>
        </p:spPr>
        <p:txBody>
          <a:bodyPr/>
          <a:lstStyle/>
          <a:p>
            <a:pPr eaLnBrk="1" hangingPunct="1"/>
            <a:r>
              <a:rPr lang="it-IT" altLang="it-IT" sz="2000" b="1" dirty="0">
                <a:latin typeface="Perpetua" panose="02020502060401020303" pitchFamily="18" charset="0"/>
              </a:rPr>
              <a:t>Collegamento Foro romano e fori imperiali</a:t>
            </a:r>
          </a:p>
        </p:txBody>
      </p:sp>
      <p:pic>
        <p:nvPicPr>
          <p:cNvPr id="53251" name="Picture 7" descr="fori imp"/>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022187" y="416937"/>
            <a:ext cx="8218488" cy="6357937"/>
          </a:xfrm>
          <a:noFill/>
        </p:spPr>
      </p:pic>
      <p:sp>
        <p:nvSpPr>
          <p:cNvPr id="53252" name="Ovale 5"/>
          <p:cNvSpPr>
            <a:spLocks noChangeArrowheads="1"/>
          </p:cNvSpPr>
          <p:nvPr/>
        </p:nvSpPr>
        <p:spPr bwMode="auto">
          <a:xfrm>
            <a:off x="6888163" y="4365626"/>
            <a:ext cx="647700" cy="47607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type="triangle" w="med" len="me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600"/>
          </a:p>
        </p:txBody>
      </p:sp>
      <p:sp>
        <p:nvSpPr>
          <p:cNvPr id="53253" name="Ovale 7"/>
          <p:cNvSpPr>
            <a:spLocks noChangeArrowheads="1"/>
          </p:cNvSpPr>
          <p:nvPr/>
        </p:nvSpPr>
        <p:spPr bwMode="auto">
          <a:xfrm>
            <a:off x="6743701" y="4221163"/>
            <a:ext cx="792163" cy="476250"/>
          </a:xfrm>
          <a:prstGeom prst="ellipse">
            <a:avLst/>
          </a:prstGeom>
          <a:noFill/>
          <a:ln w="9525" algn="ctr">
            <a:solidFill>
              <a:schemeClr val="accent1"/>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600">
              <a:solidFill>
                <a:srgbClr val="FF0000"/>
              </a:solidFill>
            </a:endParaRPr>
          </a:p>
        </p:txBody>
      </p:sp>
      <p:sp>
        <p:nvSpPr>
          <p:cNvPr id="53254" name="Ovale 8"/>
          <p:cNvSpPr>
            <a:spLocks noChangeArrowheads="1"/>
          </p:cNvSpPr>
          <p:nvPr/>
        </p:nvSpPr>
        <p:spPr bwMode="auto">
          <a:xfrm>
            <a:off x="6743701" y="4292600"/>
            <a:ext cx="720725" cy="649288"/>
          </a:xfrm>
          <a:prstGeom prst="ellipse">
            <a:avLst/>
          </a:prstGeom>
          <a:noFill/>
          <a:ln w="9525"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2400">
              <a:solidFill>
                <a:srgbClr val="FF0000"/>
              </a:solidFill>
            </a:endParaRPr>
          </a:p>
        </p:txBody>
      </p:sp>
      <p:sp>
        <p:nvSpPr>
          <p:cNvPr id="53255" name="CasellaDiTesto 9"/>
          <p:cNvSpPr txBox="1">
            <a:spLocks noChangeArrowheads="1"/>
          </p:cNvSpPr>
          <p:nvPr/>
        </p:nvSpPr>
        <p:spPr bwMode="auto">
          <a:xfrm>
            <a:off x="5767900" y="4581526"/>
            <a:ext cx="1010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200">
                <a:solidFill>
                  <a:srgbClr val="FF0000"/>
                </a:solidFill>
              </a:rPr>
              <a:t>Curia nuova</a:t>
            </a:r>
          </a:p>
        </p:txBody>
      </p:sp>
      <p:cxnSp>
        <p:nvCxnSpPr>
          <p:cNvPr id="53256" name="Connettore 2 11"/>
          <p:cNvCxnSpPr>
            <a:cxnSpLocks noChangeShapeType="1"/>
          </p:cNvCxnSpPr>
          <p:nvPr/>
        </p:nvCxnSpPr>
        <p:spPr bwMode="auto">
          <a:xfrm flipV="1">
            <a:off x="6888163" y="4797426"/>
            <a:ext cx="595312" cy="6667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57" name="Connettore 2 13"/>
          <p:cNvCxnSpPr>
            <a:cxnSpLocks noChangeShapeType="1"/>
            <a:stCxn id="53255" idx="3"/>
          </p:cNvCxnSpPr>
          <p:nvPr/>
        </p:nvCxnSpPr>
        <p:spPr bwMode="auto">
          <a:xfrm flipV="1">
            <a:off x="6810376" y="3789364"/>
            <a:ext cx="2538413" cy="93027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58" name="Connettore 2 15"/>
          <p:cNvCxnSpPr>
            <a:cxnSpLocks noChangeShapeType="1"/>
          </p:cNvCxnSpPr>
          <p:nvPr/>
        </p:nvCxnSpPr>
        <p:spPr bwMode="auto">
          <a:xfrm>
            <a:off x="6743700" y="4797425"/>
            <a:ext cx="0" cy="714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59" name="Connettore 2 18"/>
          <p:cNvCxnSpPr>
            <a:cxnSpLocks noChangeShapeType="1"/>
            <a:stCxn id="53255" idx="3"/>
          </p:cNvCxnSpPr>
          <p:nvPr/>
        </p:nvCxnSpPr>
        <p:spPr bwMode="auto">
          <a:xfrm flipV="1">
            <a:off x="6810376" y="3860800"/>
            <a:ext cx="2538413" cy="8588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60" name="Connettore 2 20"/>
          <p:cNvCxnSpPr>
            <a:cxnSpLocks noChangeShapeType="1"/>
            <a:endCxn id="53254" idx="3"/>
          </p:cNvCxnSpPr>
          <p:nvPr/>
        </p:nvCxnSpPr>
        <p:spPr bwMode="auto">
          <a:xfrm flipV="1">
            <a:off x="4295775" y="4846639"/>
            <a:ext cx="2554288" cy="81438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pic>
        <p:nvPicPr>
          <p:cNvPr id="53261" name="Picture 5" descr="D:\Backup\Desktop\250px-Curia_Juli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8327" y="4941888"/>
            <a:ext cx="2327275"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62" name="Connettore 2 26"/>
          <p:cNvCxnSpPr>
            <a:cxnSpLocks noChangeShapeType="1"/>
            <a:stCxn id="53254" idx="3"/>
          </p:cNvCxnSpPr>
          <p:nvPr/>
        </p:nvCxnSpPr>
        <p:spPr bwMode="auto">
          <a:xfrm flipH="1">
            <a:off x="5232401" y="4846638"/>
            <a:ext cx="1617663" cy="9588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63" name="Connettore 2 30"/>
          <p:cNvCxnSpPr>
            <a:cxnSpLocks noChangeShapeType="1"/>
          </p:cNvCxnSpPr>
          <p:nvPr/>
        </p:nvCxnSpPr>
        <p:spPr bwMode="auto">
          <a:xfrm flipV="1">
            <a:off x="4440238" y="4868864"/>
            <a:ext cx="1439862" cy="5048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64" name="Connettore 1 33"/>
          <p:cNvCxnSpPr>
            <a:cxnSpLocks noChangeShapeType="1"/>
          </p:cNvCxnSpPr>
          <p:nvPr/>
        </p:nvCxnSpPr>
        <p:spPr bwMode="auto">
          <a:xfrm>
            <a:off x="4583114" y="5661025"/>
            <a:ext cx="730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triangle" w="med" len="med"/>
              </a14:hiddenLine>
            </a:ext>
          </a:extLst>
        </p:spPr>
      </p:cxnSp>
      <p:cxnSp>
        <p:nvCxnSpPr>
          <p:cNvPr id="53265" name="Connettore 2 36"/>
          <p:cNvCxnSpPr>
            <a:cxnSpLocks noChangeShapeType="1"/>
          </p:cNvCxnSpPr>
          <p:nvPr/>
        </p:nvCxnSpPr>
        <p:spPr bwMode="auto">
          <a:xfrm flipV="1">
            <a:off x="4511675" y="4868863"/>
            <a:ext cx="1296988" cy="576262"/>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type="arrow" w="med" len="med"/>
                <a:tailEnd type="arrow" w="med" len="med"/>
              </a14:hiddenLine>
            </a:ext>
          </a:extLst>
        </p:spPr>
      </p:cxnSp>
      <p:cxnSp>
        <p:nvCxnSpPr>
          <p:cNvPr id="53266" name="Connettore 2 38"/>
          <p:cNvCxnSpPr>
            <a:cxnSpLocks noChangeShapeType="1"/>
            <a:endCxn id="53255" idx="2"/>
          </p:cNvCxnSpPr>
          <p:nvPr/>
        </p:nvCxnSpPr>
        <p:spPr bwMode="auto">
          <a:xfrm flipV="1">
            <a:off x="4391026" y="4857750"/>
            <a:ext cx="1882775" cy="11112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67" name="Connettore 2 19"/>
          <p:cNvCxnSpPr>
            <a:cxnSpLocks noChangeShapeType="1"/>
          </p:cNvCxnSpPr>
          <p:nvPr/>
        </p:nvCxnSpPr>
        <p:spPr bwMode="auto">
          <a:xfrm flipV="1">
            <a:off x="6888163" y="4724401"/>
            <a:ext cx="0" cy="730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cxnSp>
        <p:nvCxnSpPr>
          <p:cNvPr id="53268" name="Connettore 2 22"/>
          <p:cNvCxnSpPr>
            <a:cxnSpLocks noChangeShapeType="1"/>
            <a:endCxn id="53255" idx="3"/>
          </p:cNvCxnSpPr>
          <p:nvPr/>
        </p:nvCxnSpPr>
        <p:spPr bwMode="auto">
          <a:xfrm flipV="1">
            <a:off x="4295775" y="4719638"/>
            <a:ext cx="2514600" cy="869950"/>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8544715"/>
      </p:ext>
    </p:extLst>
  </p:cSld>
  <p:clrMapOvr>
    <a:masterClrMapping/>
  </p:clrMapOvr>
  <mc:AlternateContent xmlns:mc="http://schemas.openxmlformats.org/markup-compatibility/2006" xmlns:p14="http://schemas.microsoft.com/office/powerpoint/2010/main">
    <mc:Choice Requires="p14">
      <p:transition spd="slow" p14:dur="2000" advTm="49019"/>
    </mc:Choice>
    <mc:Fallback xmlns="">
      <p:transition spd="slow" advTm="4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4274" name="Rectangle 5"/>
          <p:cNvSpPr>
            <a:spLocks noGrp="1" noChangeArrowheads="1"/>
          </p:cNvSpPr>
          <p:nvPr>
            <p:ph type="title"/>
          </p:nvPr>
        </p:nvSpPr>
        <p:spPr>
          <a:xfrm>
            <a:off x="1919288" y="260350"/>
            <a:ext cx="8229600" cy="1385888"/>
          </a:xfrm>
        </p:spPr>
        <p:txBody>
          <a:bodyPr/>
          <a:lstStyle/>
          <a:p>
            <a:pPr eaLnBrk="1" hangingPunct="1"/>
            <a:endParaRPr lang="it-IT" altLang="it-IT" sz="2400" b="1"/>
          </a:p>
        </p:txBody>
      </p:sp>
      <p:pic>
        <p:nvPicPr>
          <p:cNvPr id="54275" name="Picture 4" descr="piantafori"/>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15687" y="58191"/>
            <a:ext cx="9144000" cy="4503738"/>
          </a:xfrm>
          <a:noFill/>
        </p:spPr>
      </p:pic>
      <p:sp>
        <p:nvSpPr>
          <p:cNvPr id="54276" name="Text Box 7"/>
          <p:cNvSpPr txBox="1">
            <a:spLocks noChangeArrowheads="1"/>
          </p:cNvSpPr>
          <p:nvPr/>
        </p:nvSpPr>
        <p:spPr bwMode="auto">
          <a:xfrm>
            <a:off x="1524000" y="3933826"/>
            <a:ext cx="9463937"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t>FORI IMPERIALI</a:t>
            </a:r>
          </a:p>
          <a:p>
            <a:pPr eaLnBrk="1" hangingPunct="1">
              <a:spcBef>
                <a:spcPct val="0"/>
              </a:spcBef>
              <a:buFontTx/>
              <a:buAutoNum type="arabicParenR"/>
            </a:pPr>
            <a:endParaRPr lang="it-IT" altLang="it-IT" sz="1400" dirty="0"/>
          </a:p>
          <a:p>
            <a:pPr eaLnBrk="1" hangingPunct="1">
              <a:spcBef>
                <a:spcPct val="0"/>
              </a:spcBef>
              <a:buFontTx/>
              <a:buAutoNum type="arabicParenR"/>
            </a:pPr>
            <a:endParaRPr lang="it-IT" altLang="it-IT" sz="1400" dirty="0"/>
          </a:p>
          <a:p>
            <a:pPr eaLnBrk="1" hangingPunct="1">
              <a:spcBef>
                <a:spcPct val="0"/>
              </a:spcBef>
              <a:buFontTx/>
              <a:buAutoNum type="arabicParenR"/>
            </a:pPr>
            <a:r>
              <a:rPr lang="it-IT" altLang="it-IT" sz="1400" dirty="0"/>
              <a:t>Foro di Cesare, votato nel 53 a.C. (battaglia di Crasso contro i Parti a </a:t>
            </a:r>
            <a:r>
              <a:rPr lang="it-IT" altLang="it-IT" sz="1400" dirty="0" err="1"/>
              <a:t>Carre</a:t>
            </a:r>
            <a:r>
              <a:rPr lang="it-IT" altLang="it-IT" sz="1400" dirty="0" smtClean="0"/>
              <a:t>) – inaugurato nel </a:t>
            </a:r>
            <a:r>
              <a:rPr lang="it-IT" altLang="it-IT" sz="1400" dirty="0"/>
              <a:t>46 a.C.</a:t>
            </a:r>
          </a:p>
          <a:p>
            <a:pPr eaLnBrk="1" hangingPunct="1">
              <a:spcBef>
                <a:spcPct val="0"/>
              </a:spcBef>
              <a:buFontTx/>
              <a:buAutoNum type="arabicParenR"/>
            </a:pPr>
            <a:endParaRPr lang="it-IT" altLang="it-IT" sz="1400" dirty="0"/>
          </a:p>
          <a:p>
            <a:pPr eaLnBrk="1" hangingPunct="1">
              <a:spcBef>
                <a:spcPct val="0"/>
              </a:spcBef>
              <a:buFontTx/>
              <a:buAutoNum type="arabicParenR"/>
            </a:pPr>
            <a:r>
              <a:rPr lang="it-IT" altLang="it-IT" sz="1400" dirty="0"/>
              <a:t>Foro di Augusto, 42 a.C. (battaglia di Antonio ed Ottaviano contro Bruto e Cassio a Filippi</a:t>
            </a:r>
            <a:r>
              <a:rPr lang="it-IT" altLang="it-IT" sz="1400" dirty="0" smtClean="0"/>
              <a:t>) – inaugurato nel </a:t>
            </a:r>
            <a:r>
              <a:rPr lang="it-IT" altLang="it-IT" sz="1400" dirty="0"/>
              <a:t>2 a.C.</a:t>
            </a:r>
          </a:p>
          <a:p>
            <a:pPr eaLnBrk="1" hangingPunct="1">
              <a:spcBef>
                <a:spcPct val="0"/>
              </a:spcBef>
              <a:buFontTx/>
              <a:buAutoNum type="arabicParenR"/>
            </a:pPr>
            <a:endParaRPr lang="it-IT" altLang="it-IT" sz="1400" dirty="0"/>
          </a:p>
          <a:p>
            <a:pPr eaLnBrk="1" hangingPunct="1">
              <a:spcBef>
                <a:spcPct val="0"/>
              </a:spcBef>
              <a:buFontTx/>
              <a:buAutoNum type="arabicParenR"/>
            </a:pPr>
            <a:r>
              <a:rPr lang="it-IT" altLang="it-IT" sz="1400" dirty="0"/>
              <a:t>Forum </a:t>
            </a:r>
            <a:r>
              <a:rPr lang="it-IT" altLang="it-IT" sz="1400" dirty="0" err="1"/>
              <a:t>Pacis</a:t>
            </a:r>
            <a:r>
              <a:rPr lang="it-IT" altLang="it-IT" sz="1400" dirty="0"/>
              <a:t>, Vespasiano dopo 71 d.C. (trionfo) – </a:t>
            </a:r>
            <a:r>
              <a:rPr lang="it-IT" altLang="it-IT" sz="1400" dirty="0" smtClean="0"/>
              <a:t>inaugurato nel </a:t>
            </a:r>
            <a:r>
              <a:rPr lang="it-IT" altLang="it-IT" sz="1400" dirty="0"/>
              <a:t>75 d.C</a:t>
            </a:r>
            <a:r>
              <a:rPr lang="it-IT" altLang="it-IT" sz="1400" dirty="0" smtClean="0"/>
              <a:t>. e rifatto </a:t>
            </a:r>
            <a:r>
              <a:rPr lang="it-IT" altLang="it-IT" sz="1400" dirty="0"/>
              <a:t>da Sett. Severo dopo </a:t>
            </a:r>
            <a:r>
              <a:rPr lang="it-IT" altLang="it-IT" sz="1400" dirty="0" smtClean="0"/>
              <a:t>il 191 </a:t>
            </a:r>
            <a:r>
              <a:rPr lang="it-IT" altLang="it-IT" sz="1400" dirty="0"/>
              <a:t>d.C.</a:t>
            </a:r>
          </a:p>
          <a:p>
            <a:pPr eaLnBrk="1" hangingPunct="1">
              <a:spcBef>
                <a:spcPct val="0"/>
              </a:spcBef>
              <a:buFontTx/>
              <a:buNone/>
            </a:pPr>
            <a:endParaRPr lang="it-IT" altLang="it-IT" sz="1400" dirty="0"/>
          </a:p>
          <a:p>
            <a:pPr eaLnBrk="1" hangingPunct="1">
              <a:spcBef>
                <a:spcPct val="0"/>
              </a:spcBef>
              <a:buFontTx/>
              <a:buNone/>
            </a:pPr>
            <a:r>
              <a:rPr lang="it-IT" altLang="it-IT" sz="1400" dirty="0"/>
              <a:t>4)    Foro di </a:t>
            </a:r>
            <a:r>
              <a:rPr lang="it-IT" altLang="it-IT" sz="1400" dirty="0" err="1"/>
              <a:t>Nerva</a:t>
            </a:r>
            <a:r>
              <a:rPr lang="it-IT" altLang="it-IT" sz="1400" dirty="0"/>
              <a:t> (Forum </a:t>
            </a:r>
            <a:r>
              <a:rPr lang="it-IT" altLang="it-IT" sz="1400" dirty="0" err="1"/>
              <a:t>Transitorium</a:t>
            </a:r>
            <a:r>
              <a:rPr lang="it-IT" altLang="it-IT" sz="1400" dirty="0"/>
              <a:t>), iniziato da </a:t>
            </a:r>
            <a:r>
              <a:rPr lang="it-IT" altLang="it-IT" sz="1400" dirty="0" smtClean="0"/>
              <a:t>Vespasiano e inaugurato nel </a:t>
            </a:r>
            <a:r>
              <a:rPr lang="it-IT" altLang="it-IT" sz="1400" dirty="0"/>
              <a:t>97 d.C.</a:t>
            </a:r>
          </a:p>
          <a:p>
            <a:pPr eaLnBrk="1" hangingPunct="1">
              <a:spcBef>
                <a:spcPct val="0"/>
              </a:spcBef>
              <a:buFontTx/>
              <a:buAutoNum type="arabicParenR"/>
            </a:pPr>
            <a:endParaRPr lang="it-IT" altLang="it-IT" sz="1400" dirty="0"/>
          </a:p>
          <a:p>
            <a:pPr eaLnBrk="1" hangingPunct="1">
              <a:spcBef>
                <a:spcPct val="0"/>
              </a:spcBef>
              <a:buFontTx/>
              <a:buNone/>
            </a:pPr>
            <a:r>
              <a:rPr lang="it-IT" altLang="it-IT" sz="1400" dirty="0"/>
              <a:t>5)    Foro di Traiano, architetto </a:t>
            </a:r>
            <a:r>
              <a:rPr lang="it-IT" altLang="it-IT" sz="1400" dirty="0" err="1"/>
              <a:t>Apollodoro</a:t>
            </a:r>
            <a:r>
              <a:rPr lang="it-IT" altLang="it-IT" sz="1400" dirty="0"/>
              <a:t> di Damasco, iniziato </a:t>
            </a:r>
            <a:r>
              <a:rPr lang="it-IT" altLang="it-IT" sz="1400" dirty="0" smtClean="0"/>
              <a:t>nel 107 </a:t>
            </a:r>
            <a:r>
              <a:rPr lang="it-IT" altLang="it-IT" sz="1400" dirty="0"/>
              <a:t>d.C</a:t>
            </a:r>
            <a:r>
              <a:rPr lang="it-IT" altLang="it-IT" sz="1400" dirty="0" smtClean="0"/>
              <a:t>. e inaugurato nel </a:t>
            </a:r>
            <a:r>
              <a:rPr lang="it-IT" altLang="it-IT" sz="1400" dirty="0"/>
              <a:t>143 d.C. da Antonino Pio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04811913"/>
      </p:ext>
    </p:extLst>
  </p:cSld>
  <p:clrMapOvr>
    <a:masterClrMapping/>
  </p:clrMapOvr>
  <mc:AlternateContent xmlns:mc="http://schemas.openxmlformats.org/markup-compatibility/2006" xmlns:p14="http://schemas.microsoft.com/office/powerpoint/2010/main">
    <mc:Choice Requires="p14">
      <p:transition spd="slow" p14:dur="2000" advTm="70274"/>
    </mc:Choice>
    <mc:Fallback xmlns="">
      <p:transition spd="slow" advTm="7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8370" name="Rectangle 5"/>
          <p:cNvSpPr>
            <a:spLocks noGrp="1" noChangeArrowheads="1"/>
          </p:cNvSpPr>
          <p:nvPr>
            <p:ph type="title"/>
          </p:nvPr>
        </p:nvSpPr>
        <p:spPr>
          <a:xfrm>
            <a:off x="223520" y="1875473"/>
            <a:ext cx="3749040" cy="1143000"/>
          </a:xfrm>
        </p:spPr>
        <p:txBody>
          <a:bodyPr>
            <a:normAutofit fontScale="90000"/>
          </a:bodyPr>
          <a:lstStyle/>
          <a:p>
            <a:pPr algn="l" eaLnBrk="1" hangingPunct="1"/>
            <a:r>
              <a:rPr lang="it-IT" altLang="it-IT" sz="1800" b="1" dirty="0">
                <a:latin typeface="Perpetua" panose="02020502060401020303" pitchFamily="18" charset="0"/>
              </a:rPr>
              <a:t>Roma - urbanizzazione augustea </a:t>
            </a:r>
            <a:br>
              <a:rPr lang="it-IT" altLang="it-IT" sz="1800" b="1" dirty="0">
                <a:latin typeface="Perpetua" panose="02020502060401020303" pitchFamily="18" charset="0"/>
              </a:rPr>
            </a:br>
            <a:r>
              <a:rPr lang="it-IT" altLang="it-IT" sz="1800" b="1" dirty="0">
                <a:latin typeface="Perpetua" panose="02020502060401020303" pitchFamily="18" charset="0"/>
              </a:rPr>
              <a:t>Campo Marzio settentrionale</a:t>
            </a:r>
            <a:br>
              <a:rPr lang="it-IT" altLang="it-IT" sz="1800" b="1" dirty="0">
                <a:latin typeface="Perpetua" panose="02020502060401020303" pitchFamily="18" charset="0"/>
              </a:rPr>
            </a:br>
            <a:r>
              <a:rPr lang="it-IT" altLang="it-IT" sz="1800" b="1" dirty="0">
                <a:latin typeface="Perpetua" panose="02020502060401020303" pitchFamily="18" charset="0"/>
              </a:rPr>
              <a:t>in età augustea</a:t>
            </a:r>
            <a:br>
              <a:rPr lang="it-IT" altLang="it-IT" sz="1800" b="1" dirty="0">
                <a:latin typeface="Perpetua" panose="02020502060401020303" pitchFamily="18" charset="0"/>
              </a:rPr>
            </a:br>
            <a:r>
              <a:rPr lang="it-IT" altLang="it-IT" sz="1800" b="1" dirty="0">
                <a:latin typeface="Perpetua" panose="02020502060401020303" pitchFamily="18" charset="0"/>
              </a:rPr>
              <a:t/>
            </a:r>
            <a:br>
              <a:rPr lang="it-IT" altLang="it-IT" sz="1800" b="1" dirty="0">
                <a:latin typeface="Perpetua" panose="02020502060401020303" pitchFamily="18" charset="0"/>
              </a:rPr>
            </a:br>
            <a:r>
              <a:rPr lang="it-IT" altLang="it-IT" sz="1800" b="1" dirty="0">
                <a:latin typeface="Perpetua" panose="02020502060401020303" pitchFamily="18" charset="0"/>
              </a:rPr>
              <a:t/>
            </a:r>
            <a:br>
              <a:rPr lang="it-IT" altLang="it-IT" sz="1800" b="1" dirty="0">
                <a:latin typeface="Perpetua" panose="02020502060401020303" pitchFamily="18" charset="0"/>
              </a:rPr>
            </a:br>
            <a:r>
              <a:rPr lang="it-IT" altLang="it-IT" sz="1600" b="1" dirty="0">
                <a:latin typeface="Perpetua" panose="02020502060401020303" pitchFamily="18" charset="0"/>
              </a:rPr>
              <a:t>27 a.C. Ottaviano proclamato </a:t>
            </a:r>
            <a:r>
              <a:rPr lang="it-IT" altLang="it-IT" sz="1600" b="1" i="1" dirty="0" err="1">
                <a:latin typeface="Perpetua" panose="02020502060401020303" pitchFamily="18" charset="0"/>
              </a:rPr>
              <a:t>Princeps</a:t>
            </a:r>
            <a:r>
              <a:rPr lang="it-IT" altLang="it-IT" sz="1600" b="1" i="1" dirty="0">
                <a:latin typeface="Perpetua" panose="02020502060401020303" pitchFamily="18" charset="0"/>
              </a:rPr>
              <a:t> </a:t>
            </a:r>
            <a:r>
              <a:rPr lang="it-IT" altLang="it-IT" sz="1600" b="1" i="1" dirty="0" err="1">
                <a:latin typeface="Perpetua" panose="02020502060401020303" pitchFamily="18" charset="0"/>
              </a:rPr>
              <a:t>senatus</a:t>
            </a:r>
            <a:r>
              <a:rPr lang="it-IT" altLang="it-IT" sz="1600" b="1" i="1" dirty="0">
                <a:latin typeface="Perpetua" panose="02020502060401020303" pitchFamily="18" charset="0"/>
              </a:rPr>
              <a:t> </a:t>
            </a:r>
            <a:br>
              <a:rPr lang="it-IT" altLang="it-IT" sz="1600" b="1" i="1" dirty="0">
                <a:latin typeface="Perpetua" panose="02020502060401020303" pitchFamily="18" charset="0"/>
              </a:rPr>
            </a:br>
            <a:r>
              <a:rPr lang="it-IT" altLang="it-IT" sz="1600" b="1" i="1" dirty="0">
                <a:latin typeface="Perpetua" panose="02020502060401020303" pitchFamily="18" charset="0"/>
              </a:rPr>
              <a:t>             </a:t>
            </a:r>
            <a:r>
              <a:rPr lang="it-IT" altLang="it-IT" sz="1600" b="1" dirty="0">
                <a:latin typeface="Perpetua" panose="02020502060401020303" pitchFamily="18" charset="0"/>
              </a:rPr>
              <a:t>prende il nome di Augusto</a:t>
            </a:r>
            <a:br>
              <a:rPr lang="it-IT" altLang="it-IT" sz="1600" b="1" dirty="0">
                <a:latin typeface="Perpetua" panose="02020502060401020303" pitchFamily="18" charset="0"/>
              </a:rPr>
            </a:br>
            <a:r>
              <a:rPr lang="it-IT" altLang="it-IT" sz="1600" b="1" dirty="0">
                <a:latin typeface="Perpetua" panose="02020502060401020303" pitchFamily="18" charset="0"/>
              </a:rPr>
              <a:t/>
            </a:r>
            <a:br>
              <a:rPr lang="it-IT" altLang="it-IT" sz="1600" b="1" dirty="0">
                <a:latin typeface="Perpetua" panose="02020502060401020303" pitchFamily="18" charset="0"/>
              </a:rPr>
            </a:br>
            <a:r>
              <a:rPr lang="it-IT" altLang="it-IT" sz="1600" b="1" dirty="0">
                <a:latin typeface="Perpetua" panose="02020502060401020303" pitchFamily="18" charset="0"/>
              </a:rPr>
              <a:t/>
            </a:r>
            <a:br>
              <a:rPr lang="it-IT" altLang="it-IT" sz="1600" b="1" dirty="0">
                <a:latin typeface="Perpetua" panose="02020502060401020303" pitchFamily="18" charset="0"/>
              </a:rPr>
            </a:br>
            <a:r>
              <a:rPr lang="it-IT" altLang="it-IT" sz="1600" b="1" dirty="0">
                <a:latin typeface="Perpetua" panose="02020502060401020303" pitchFamily="18" charset="0"/>
              </a:rPr>
              <a:t/>
            </a:r>
            <a:br>
              <a:rPr lang="it-IT" altLang="it-IT" sz="1600" b="1" dirty="0">
                <a:latin typeface="Perpetua" panose="02020502060401020303" pitchFamily="18" charset="0"/>
              </a:rPr>
            </a:br>
            <a:r>
              <a:rPr lang="it-IT" altLang="it-IT" sz="1600" b="1" dirty="0">
                <a:latin typeface="Perpetua" panose="02020502060401020303" pitchFamily="18" charset="0"/>
              </a:rPr>
              <a:t> 1. Pantheon (27 a.C. </a:t>
            </a:r>
            <a:r>
              <a:rPr lang="it-IT" altLang="it-IT" sz="1600" b="1" dirty="0" smtClean="0">
                <a:latin typeface="Perpetua" panose="02020502060401020303" pitchFamily="18" charset="0"/>
              </a:rPr>
              <a:t>III </a:t>
            </a:r>
            <a:r>
              <a:rPr lang="it-IT" altLang="it-IT" sz="1600" b="1" dirty="0">
                <a:latin typeface="Perpetua" panose="02020502060401020303" pitchFamily="18" charset="0"/>
              </a:rPr>
              <a:t>consolato di Agrippa)</a:t>
            </a:r>
            <a:br>
              <a:rPr lang="it-IT" altLang="it-IT" sz="1600" b="1" dirty="0">
                <a:latin typeface="Perpetua" panose="02020502060401020303" pitchFamily="18" charset="0"/>
              </a:rPr>
            </a:br>
            <a:r>
              <a:rPr lang="it-IT" altLang="it-IT" sz="1600" b="1" dirty="0">
                <a:latin typeface="Perpetua" panose="02020502060401020303" pitchFamily="18" charset="0"/>
              </a:rPr>
              <a:t/>
            </a:r>
            <a:br>
              <a:rPr lang="it-IT" altLang="it-IT" sz="1600" b="1" dirty="0">
                <a:latin typeface="Perpetua" panose="02020502060401020303" pitchFamily="18" charset="0"/>
              </a:rPr>
            </a:br>
            <a:r>
              <a:rPr lang="it-IT" altLang="it-IT" sz="1600" b="1" dirty="0">
                <a:latin typeface="Perpetua" panose="02020502060401020303" pitchFamily="18" charset="0"/>
              </a:rPr>
              <a:t> 2. Terme pubbliche di Agrippa (25-12 a.C.)</a:t>
            </a:r>
            <a:br>
              <a:rPr lang="it-IT" altLang="it-IT" sz="1600" b="1" dirty="0">
                <a:latin typeface="Perpetua" panose="02020502060401020303" pitchFamily="18" charset="0"/>
              </a:rPr>
            </a:br>
            <a:r>
              <a:rPr lang="it-IT" altLang="it-IT" sz="1600" b="1" dirty="0">
                <a:latin typeface="Perpetua" panose="02020502060401020303" pitchFamily="18" charset="0"/>
              </a:rPr>
              <a:t/>
            </a:r>
            <a:br>
              <a:rPr lang="it-IT" altLang="it-IT" sz="1600" b="1" dirty="0">
                <a:latin typeface="Perpetua" panose="02020502060401020303" pitchFamily="18" charset="0"/>
              </a:rPr>
            </a:br>
            <a:r>
              <a:rPr lang="it-IT" altLang="it-IT" sz="1600" b="1" dirty="0">
                <a:latin typeface="Perpetua" panose="02020502060401020303" pitchFamily="18" charset="0"/>
              </a:rPr>
              <a:t> 3. </a:t>
            </a:r>
            <a:r>
              <a:rPr lang="it-IT" altLang="it-IT" sz="1600" b="1" i="1" dirty="0">
                <a:latin typeface="Perpetua" panose="02020502060401020303" pitchFamily="18" charset="0"/>
              </a:rPr>
              <a:t>Ara </a:t>
            </a:r>
            <a:r>
              <a:rPr lang="it-IT" altLang="it-IT" sz="1600" b="1" i="1" dirty="0" err="1">
                <a:latin typeface="Perpetua" panose="02020502060401020303" pitchFamily="18" charset="0"/>
              </a:rPr>
              <a:t>Pacis</a:t>
            </a:r>
            <a:r>
              <a:rPr lang="it-IT" altLang="it-IT" sz="1600" b="1" i="1" dirty="0">
                <a:latin typeface="Perpetua" panose="02020502060401020303" pitchFamily="18" charset="0"/>
              </a:rPr>
              <a:t> </a:t>
            </a:r>
            <a:r>
              <a:rPr lang="it-IT" altLang="it-IT" sz="1600" b="1" dirty="0">
                <a:latin typeface="Perpetua" panose="02020502060401020303" pitchFamily="18" charset="0"/>
              </a:rPr>
              <a:t>e </a:t>
            </a:r>
            <a:r>
              <a:rPr lang="it-IT" altLang="it-IT" sz="1600" b="1" i="1" dirty="0" err="1">
                <a:latin typeface="Perpetua" panose="02020502060401020303" pitchFamily="18" charset="0"/>
              </a:rPr>
              <a:t>Horologium</a:t>
            </a:r>
            <a:r>
              <a:rPr lang="it-IT" altLang="it-IT" sz="1600" b="1" i="1" dirty="0">
                <a:latin typeface="Perpetua" panose="02020502060401020303" pitchFamily="18" charset="0"/>
              </a:rPr>
              <a:t> </a:t>
            </a:r>
            <a:r>
              <a:rPr lang="it-IT" altLang="it-IT" sz="1600" b="1" dirty="0">
                <a:latin typeface="Perpetua" panose="02020502060401020303" pitchFamily="18" charset="0"/>
              </a:rPr>
              <a:t>(13-9 a.C.) </a:t>
            </a:r>
            <a:br>
              <a:rPr lang="it-IT" altLang="it-IT" sz="1600" b="1" dirty="0">
                <a:latin typeface="Perpetua" panose="02020502060401020303" pitchFamily="18" charset="0"/>
              </a:rPr>
            </a:br>
            <a:r>
              <a:rPr lang="it-IT" altLang="it-IT" sz="1600" b="1" dirty="0">
                <a:latin typeface="Perpetua" panose="02020502060401020303" pitchFamily="18" charset="0"/>
              </a:rPr>
              <a:t/>
            </a:r>
            <a:br>
              <a:rPr lang="it-IT" altLang="it-IT" sz="1600" b="1" dirty="0">
                <a:latin typeface="Perpetua" panose="02020502060401020303" pitchFamily="18" charset="0"/>
              </a:rPr>
            </a:br>
            <a:r>
              <a:rPr lang="it-IT" altLang="it-IT" sz="1600" b="1" dirty="0">
                <a:latin typeface="Perpetua" panose="02020502060401020303" pitchFamily="18" charset="0"/>
              </a:rPr>
              <a:t> 4. Mausoleo di Augusto (30 a.C.)</a:t>
            </a:r>
          </a:p>
        </p:txBody>
      </p:sp>
      <p:pic>
        <p:nvPicPr>
          <p:cNvPr id="58371" name="Picture 4" descr="Campo Marzio settentrional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583238" y="0"/>
            <a:ext cx="5084762" cy="6858000"/>
          </a:xfrm>
          <a:noFill/>
        </p:spPr>
      </p:pic>
      <p:sp>
        <p:nvSpPr>
          <p:cNvPr id="58372" name="CasellaDiTesto 3"/>
          <p:cNvSpPr txBox="1">
            <a:spLocks noChangeArrowheads="1"/>
          </p:cNvSpPr>
          <p:nvPr/>
        </p:nvSpPr>
        <p:spPr bwMode="auto">
          <a:xfrm>
            <a:off x="7881938" y="585787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a:solidFill>
                  <a:srgbClr val="FF0000"/>
                </a:solidFill>
              </a:rPr>
              <a:t>1</a:t>
            </a:r>
          </a:p>
        </p:txBody>
      </p:sp>
      <p:sp>
        <p:nvSpPr>
          <p:cNvPr id="58373" name="CasellaDiTesto 4"/>
          <p:cNvSpPr txBox="1">
            <a:spLocks noChangeArrowheads="1"/>
          </p:cNvSpPr>
          <p:nvPr/>
        </p:nvSpPr>
        <p:spPr bwMode="auto">
          <a:xfrm>
            <a:off x="7810500" y="51435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a:solidFill>
                  <a:srgbClr val="FF0000"/>
                </a:solidFill>
              </a:rPr>
              <a:t>2</a:t>
            </a:r>
          </a:p>
        </p:txBody>
      </p:sp>
      <p:sp>
        <p:nvSpPr>
          <p:cNvPr id="58374" name="CasellaDiTesto 5"/>
          <p:cNvSpPr txBox="1">
            <a:spLocks noChangeArrowheads="1"/>
          </p:cNvSpPr>
          <p:nvPr/>
        </p:nvSpPr>
        <p:spPr bwMode="auto">
          <a:xfrm>
            <a:off x="8328025" y="414972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a:solidFill>
                  <a:srgbClr val="FF0000"/>
                </a:solidFill>
              </a:rPr>
              <a:t>3</a:t>
            </a:r>
          </a:p>
        </p:txBody>
      </p:sp>
      <p:sp>
        <p:nvSpPr>
          <p:cNvPr id="58375" name="CasellaDiTesto 6"/>
          <p:cNvSpPr txBox="1">
            <a:spLocks noChangeArrowheads="1"/>
          </p:cNvSpPr>
          <p:nvPr/>
        </p:nvSpPr>
        <p:spPr bwMode="auto">
          <a:xfrm>
            <a:off x="7751764" y="3141664"/>
            <a:ext cx="357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1600">
                <a:solidFill>
                  <a:srgbClr val="FF0000"/>
                </a:solidFill>
              </a:rPr>
              <a:t>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71392109"/>
      </p:ext>
    </p:extLst>
  </p:cSld>
  <p:clrMapOvr>
    <a:masterClrMapping/>
  </p:clrMapOvr>
  <mc:AlternateContent xmlns:mc="http://schemas.openxmlformats.org/markup-compatibility/2006" xmlns:p14="http://schemas.microsoft.com/office/powerpoint/2010/main">
    <mc:Choice Requires="p14">
      <p:transition spd="slow" p14:dur="2000" advTm="82837"/>
    </mc:Choice>
    <mc:Fallback xmlns="">
      <p:transition spd="slow" advTm="8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9395" name="Text Box 7"/>
          <p:cNvSpPr txBox="1">
            <a:spLocks noChangeArrowheads="1"/>
          </p:cNvSpPr>
          <p:nvPr/>
        </p:nvSpPr>
        <p:spPr bwMode="auto">
          <a:xfrm>
            <a:off x="536834" y="5209724"/>
            <a:ext cx="55234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600" b="1" dirty="0">
                <a:latin typeface="Perpetua" panose="02020502060401020303" pitchFamily="18" charset="0"/>
              </a:rPr>
              <a:t>Pantheon </a:t>
            </a:r>
            <a:endParaRPr lang="it-IT" altLang="it-IT" sz="1600" b="1" dirty="0" smtClean="0">
              <a:latin typeface="Perpetua" panose="02020502060401020303" pitchFamily="18" charset="0"/>
            </a:endParaRPr>
          </a:p>
          <a:p>
            <a:pPr algn="just" eaLnBrk="1" hangingPunct="1">
              <a:spcBef>
                <a:spcPct val="0"/>
              </a:spcBef>
              <a:buFontTx/>
              <a:buNone/>
            </a:pPr>
            <a:r>
              <a:rPr lang="it-IT" altLang="it-IT" sz="1600" b="1" dirty="0" smtClean="0">
                <a:latin typeface="Perpetua" panose="02020502060401020303" pitchFamily="18" charset="0"/>
              </a:rPr>
              <a:t>costruito </a:t>
            </a:r>
            <a:r>
              <a:rPr lang="it-IT" altLang="it-IT" sz="1600" b="1" dirty="0">
                <a:latin typeface="Perpetua" panose="02020502060401020303" pitchFamily="18" charset="0"/>
              </a:rPr>
              <a:t>da Agrippa (genero di Augusto) nel 27-25 a.C</a:t>
            </a:r>
            <a:r>
              <a:rPr lang="it-IT" altLang="it-IT" sz="1600" b="1" dirty="0" smtClean="0">
                <a:latin typeface="Perpetua" panose="02020502060401020303" pitchFamily="18" charset="0"/>
              </a:rPr>
              <a:t>.; restaurato </a:t>
            </a:r>
            <a:r>
              <a:rPr lang="it-IT" altLang="it-IT" sz="1600" b="1" dirty="0">
                <a:latin typeface="Perpetua" panose="02020502060401020303" pitchFamily="18" charset="0"/>
              </a:rPr>
              <a:t>da Domiziano dopo l’incendio dell’80 d.C</a:t>
            </a:r>
            <a:r>
              <a:rPr lang="it-IT" altLang="it-IT" sz="1600" b="1" dirty="0" smtClean="0">
                <a:latin typeface="Perpetua" panose="02020502060401020303" pitchFamily="18" charset="0"/>
              </a:rPr>
              <a:t>.; restaurato </a:t>
            </a:r>
            <a:r>
              <a:rPr lang="it-IT" altLang="it-IT" sz="1600" b="1" dirty="0">
                <a:latin typeface="Perpetua" panose="02020502060401020303" pitchFamily="18" charset="0"/>
              </a:rPr>
              <a:t>da Adriano tra il 118-125 d.C</a:t>
            </a:r>
            <a:r>
              <a:rPr lang="it-IT" altLang="it-IT" sz="1600" b="1" dirty="0" smtClean="0">
                <a:latin typeface="Perpetua" panose="02020502060401020303" pitchFamily="18" charset="0"/>
              </a:rPr>
              <a:t>.; restaurato </a:t>
            </a:r>
            <a:r>
              <a:rPr lang="it-IT" altLang="it-IT" sz="1600" b="1" dirty="0">
                <a:latin typeface="Perpetua" panose="02020502060401020303" pitchFamily="18" charset="0"/>
              </a:rPr>
              <a:t>da Settimio Severo e Caracalla nel 202 d.C</a:t>
            </a:r>
            <a:r>
              <a:rPr lang="it-IT" altLang="it-IT" sz="1600" b="1" dirty="0" smtClean="0">
                <a:latin typeface="Perpetua" panose="02020502060401020303" pitchFamily="18" charset="0"/>
              </a:rPr>
              <a:t>.; donato </a:t>
            </a:r>
            <a:r>
              <a:rPr lang="it-IT" altLang="it-IT" sz="1600" b="1" dirty="0">
                <a:latin typeface="Perpetua" panose="02020502060401020303" pitchFamily="18" charset="0"/>
              </a:rPr>
              <a:t>dall’Imperatore Foca al Papa Bonifacio VIII nel 609 d.C</a:t>
            </a:r>
            <a:r>
              <a:rPr lang="it-IT" altLang="it-IT" sz="1400" dirty="0"/>
              <a:t>.</a:t>
            </a: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22" y="130811"/>
            <a:ext cx="5417337" cy="3612960"/>
          </a:xfrm>
          <a:prstGeom prst="rect">
            <a:avLst/>
          </a:prstGeom>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3857" y="130811"/>
            <a:ext cx="5188653" cy="3488667"/>
          </a:xfrm>
          <a:prstGeom prst="rect">
            <a:avLst/>
          </a:prstGeom>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696" y="3743771"/>
            <a:ext cx="4744863" cy="3035618"/>
          </a:xfrm>
          <a:prstGeom prst="rect">
            <a:avLst/>
          </a:prstGeom>
        </p:spPr>
      </p:pic>
      <p:pic>
        <p:nvPicPr>
          <p:cNvPr id="6" name="Immagin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834" y="3840249"/>
            <a:ext cx="5523425" cy="129473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0598477"/>
      </p:ext>
    </p:extLst>
  </p:cSld>
  <p:clrMapOvr>
    <a:masterClrMapping/>
  </p:clrMapOvr>
  <mc:AlternateContent xmlns:mc="http://schemas.openxmlformats.org/markup-compatibility/2006" xmlns:p14="http://schemas.microsoft.com/office/powerpoint/2010/main">
    <mc:Choice Requires="p14">
      <p:transition spd="slow" p14:dur="2000" advTm="596171"/>
    </mc:Choice>
    <mc:Fallback xmlns="">
      <p:transition spd="slow" advTm="59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2757</TotalTime>
  <Words>249</Words>
  <Application>Microsoft Office PowerPoint</Application>
  <PresentationFormat>Widescreen</PresentationFormat>
  <Paragraphs>30</Paragraphs>
  <Slides>5</Slides>
  <Notes>0</Notes>
  <HiddenSlides>0</HiddenSlides>
  <MMClips>5</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5</vt:i4>
      </vt:variant>
    </vt:vector>
  </HeadingPairs>
  <TitlesOfParts>
    <vt:vector size="10" baseType="lpstr">
      <vt:lpstr>Arial</vt:lpstr>
      <vt:lpstr>Calibri</vt:lpstr>
      <vt:lpstr>Calibri Light</vt:lpstr>
      <vt:lpstr>Perpetua</vt:lpstr>
      <vt:lpstr>Tema di Office</vt:lpstr>
      <vt:lpstr>Il Foro Romano  in epoca augustea</vt:lpstr>
      <vt:lpstr>Collegamento Foro romano e fori imperiali</vt:lpstr>
      <vt:lpstr>Presentazione standard di PowerPoint</vt:lpstr>
      <vt:lpstr>Roma - urbanizzazione augustea  Campo Marzio settentrionale in età augustea   27 a.C. Ottaviano proclamato Princeps senatus               prende il nome di Augusto     1. Pantheon (27 a.C. III consolato di Agrippa)   2. Terme pubbliche di Agrippa (25-12 a.C.)   3. Ara Pacis e Horologium (13-9 a.C.)    4. Mausoleo di Augusto (30 a.C.)</vt:lpstr>
      <vt:lpstr>Presentazione standard di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Federica Fontana</dc:creator>
  <cp:lastModifiedBy>Federica Fontana</cp:lastModifiedBy>
  <cp:revision>213</cp:revision>
  <dcterms:created xsi:type="dcterms:W3CDTF">2020-03-20T16:21:27Z</dcterms:created>
  <dcterms:modified xsi:type="dcterms:W3CDTF">2020-05-11T12:42:59Z</dcterms:modified>
</cp:coreProperties>
</file>