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436" r:id="rId2"/>
    <p:sldId id="574" r:id="rId3"/>
    <p:sldId id="437" r:id="rId4"/>
    <p:sldId id="438" r:id="rId5"/>
    <p:sldId id="440" r:id="rId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7F70D"/>
    <a:srgbClr val="FFFF2F"/>
    <a:srgbClr val="FFFF00"/>
    <a:srgbClr val="008080"/>
    <a:srgbClr val="008000"/>
    <a:srgbClr val="CC0000"/>
    <a:srgbClr val="99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92" d="100"/>
          <a:sy n="92" d="100"/>
        </p:scale>
        <p:origin x="106" y="12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50D701-53E6-49F4-B912-7D597D58E96C}" type="datetimeFigureOut">
              <a:rPr lang="it-IT" smtClean="0"/>
              <a:t>11/05/2020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3510F2-D2B7-4DF8-8F2E-79AE455E53E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54868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11/05/2020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1065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11/05/2020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8232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11/05/2020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0250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11/05/2020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0500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11/05/2020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4099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11/05/2020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7107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11/05/2020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90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11/05/2020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6158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11/05/2020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6968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11/05/2020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9483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11/05/2020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1047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C9DC24-C509-4103-8689-D8379CFAED81}" type="datetimeFigureOut">
              <a:rPr lang="it-IT" smtClean="0"/>
              <a:t>11/05/2020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9897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jp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3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10" Type="http://schemas.openxmlformats.org/officeDocument/2006/relationships/image" Target="../media/image3.png"/><Relationship Id="rId4" Type="http://schemas.openxmlformats.org/officeDocument/2006/relationships/image" Target="../media/image10.jpe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jp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eg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57" y="944272"/>
            <a:ext cx="7800406" cy="5545379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3821" y="148408"/>
            <a:ext cx="3922713" cy="5373579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6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482"/>
    </mc:Choice>
    <mc:Fallback xmlns="">
      <p:transition spd="slow" advTm="674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5"/>
          <p:cNvSpPr txBox="1">
            <a:spLocks noChangeArrowheads="1"/>
          </p:cNvSpPr>
          <p:nvPr/>
        </p:nvSpPr>
        <p:spPr bwMode="auto">
          <a:xfrm>
            <a:off x="0" y="20956"/>
            <a:ext cx="12192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/>
              <a:t>Ara </a:t>
            </a:r>
            <a:r>
              <a:rPr lang="it-IT" altLang="it-IT" sz="1800" dirty="0" err="1"/>
              <a:t>Pacis</a:t>
            </a:r>
            <a:r>
              <a:rPr lang="it-IT" altLang="it-IT" sz="1800" dirty="0"/>
              <a:t> </a:t>
            </a:r>
            <a:r>
              <a:rPr lang="it-IT" altLang="it-IT" sz="1800" dirty="0" err="1"/>
              <a:t>Augustae</a:t>
            </a:r>
            <a:endParaRPr lang="it-IT" altLang="it-IT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dirty="0"/>
              <a:t>per il ritorno di Augusto dalla Spagna e dalla </a:t>
            </a:r>
            <a:r>
              <a:rPr lang="it-IT" altLang="it-IT" sz="1600" dirty="0" smtClean="0"/>
              <a:t>Gallia; collocata </a:t>
            </a:r>
            <a:r>
              <a:rPr lang="it-IT" altLang="it-IT" sz="1400" dirty="0" smtClean="0"/>
              <a:t>in </a:t>
            </a:r>
            <a:r>
              <a:rPr lang="it-IT" altLang="it-IT" sz="1400" dirty="0"/>
              <a:t>Campo Marzio all’ingresso in città, dove l’ufficiale (console) perde la funzione militare (</a:t>
            </a:r>
            <a:r>
              <a:rPr lang="it-IT" altLang="it-IT" sz="1400" i="1" dirty="0" err="1"/>
              <a:t>imperium</a:t>
            </a:r>
            <a:r>
              <a:rPr lang="it-IT" altLang="it-IT" sz="1400" i="1" dirty="0"/>
              <a:t> </a:t>
            </a:r>
            <a:r>
              <a:rPr lang="it-IT" altLang="it-IT" sz="1400" i="1" dirty="0" err="1"/>
              <a:t>militiae</a:t>
            </a:r>
            <a:r>
              <a:rPr lang="it-IT" altLang="it-IT" sz="1400" dirty="0"/>
              <a:t>) e riprende i poteri civili (</a:t>
            </a:r>
            <a:r>
              <a:rPr lang="it-IT" altLang="it-IT" sz="1400" i="1" dirty="0" err="1"/>
              <a:t>imperium</a:t>
            </a:r>
            <a:r>
              <a:rPr lang="it-IT" altLang="it-IT" sz="1400" i="1" dirty="0"/>
              <a:t> domi</a:t>
            </a:r>
            <a:r>
              <a:rPr lang="it-IT" altLang="it-IT" sz="1400" dirty="0"/>
              <a:t>). </a:t>
            </a:r>
          </a:p>
        </p:txBody>
      </p:sp>
      <p:sp>
        <p:nvSpPr>
          <p:cNvPr id="62467" name="Rettangolo 3"/>
          <p:cNvSpPr>
            <a:spLocks noChangeArrowheads="1"/>
          </p:cNvSpPr>
          <p:nvPr/>
        </p:nvSpPr>
        <p:spPr bwMode="auto">
          <a:xfrm>
            <a:off x="2024064" y="6429376"/>
            <a:ext cx="64293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dirty="0"/>
              <a:t>Votata: 4 lug. 13 a.C.  Inaugurata: 30 gen. 9 a.C.     misure: 11,65x10,65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1222375"/>
            <a:ext cx="6116320" cy="4077546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154" y="1991360"/>
            <a:ext cx="5680285" cy="4260214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594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4822"/>
    </mc:Choice>
    <mc:Fallback xmlns="">
      <p:transition spd="slow" advTm="2548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4" descr="ara pacis intern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95" y="146684"/>
            <a:ext cx="5348285" cy="3842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Text Box 5"/>
          <p:cNvSpPr txBox="1">
            <a:spLocks noChangeArrowheads="1"/>
          </p:cNvSpPr>
          <p:nvPr/>
        </p:nvSpPr>
        <p:spPr bwMode="auto">
          <a:xfrm>
            <a:off x="3195638" y="568166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pic>
        <p:nvPicPr>
          <p:cNvPr id="5" name="Picture 7" descr="Ara pacis di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83901" y="3271520"/>
            <a:ext cx="6151585" cy="3530647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320" y="146684"/>
            <a:ext cx="4895850" cy="305303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19" y="4139565"/>
            <a:ext cx="4317733" cy="2662602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177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473"/>
    </mc:Choice>
    <mc:Fallback xmlns="">
      <p:transition spd="slow" advTm="2134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 descr="art-ara-pacis Enea a colori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9542" y="71712"/>
            <a:ext cx="2499892" cy="3287008"/>
          </a:xfrm>
          <a:prstGeom prst="rect">
            <a:avLst/>
          </a:prstGeom>
          <a:noFill/>
        </p:spPr>
      </p:pic>
      <p:pic>
        <p:nvPicPr>
          <p:cNvPr id="8" name="Picture 17" descr="i_colori_di_augusto_large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79039" y="307925"/>
            <a:ext cx="3492500" cy="2895600"/>
          </a:xfrm>
          <a:prstGeom prst="rect">
            <a:avLst/>
          </a:prstGeom>
          <a:noFill/>
        </p:spPr>
      </p:pic>
      <p:pic>
        <p:nvPicPr>
          <p:cNvPr id="9" name="Picture 4" descr="Ara_Pacis_a_colori_2_ufs--400x300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01568" y="164102"/>
            <a:ext cx="3501195" cy="2770292"/>
          </a:xfrm>
          <a:noFill/>
        </p:spPr>
      </p:pic>
      <p:sp>
        <p:nvSpPr>
          <p:cNvPr id="4" name="Rettangolo 3"/>
          <p:cNvSpPr/>
          <p:nvPr/>
        </p:nvSpPr>
        <p:spPr>
          <a:xfrm>
            <a:off x="3352800" y="26617"/>
            <a:ext cx="6096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altLang="it-IT" sz="1400" b="1" dirty="0">
                <a:latin typeface="Perpetua" panose="02020502060401020303" pitchFamily="18" charset="0"/>
              </a:rPr>
              <a:t>Ara </a:t>
            </a:r>
            <a:r>
              <a:rPr lang="it-IT" altLang="it-IT" sz="1400" b="1" dirty="0" err="1">
                <a:latin typeface="Perpetua" panose="02020502060401020303" pitchFamily="18" charset="0"/>
              </a:rPr>
              <a:t>Pacis</a:t>
            </a:r>
            <a:r>
              <a:rPr lang="it-IT" altLang="it-IT" sz="1400" b="1" dirty="0">
                <a:latin typeface="Perpetua" panose="02020502060401020303" pitchFamily="18" charset="0"/>
              </a:rPr>
              <a:t> </a:t>
            </a:r>
            <a:r>
              <a:rPr lang="it-IT" altLang="it-IT" sz="1400" b="1" dirty="0" smtClean="0">
                <a:latin typeface="Perpetua" panose="02020502060401020303" pitchFamily="18" charset="0"/>
              </a:rPr>
              <a:t>lato principale (lato </a:t>
            </a:r>
            <a:r>
              <a:rPr lang="it-IT" altLang="it-IT" sz="1400" b="1" dirty="0">
                <a:latin typeface="Perpetua" panose="02020502060401020303" pitchFamily="18" charset="0"/>
              </a:rPr>
              <a:t>verso città) </a:t>
            </a:r>
            <a:br>
              <a:rPr lang="it-IT" altLang="it-IT" sz="1400" b="1" dirty="0">
                <a:latin typeface="Perpetua" panose="02020502060401020303" pitchFamily="18" charset="0"/>
              </a:rPr>
            </a:br>
            <a:r>
              <a:rPr lang="it-IT" altLang="it-IT" sz="1400" b="1" dirty="0">
                <a:latin typeface="Perpetua" panose="02020502060401020303" pitchFamily="18" charset="0"/>
              </a:rPr>
              <a:t/>
            </a:r>
            <a:br>
              <a:rPr lang="it-IT" altLang="it-IT" sz="1400" b="1" dirty="0">
                <a:latin typeface="Perpetua" panose="02020502060401020303" pitchFamily="18" charset="0"/>
              </a:rPr>
            </a:br>
            <a:endParaRPr lang="it-IT" sz="1400" dirty="0">
              <a:latin typeface="Perpetua" panose="02020502060401020303" pitchFamily="18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0" y="3411115"/>
            <a:ext cx="71018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altLang="it-IT" sz="1400" b="1" dirty="0">
                <a:latin typeface="Perpetua" panose="02020502060401020303" pitchFamily="18" charset="0"/>
              </a:rPr>
              <a:t>a sin.: lupercale con lupa e Romolo e Remo, il padre Marte e </a:t>
            </a:r>
            <a:r>
              <a:rPr lang="it-IT" altLang="it-IT" sz="1400" b="1" dirty="0" smtClean="0">
                <a:latin typeface="Perpetua" panose="02020502060401020303" pitchFamily="18" charset="0"/>
              </a:rPr>
              <a:t>il </a:t>
            </a:r>
            <a:r>
              <a:rPr lang="it-IT" altLang="it-IT" sz="1400" b="1" dirty="0">
                <a:latin typeface="Perpetua" panose="02020502060401020303" pitchFamily="18" charset="0"/>
              </a:rPr>
              <a:t>pastore Faustolo</a:t>
            </a:r>
            <a:br>
              <a:rPr lang="it-IT" altLang="it-IT" sz="1400" b="1" dirty="0">
                <a:latin typeface="Perpetua" panose="02020502060401020303" pitchFamily="18" charset="0"/>
              </a:rPr>
            </a:br>
            <a:r>
              <a:rPr lang="it-IT" altLang="it-IT" sz="1400" b="1" dirty="0" smtClean="0">
                <a:latin typeface="Perpetua" panose="02020502060401020303" pitchFamily="18" charset="0"/>
              </a:rPr>
              <a:t>a </a:t>
            </a:r>
            <a:r>
              <a:rPr lang="it-IT" altLang="it-IT" sz="1400" b="1" dirty="0" err="1">
                <a:latin typeface="Perpetua" panose="02020502060401020303" pitchFamily="18" charset="0"/>
              </a:rPr>
              <a:t>ds</a:t>
            </a:r>
            <a:r>
              <a:rPr lang="it-IT" altLang="it-IT" sz="1400" b="1" dirty="0">
                <a:latin typeface="Perpetua" panose="02020502060401020303" pitchFamily="18" charset="0"/>
              </a:rPr>
              <a:t>.: Enea con Ascanio esegue </a:t>
            </a:r>
            <a:r>
              <a:rPr lang="it-IT" altLang="it-IT" sz="1400" b="1" dirty="0" smtClean="0">
                <a:latin typeface="Perpetua" panose="02020502060401020303" pitchFamily="18" charset="0"/>
              </a:rPr>
              <a:t>sacrificio </a:t>
            </a:r>
            <a:r>
              <a:rPr lang="it-IT" altLang="it-IT" sz="1400" b="1" dirty="0">
                <a:latin typeface="Perpetua" panose="02020502060401020303" pitchFamily="18" charset="0"/>
              </a:rPr>
              <a:t>ai Penati a Lavinio</a:t>
            </a:r>
            <a:endParaRPr lang="it-IT" sz="1400" dirty="0">
              <a:latin typeface="Perpetua" panose="02020502060401020303" pitchFamily="18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27" y="4206810"/>
            <a:ext cx="3290282" cy="2061910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340" y="4150003"/>
            <a:ext cx="3492500" cy="2328333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957" y="2934394"/>
            <a:ext cx="4038374" cy="3777834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42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710"/>
    </mc:Choice>
    <mc:Fallback xmlns="">
      <p:transition spd="slow" advTm="2387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6"/>
          <p:cNvSpPr txBox="1">
            <a:spLocks noChangeArrowheads="1"/>
          </p:cNvSpPr>
          <p:nvPr/>
        </p:nvSpPr>
        <p:spPr bwMode="auto">
          <a:xfrm>
            <a:off x="0" y="102870"/>
            <a:ext cx="1219200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>
                <a:latin typeface="Perpetua" panose="02020502060401020303" pitchFamily="18" charset="0"/>
              </a:rPr>
              <a:t>Ara </a:t>
            </a:r>
            <a:r>
              <a:rPr lang="it-IT" altLang="it-IT" sz="1800" dirty="0" err="1">
                <a:latin typeface="Perpetua" panose="02020502060401020303" pitchFamily="18" charset="0"/>
              </a:rPr>
              <a:t>Pacis</a:t>
            </a:r>
            <a:r>
              <a:rPr lang="it-IT" altLang="it-IT" sz="1800" dirty="0">
                <a:latin typeface="Perpetua" panose="02020502060401020303" pitchFamily="18" charset="0"/>
              </a:rPr>
              <a:t> </a:t>
            </a:r>
            <a:r>
              <a:rPr lang="it-IT" altLang="it-IT" sz="1800" dirty="0" err="1">
                <a:latin typeface="Perpetua" panose="02020502060401020303" pitchFamily="18" charset="0"/>
              </a:rPr>
              <a:t>Augustae</a:t>
            </a:r>
            <a:r>
              <a:rPr lang="it-IT" altLang="it-IT" sz="1800" dirty="0">
                <a:latin typeface="Perpetua" panose="02020502060401020303" pitchFamily="18" charset="0"/>
              </a:rPr>
              <a:t>, lato </a:t>
            </a:r>
            <a:r>
              <a:rPr lang="it-IT" altLang="it-IT" sz="1600" dirty="0" smtClean="0">
                <a:latin typeface="Perpetua" panose="02020502060401020303" pitchFamily="18" charset="0"/>
              </a:rPr>
              <a:t>verso suburbio</a:t>
            </a:r>
            <a:endParaRPr lang="it-IT" altLang="it-IT" sz="1600" dirty="0">
              <a:latin typeface="Perpetua" panose="02020502060401020303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dirty="0" smtClean="0">
                <a:latin typeface="Perpetua" panose="02020502060401020303" pitchFamily="18" charset="0"/>
              </a:rPr>
              <a:t>Saturnia/</a:t>
            </a:r>
            <a:r>
              <a:rPr lang="it-IT" altLang="it-IT" sz="1600" dirty="0" err="1" smtClean="0">
                <a:latin typeface="Perpetua" panose="02020502060401020303" pitchFamily="18" charset="0"/>
              </a:rPr>
              <a:t>Tellus</a:t>
            </a:r>
            <a:r>
              <a:rPr lang="it-IT" altLang="it-IT" sz="1600" dirty="0" smtClean="0">
                <a:latin typeface="Perpetua" panose="02020502060401020303" pitchFamily="18" charset="0"/>
              </a:rPr>
              <a:t> </a:t>
            </a:r>
            <a:r>
              <a:rPr lang="it-IT" altLang="it-IT" sz="1600" dirty="0">
                <a:latin typeface="Perpetua" panose="02020502060401020303" pitchFamily="18" charset="0"/>
              </a:rPr>
              <a:t>(Venere Genitrice, Pax Romana?) -  allegoria per l’età d’oro augustea</a:t>
            </a:r>
          </a:p>
        </p:txBody>
      </p:sp>
      <p:pic>
        <p:nvPicPr>
          <p:cNvPr id="66563" name="Picture 5" descr="rilievo Tellu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627" y="655146"/>
            <a:ext cx="4398566" cy="2929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241" y="3633471"/>
            <a:ext cx="4069079" cy="3051809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200" y="3876359"/>
            <a:ext cx="4925393" cy="2837027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281" y="1064123"/>
            <a:ext cx="3738080" cy="186904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04" y="686915"/>
            <a:ext cx="3063176" cy="2865552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59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660"/>
    </mc:Choice>
    <mc:Fallback xmlns="">
      <p:transition spd="slow" advTm="1896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2801</TotalTime>
  <Words>111</Words>
  <Application>Microsoft Office PowerPoint</Application>
  <PresentationFormat>Widescreen</PresentationFormat>
  <Paragraphs>7</Paragraphs>
  <Slides>5</Slides>
  <Notes>0</Notes>
  <HiddenSlides>0</HiddenSlides>
  <MMClips>5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Perpetua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Federica Fontana</dc:creator>
  <cp:lastModifiedBy>Federica Fontana</cp:lastModifiedBy>
  <cp:revision>217</cp:revision>
  <dcterms:created xsi:type="dcterms:W3CDTF">2020-03-20T16:21:27Z</dcterms:created>
  <dcterms:modified xsi:type="dcterms:W3CDTF">2020-05-11T13:41:43Z</dcterms:modified>
</cp:coreProperties>
</file>