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443" r:id="rId2"/>
    <p:sldId id="445" r:id="rId3"/>
    <p:sldId id="576" r:id="rId4"/>
    <p:sldId id="447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5BCC8-6C8F-4C95-ADEF-18FF48E0919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0064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8"/>
          <p:cNvSpPr>
            <a:spLocks noGrp="1" noChangeArrowheads="1"/>
          </p:cNvSpPr>
          <p:nvPr>
            <p:ph type="title" sz="quarter"/>
          </p:nvPr>
        </p:nvSpPr>
        <p:spPr>
          <a:xfrm>
            <a:off x="1992313" y="0"/>
            <a:ext cx="8229600" cy="467360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sz="1600" b="1" dirty="0">
                <a:latin typeface="Perpetua" panose="02020502060401020303" pitchFamily="18" charset="0"/>
              </a:rPr>
              <a:t>Ara </a:t>
            </a:r>
            <a:r>
              <a:rPr lang="it-IT" altLang="it-IT" sz="1600" b="1" dirty="0" err="1">
                <a:latin typeface="Perpetua" panose="02020502060401020303" pitchFamily="18" charset="0"/>
              </a:rPr>
              <a:t>Pacis</a:t>
            </a:r>
            <a:r>
              <a:rPr lang="it-IT" altLang="it-IT" sz="1600" b="1" dirty="0">
                <a:latin typeface="Perpetua" panose="02020502060401020303" pitchFamily="18" charset="0"/>
              </a:rPr>
              <a:t>. Processione </a:t>
            </a:r>
            <a:r>
              <a:rPr lang="it-IT" altLang="it-IT" sz="1600" b="1" dirty="0" smtClean="0">
                <a:latin typeface="Perpetua" panose="02020502060401020303" pitchFamily="18" charset="0"/>
              </a:rPr>
              <a:t>, lato meridionale</a:t>
            </a:r>
            <a:endParaRPr lang="it-IT" altLang="it-IT" sz="1600" b="1" dirty="0">
              <a:latin typeface="Perpetua" panose="02020502060401020303" pitchFamily="18" charset="0"/>
            </a:endParaRPr>
          </a:p>
        </p:txBody>
      </p:sp>
      <p:sp>
        <p:nvSpPr>
          <p:cNvPr id="69639" name="Text Box 14"/>
          <p:cNvSpPr txBox="1">
            <a:spLocks noChangeArrowheads="1"/>
          </p:cNvSpPr>
          <p:nvPr/>
        </p:nvSpPr>
        <p:spPr bwMode="auto">
          <a:xfrm>
            <a:off x="5194150" y="3820770"/>
            <a:ext cx="15300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Perpetua" panose="02020502060401020303" pitchFamily="18" charset="0"/>
              </a:rPr>
              <a:t>lato settentrionale</a:t>
            </a:r>
          </a:p>
        </p:txBody>
      </p:sp>
      <p:sp>
        <p:nvSpPr>
          <p:cNvPr id="69640" name="CasellaDiTesto 7"/>
          <p:cNvSpPr txBox="1">
            <a:spLocks noChangeArrowheads="1"/>
          </p:cNvSpPr>
          <p:nvPr/>
        </p:nvSpPr>
        <p:spPr bwMode="auto">
          <a:xfrm>
            <a:off x="1524000" y="3602038"/>
            <a:ext cx="9144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15 </a:t>
            </a:r>
            <a:r>
              <a:rPr lang="it-IT" altLang="it-IT" sz="1200" dirty="0" err="1"/>
              <a:t>pontifices</a:t>
            </a:r>
            <a:r>
              <a:rPr lang="it-IT" altLang="it-IT" sz="1200" dirty="0"/>
              <a:t>, 16 </a:t>
            </a:r>
            <a:r>
              <a:rPr lang="it-IT" altLang="it-IT" sz="1200" dirty="0" err="1"/>
              <a:t>augures</a:t>
            </a:r>
            <a:r>
              <a:rPr lang="it-IT" altLang="it-IT" sz="1200" dirty="0"/>
              <a:t>, 4 </a:t>
            </a:r>
            <a:r>
              <a:rPr lang="it-IT" altLang="it-IT" sz="1200" dirty="0" err="1"/>
              <a:t>flamines</a:t>
            </a:r>
            <a:r>
              <a:rPr lang="it-IT" altLang="it-IT" sz="1200" dirty="0"/>
              <a:t> </a:t>
            </a:r>
            <a:r>
              <a:rPr lang="it-IT" altLang="it-IT" sz="1200" dirty="0" err="1"/>
              <a:t>maiores</a:t>
            </a:r>
            <a:r>
              <a:rPr lang="it-IT" altLang="it-IT" sz="1200" dirty="0"/>
              <a:t>, 4 vestali, </a:t>
            </a:r>
            <a:r>
              <a:rPr lang="it-IT" altLang="it-IT" sz="1200" dirty="0" err="1"/>
              <a:t>quindecimviri</a:t>
            </a:r>
            <a:r>
              <a:rPr lang="it-IT" altLang="it-IT" sz="1200" dirty="0"/>
              <a:t> (libri sibillini), </a:t>
            </a:r>
            <a:r>
              <a:rPr lang="it-IT" altLang="it-IT" sz="1200" dirty="0" err="1"/>
              <a:t>septemviri</a:t>
            </a:r>
            <a:r>
              <a:rPr lang="it-IT" altLang="it-IT" sz="1200" dirty="0"/>
              <a:t> (banchetti pubblici)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4110404"/>
            <a:ext cx="11907520" cy="268460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5" y="377297"/>
            <a:ext cx="11185207" cy="321320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7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354"/>
    </mc:Choice>
    <mc:Fallback xmlns="">
      <p:transition spd="slow" advTm="221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5"/>
          <p:cNvSpPr>
            <a:spLocks noGrp="1" noChangeArrowheads="1"/>
          </p:cNvSpPr>
          <p:nvPr>
            <p:ph type="title" sz="quarter"/>
          </p:nvPr>
        </p:nvSpPr>
        <p:spPr>
          <a:xfrm>
            <a:off x="1992313" y="-17145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1600" b="1"/>
              <a:t>Ara Pacis, Processione - identificazione delle persone della famiglia imperiale</a:t>
            </a:r>
            <a:r>
              <a:rPr lang="it-IT" altLang="it-IT" sz="1800" b="1"/>
              <a:t/>
            </a:r>
            <a:br>
              <a:rPr lang="it-IT" altLang="it-IT" sz="1800" b="1"/>
            </a:br>
            <a:r>
              <a:rPr lang="it-IT" altLang="it-IT" sz="1400" b="1"/>
              <a:t>(da F. Coarelli, Guida Archeologica di Roma)</a:t>
            </a:r>
          </a:p>
        </p:txBody>
      </p:sp>
      <p:pic>
        <p:nvPicPr>
          <p:cNvPr id="71683" name="Picture 4" descr="Ara Pacis processione di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81" y="844551"/>
            <a:ext cx="12050674" cy="3270249"/>
          </a:xfrm>
          <a:noFill/>
        </p:spPr>
      </p:pic>
      <p:sp>
        <p:nvSpPr>
          <p:cNvPr id="71688" name="Line 14"/>
          <p:cNvSpPr>
            <a:spLocks noChangeShapeType="1"/>
          </p:cNvSpPr>
          <p:nvPr/>
        </p:nvSpPr>
        <p:spPr bwMode="auto">
          <a:xfrm flipH="1" flipV="1">
            <a:off x="4367213" y="4652963"/>
            <a:ext cx="1657350" cy="18716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63" y="4500562"/>
            <a:ext cx="2856839" cy="214834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41" y="4480244"/>
            <a:ext cx="2883859" cy="2168662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" y="4480243"/>
            <a:ext cx="2890104" cy="2127117"/>
          </a:xfr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86" y="4500562"/>
            <a:ext cx="2801593" cy="210679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543"/>
    </mc:Choice>
    <mc:Fallback xmlns="">
      <p:transition spd="slow" advTm="289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8" name="Line 14"/>
          <p:cNvSpPr>
            <a:spLocks noChangeShapeType="1"/>
          </p:cNvSpPr>
          <p:nvPr/>
        </p:nvSpPr>
        <p:spPr bwMode="auto">
          <a:xfrm flipH="1" flipV="1">
            <a:off x="4367213" y="4652963"/>
            <a:ext cx="1657350" cy="18716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35" y="643287"/>
            <a:ext cx="9724309" cy="547752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8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333"/>
    </mc:Choice>
    <mc:Fallback xmlns="">
      <p:transition spd="slow" advTm="374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213360"/>
            <a:ext cx="5838613" cy="43789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33350"/>
            <a:ext cx="5100320" cy="44627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1" y="3736657"/>
            <a:ext cx="3304852" cy="282670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060" y="3736657"/>
            <a:ext cx="4991100" cy="2997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97"/>
    </mc:Choice>
    <mc:Fallback xmlns="">
      <p:transition spd="slow" advTm="27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2819</TotalTime>
  <Words>43</Words>
  <Application>Microsoft Office PowerPoint</Application>
  <PresentationFormat>Widescreen</PresentationFormat>
  <Paragraphs>4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Perpetua</vt:lpstr>
      <vt:lpstr>Tema di Office</vt:lpstr>
      <vt:lpstr>Ara Pacis. Processione , lato meridionale</vt:lpstr>
      <vt:lpstr>Ara Pacis, Processione - identificazione delle persone della famiglia imperiale (da F. Coarelli, Guida Archeologica di Roma)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218</cp:revision>
  <dcterms:created xsi:type="dcterms:W3CDTF">2020-03-20T16:21:27Z</dcterms:created>
  <dcterms:modified xsi:type="dcterms:W3CDTF">2020-05-11T14:04:54Z</dcterms:modified>
</cp:coreProperties>
</file>