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58"/>
  </p:notesMasterIdLst>
  <p:sldIdLst>
    <p:sldId id="363" r:id="rId2"/>
    <p:sldId id="256" r:id="rId3"/>
    <p:sldId id="364" r:id="rId4"/>
    <p:sldId id="259" r:id="rId5"/>
    <p:sldId id="258" r:id="rId6"/>
    <p:sldId id="410" r:id="rId7"/>
    <p:sldId id="257" r:id="rId8"/>
    <p:sldId id="365" r:id="rId9"/>
    <p:sldId id="261" r:id="rId10"/>
    <p:sldId id="419" r:id="rId11"/>
    <p:sldId id="262" r:id="rId12"/>
    <p:sldId id="366" r:id="rId13"/>
    <p:sldId id="267" r:id="rId14"/>
    <p:sldId id="368" r:id="rId15"/>
    <p:sldId id="420" r:id="rId16"/>
    <p:sldId id="369" r:id="rId17"/>
    <p:sldId id="428" r:id="rId18"/>
    <p:sldId id="370" r:id="rId19"/>
    <p:sldId id="421" r:id="rId20"/>
    <p:sldId id="371" r:id="rId21"/>
    <p:sldId id="265" r:id="rId22"/>
    <p:sldId id="266" r:id="rId23"/>
    <p:sldId id="422" r:id="rId24"/>
    <p:sldId id="406" r:id="rId25"/>
    <p:sldId id="263" r:id="rId26"/>
    <p:sldId id="411" r:id="rId27"/>
    <p:sldId id="412" r:id="rId28"/>
    <p:sldId id="373" r:id="rId29"/>
    <p:sldId id="375" r:id="rId30"/>
    <p:sldId id="414" r:id="rId31"/>
    <p:sldId id="374" r:id="rId32"/>
    <p:sldId id="377" r:id="rId33"/>
    <p:sldId id="270" r:id="rId34"/>
    <p:sldId id="376" r:id="rId35"/>
    <p:sldId id="424" r:id="rId36"/>
    <p:sldId id="380" r:id="rId37"/>
    <p:sldId id="425" r:id="rId38"/>
    <p:sldId id="378" r:id="rId39"/>
    <p:sldId id="271" r:id="rId40"/>
    <p:sldId id="381" r:id="rId41"/>
    <p:sldId id="416" r:id="rId42"/>
    <p:sldId id="382" r:id="rId43"/>
    <p:sldId id="383" r:id="rId44"/>
    <p:sldId id="272" r:id="rId45"/>
    <p:sldId id="273" r:id="rId46"/>
    <p:sldId id="384" r:id="rId47"/>
    <p:sldId id="274" r:id="rId48"/>
    <p:sldId id="385" r:id="rId49"/>
    <p:sldId id="275" r:id="rId50"/>
    <p:sldId id="278" r:id="rId51"/>
    <p:sldId id="276" r:id="rId52"/>
    <p:sldId id="386" r:id="rId53"/>
    <p:sldId id="417" r:id="rId54"/>
    <p:sldId id="418" r:id="rId55"/>
    <p:sldId id="415" r:id="rId56"/>
    <p:sldId id="277" r:id="rId57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641" autoAdjust="0"/>
    <p:restoredTop sz="94715"/>
  </p:normalViewPr>
  <p:slideViewPr>
    <p:cSldViewPr>
      <p:cViewPr varScale="1">
        <p:scale>
          <a:sx n="122" d="100"/>
          <a:sy n="122" d="100"/>
        </p:scale>
        <p:origin x="1760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17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05C10C2-91E5-4F6F-B574-4E0B00AB1E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F4823FA-EFF4-46AA-A7A5-8F48E5501E4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DF7BB7-03F2-437E-8985-86504D31F5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0084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DF7BB7-03F2-437E-8985-86504D31F5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9190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E9F857B-23F4-4A04-B245-536FF903B0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7176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2768ADF-05F9-4A03-9F89-B896CF42691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9813" y="722313"/>
            <a:ext cx="4811712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3282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DF7BB7-03F2-437E-8985-86504D31F5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067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724B3D3-9A22-4707-85B1-1E87E560B4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3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C4EA58-65DD-5241-8094-73C19959B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093EE-8724-0745-9C2C-F3F8C9E56D98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277D4E6F-A574-704B-8421-F2C659B520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431E132-3D2E-6144-B65C-88824B89C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3295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5B2346-6D7C-AE41-80C3-7648EB3B8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B2041-7ED0-1546-B645-BB9AA3BD4AA9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BEF33E5-808A-3B40-93B6-1C4BC82C372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2A33ABE-FFA3-8E4C-AC14-30F3608FD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2966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0A9D42E-25BB-44B5-96BB-93A4D0D30E7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0A9D42E-25BB-44B5-96BB-93A4D0D30E7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4375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2190A0-AF52-634F-88F6-DDA7F908AA3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5967CD-C87A-9042-9986-6EF12E93EC66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26625" name="Text Box 1">
            <a:extLst>
              <a:ext uri="{FF2B5EF4-FFF2-40B4-BE49-F238E27FC236}">
                <a16:creationId xmlns:a16="http://schemas.microsoft.com/office/drawing/2014/main" id="{C05CC442-F442-6343-96D4-76BC03790A4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128C35D3-A422-8048-90F0-F479AD8C3E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2266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0A9D42E-25BB-44B5-96BB-93A4D0D30E7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54299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2976429-C198-45C3-ADF6-5F3EF5E3E56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8C33188-B5B1-4BD2-829A-595CF8BC94B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DF3FB9C-770C-4F1A-9654-2604F01894D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6DF130A-10D9-43EA-918D-B1C8E7BFB7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65650"/>
            <a:ext cx="5049837" cy="43497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28181EB-088F-4D93-813B-A7B9F8DB96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539C50-B074-4C0E-AF54-3BD549AE2D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4089E6-C746-46CA-BA77-23EDB5B96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ED1A0AC-73EF-4996-B228-0DC1DB69867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AC06D1-13D0-5147-B3CB-859D6A2953C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9B5BBC-A49E-0A46-98FE-FCE9DA7FF07D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25601" name="Text Box 1">
            <a:extLst>
              <a:ext uri="{FF2B5EF4-FFF2-40B4-BE49-F238E27FC236}">
                <a16:creationId xmlns:a16="http://schemas.microsoft.com/office/drawing/2014/main" id="{9A0F9DE4-1B48-D04B-8C8A-A1997CF14A1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CA477842-E5A3-4946-8441-B2EF3A18C8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333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9F1D17-8B3F-6045-9D5F-95B7B1E95B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4090A8-9C6F-E54F-ADE7-1B897DE05D0E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0961" name="Text Box 1">
            <a:extLst>
              <a:ext uri="{FF2B5EF4-FFF2-40B4-BE49-F238E27FC236}">
                <a16:creationId xmlns:a16="http://schemas.microsoft.com/office/drawing/2014/main" id="{09010443-C250-0441-86C2-633BE9EE497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214D145C-1598-1C47-8BA4-EAC1D3759F5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1695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ACD40A8-FE33-4C31-85B8-1C516B08F1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3EC48DF-F414-4FA7-8065-9FF80781767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0C3975F-08C2-4889-A3C3-2DCBEA2AC58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DF7BB7-03F2-437E-8985-86504D31F5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DF7BB7-03F2-437E-8985-86504D31F5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7055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EA83-C6DF-443C-BA88-0CE27E42A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14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506B2-11C7-41DF-BE7D-5AAFF00FB2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93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17DE-B491-4400-A79C-DA99BFA3E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48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3A562-8667-4055-8541-24E64BF995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74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5E67F385-2ADA-8847-AF0E-6526AB59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FA25A1F-EC63-3D46-9755-2AAE7748C3A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30856E9-1BC6-8441-9666-E3842FF9CC5D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67486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761F-62F1-4E24-98A3-5E1C924FE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88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A4BC-664F-4E65-BC0A-833B7DBC1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5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5B83-E990-474A-B9A0-13F355DBBD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38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FE70-AEE5-4BB7-976E-62ECCE5293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51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F581-9935-4E17-86B8-EAF1252559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75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8EFB-2D32-46D8-AEB7-E8E2A9BED9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06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3066-0850-410F-A35F-41B435EBF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31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955E-3AF6-439E-AF2A-0AD2389B93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10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6B7F2B9-7A34-434E-9431-4CBC2BA6BA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8" r:id="rId9"/>
    <p:sldLayoutId id="2147483685" r:id="rId10"/>
    <p:sldLayoutId id="2147483689" r:id="rId11"/>
    <p:sldLayoutId id="2147483690" r:id="rId12"/>
    <p:sldLayoutId id="2147483691" r:id="rId13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22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31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C27E8-73AC-814A-B805-9EDA275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205564" cy="146304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EA7B27-65E5-A24C-A349-2E77CEBA5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1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72"/>
    </mc:Choice>
    <mc:Fallback>
      <p:transition spd="slow" advTm="30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1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/>
          <a:stretch/>
        </p:blipFill>
        <p:spPr>
          <a:xfrm>
            <a:off x="147638" y="476672"/>
            <a:ext cx="8847137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9B0968C-3791-9340-950D-02BCEF03522C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44813"/>
            <a:ext cx="9144000" cy="30480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1EEAE2-D6C8-DC44-9E4B-333D19C7E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5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38"/>
    </mc:Choice>
    <mc:Fallback>
      <p:transition spd="slow" advTm="6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899592" y="635441"/>
            <a:ext cx="7848872" cy="5328593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Numerosi ORGANI PIENI sono annessi al Tubo Digerente: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GHIANDOLE EXTRAMURALI: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SALIVARI MAGGIORI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FEGATO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PANCREAS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latin typeface="Copperplate" panose="02000504000000020004" pitchFamily="2" charset="77"/>
            </a:endParaRP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LINGUA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DENTI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ARCO LINFATICO DI WALDEYER: TONSILLE PALATINE, FARINGEA, LINGUALE, TUBARICHE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latin typeface="Copperplate" panose="02000504000000020004" pitchFamily="2" charset="77"/>
            </a:endParaRP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FORMAZIONI LINFOIDI DIFFUSE nel TUBO DIGERENTE e APPENDICE CECALE (o VERMIFORME)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0B1DC0-8984-594F-9A76-7102D5B1332C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25841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(2)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30425E-66C1-D049-9C66-0DE87E97E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2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010E26-2E33-6D44-85E6-DC023898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08920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 ORALE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F2C674-5555-E148-867D-8A01CC555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9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3"/>
    </mc:Choice>
    <mc:Fallback>
      <p:transition spd="slow" advTm="1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2375"/>
            <a:ext cx="3810000" cy="4114800"/>
          </a:xfrm>
        </p:spPr>
        <p:txBody>
          <a:bodyPr rtlCol="0">
            <a:normAutofit/>
          </a:bodyPr>
          <a:lstStyle/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Labbra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Guance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Vestibolo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Arcate dento-gengivali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Cavità orale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Palato duro e molle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Lingua</a:t>
            </a:r>
          </a:p>
          <a:p>
            <a:pPr marL="341313" indent="-338138" fontAlgn="auto">
              <a:spcBef>
                <a:spcPts val="45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62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4"/>
          <p:cNvSpPr>
            <a:spLocks noChangeShapeType="1"/>
          </p:cNvSpPr>
          <p:nvPr/>
        </p:nvSpPr>
        <p:spPr bwMode="auto">
          <a:xfrm flipV="1">
            <a:off x="1331913" y="1552575"/>
            <a:ext cx="4968875" cy="1160463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1403350" y="2708275"/>
            <a:ext cx="5040313" cy="28082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403350" y="2560638"/>
            <a:ext cx="3529013" cy="441325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CE9F02-70B7-6348-B9BD-7C4D67D09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3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1D4593-6A2D-BF4B-899D-9B52A7B44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764704"/>
            <a:ext cx="8136904" cy="5976069"/>
          </a:xfrm>
        </p:spPr>
        <p:txBody>
          <a:bodyPr/>
          <a:lstStyle/>
          <a:p>
            <a:r>
              <a:rPr lang="it-IT" sz="2800" b="1" dirty="0">
                <a:latin typeface="Comic Sans MS" panose="030F0902030302020204" pitchFamily="66" charset="0"/>
              </a:rPr>
              <a:t>È un ORGANO CAVO, IMPARI e MEDIANO, costituente una delle Cavità dello Splancnocranio.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In essa: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- viene introdotto il cibo;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- viene riversata la SALIVA, prevalentemente da dalle Ghiandole Salivari Maggiori;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- il cibo viene sminuzzato, ammorbidito e ne inizia la digestione chimica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La Cavità Orale si divide morfologicamente in: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CAVITA’ ORALE PROPRIAMENTE DETTA;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VESTIBOLO DELLA CAVITA’ ORALE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BD281C9-86AA-B148-9D51-AC76547C5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18" y="0"/>
            <a:ext cx="7289800" cy="89899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10BEC5-06B8-3E4F-B61F-C2C7FC7C2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3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5"/>
    </mc:Choice>
    <mc:Fallback>
      <p:transition spd="slow" advTm="7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2375"/>
            <a:ext cx="3810000" cy="4114800"/>
          </a:xfrm>
        </p:spPr>
        <p:txBody>
          <a:bodyPr rtlCol="0">
            <a:normAutofit/>
          </a:bodyPr>
          <a:lstStyle/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Labbra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Guance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Vestibolo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Arcate dento-gengivali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Cavità orale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Palato duro e molle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Lingua</a:t>
            </a:r>
          </a:p>
          <a:p>
            <a:pPr marL="341313" indent="-338138" fontAlgn="auto">
              <a:spcBef>
                <a:spcPts val="45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62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4"/>
          <p:cNvSpPr>
            <a:spLocks noChangeShapeType="1"/>
          </p:cNvSpPr>
          <p:nvPr/>
        </p:nvSpPr>
        <p:spPr bwMode="auto">
          <a:xfrm flipV="1">
            <a:off x="1331913" y="1552575"/>
            <a:ext cx="4968875" cy="1160463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1403350" y="2708275"/>
            <a:ext cx="5040313" cy="28082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403350" y="2560638"/>
            <a:ext cx="3529013" cy="441325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5550EF-051E-7B48-8451-ABBE17B99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17160"/>
      </p:ext>
    </p:extLst>
  </p:cSld>
  <p:clrMapOvr>
    <a:masterClrMapping/>
  </p:clrMapOvr>
  <p:transition spd="med" advTm="97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943BED4-0098-1A45-BC70-E3C0CB5E3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740"/>
            <a:ext cx="9144000" cy="82698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VESTIBOLO DELLA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ORALE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910EF80-4C33-1045-AA62-B119247C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980728"/>
            <a:ext cx="8568952" cy="5877272"/>
          </a:xfrm>
        </p:spPr>
        <p:txBody>
          <a:bodyPr/>
          <a:lstStyle/>
          <a:p>
            <a:r>
              <a:rPr lang="it-IT" sz="2300" b="1" dirty="0">
                <a:latin typeface="Comic Sans MS" panose="030F0902030302020204" pitchFamily="66" charset="0"/>
              </a:rPr>
              <a:t>È limitato ANTERIORMENTE dalle LABBRA e LATERALMENTE dalle GUANCE. I FRENULI LABIALI connettono sul Piano Sagittale le Labbra Superiore ed Inferiore con le rispettive Gengive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POSTERO-MEDIALMENTE è limitato dalle ARCATE GENGIVO-DENTARIE.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Il Vestibolo comunica con la CAVITA’ ORALE tramite gli Spazi Interdentali e, posteriormente, tramite i cosiddetti Spazi </a:t>
            </a:r>
            <a:r>
              <a:rPr lang="it-IT" sz="2300" b="1" dirty="0" err="1">
                <a:latin typeface="Comic Sans MS" panose="030F0902030302020204" pitchFamily="66" charset="0"/>
              </a:rPr>
              <a:t>Retromolari</a:t>
            </a:r>
            <a:endParaRPr lang="it-IT" sz="2300" b="1" dirty="0">
              <a:latin typeface="Comic Sans MS" panose="030F0902030302020204" pitchFamily="66" charset="0"/>
            </a:endParaRPr>
          </a:p>
          <a:p>
            <a:r>
              <a:rPr lang="it-IT" sz="2300" b="1" dirty="0">
                <a:latin typeface="Comic Sans MS" panose="030F0902030302020204" pitchFamily="66" charset="0"/>
              </a:rPr>
              <a:t>Vi sbocca il Dotto Escretore della Ghiandola Salivare Maggiore Parotide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Tramite la contrazione del Muscolo Buccinatore si provoca una Pressione Negativa nel Vestibolo, che consente l’ atto della Suzione (Succhiamento) essenziale per succhiare il Latte.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91E80D-DEBC-A645-897A-100DF7FDA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5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9"/>
    </mc:Choice>
    <mc:Fallback>
      <p:transition spd="slow" advTm="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2375"/>
            <a:ext cx="3810000" cy="4114800"/>
          </a:xfrm>
        </p:spPr>
        <p:txBody>
          <a:bodyPr rtlCol="0">
            <a:normAutofit/>
          </a:bodyPr>
          <a:lstStyle/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Labbra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Guance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Vestibolo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Arcate dento-gengivali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Cavità orale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Palato duro e molle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Lingua</a:t>
            </a:r>
          </a:p>
          <a:p>
            <a:pPr marL="341313" indent="-338138" fontAlgn="auto">
              <a:spcBef>
                <a:spcPts val="45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62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4"/>
          <p:cNvSpPr>
            <a:spLocks noChangeShapeType="1"/>
          </p:cNvSpPr>
          <p:nvPr/>
        </p:nvSpPr>
        <p:spPr bwMode="auto">
          <a:xfrm flipV="1">
            <a:off x="1331913" y="1552575"/>
            <a:ext cx="4968875" cy="1160463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1403350" y="2708275"/>
            <a:ext cx="5040313" cy="28082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403350" y="2560638"/>
            <a:ext cx="3529013" cy="441325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CDE2B8-CD42-5545-8F9B-1CAAF8882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61377"/>
      </p:ext>
    </p:extLst>
  </p:cSld>
  <p:clrMapOvr>
    <a:masterClrMapping/>
  </p:clrMapOvr>
  <p:transition spd="med" advTm="540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2A111F-DC95-D94D-A01E-CB3F01EA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398"/>
            <a:ext cx="91440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1DCBCC-7FFC-684B-AA5B-993F9D230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9022459" cy="6093296"/>
          </a:xfrm>
        </p:spPr>
        <p:txBody>
          <a:bodyPr/>
          <a:lstStyle/>
          <a:p>
            <a:r>
              <a:rPr lang="it-IT" sz="2800" dirty="0">
                <a:latin typeface="Copperplate Gothic Bold" panose="020E0705020206020404" pitchFamily="34" charset="77"/>
              </a:rPr>
              <a:t>Si localizza più «internamente» rispetto alle Arcate </a:t>
            </a:r>
            <a:r>
              <a:rPr lang="it-IT" sz="2800" dirty="0" err="1">
                <a:latin typeface="Copperplate Gothic Bold" panose="020E0705020206020404" pitchFamily="34" charset="77"/>
              </a:rPr>
              <a:t>Gengivo</a:t>
            </a:r>
            <a:r>
              <a:rPr lang="it-IT" sz="2800" dirty="0">
                <a:latin typeface="Copperplate Gothic Bold" panose="020E0705020206020404" pitchFamily="34" charset="77"/>
              </a:rPr>
              <a:t>-Dentarie. Comunica POSTERIORMENTE con la Orofaringe, tramite l’ ISTMO DELLE FAUCI, delimitato SUPERIORMENTE dal PALATO MOLLE, INFERIORMENTE dalla RADICE della LINGUA (con la TONSILLA LINGUALE) e LATERALMENTE dai PILASTRI delle FAUCI (con i Muscoli Palatoglosso e Palatofaringeo).</a:t>
            </a:r>
          </a:p>
          <a:p>
            <a:r>
              <a:rPr lang="it-IT" sz="2800" dirty="0">
                <a:latin typeface="Copperplate Gothic Bold" panose="020E0705020206020404" pitchFamily="34" charset="77"/>
              </a:rPr>
              <a:t>All’Istmo delle Fauci si localizzano le TONSILLE PALATINE.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42E1C4-540F-4843-A2A8-8D1E2BBD3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3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9"/>
    </mc:Choice>
    <mc:Fallback>
      <p:transition spd="slow" advTm="7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2375"/>
            <a:ext cx="3810000" cy="4114800"/>
          </a:xfrm>
        </p:spPr>
        <p:txBody>
          <a:bodyPr rtlCol="0">
            <a:normAutofit/>
          </a:bodyPr>
          <a:lstStyle/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Labbra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Guance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Vestibolo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Arcate dento-gengivali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Cavità orale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Palato duro e molle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Lingua</a:t>
            </a:r>
          </a:p>
          <a:p>
            <a:pPr marL="341313" indent="-338138" fontAlgn="auto">
              <a:spcBef>
                <a:spcPts val="45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62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4"/>
          <p:cNvSpPr>
            <a:spLocks noChangeShapeType="1"/>
          </p:cNvSpPr>
          <p:nvPr/>
        </p:nvSpPr>
        <p:spPr bwMode="auto">
          <a:xfrm flipV="1">
            <a:off x="1331913" y="1552575"/>
            <a:ext cx="4968875" cy="1160463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1403350" y="2708275"/>
            <a:ext cx="5040313" cy="28082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403350" y="2560638"/>
            <a:ext cx="3529013" cy="441325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708EB9-2B7E-E243-B809-9375BAD08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3244"/>
      </p:ext>
    </p:extLst>
  </p:cSld>
  <p:clrMapOvr>
    <a:masterClrMapping/>
  </p:clrMapOvr>
  <p:transition spd="med" advTm="87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SISTEMI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DIGERENTE – RESPIRATORIO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96" y="1219200"/>
            <a:ext cx="3415167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46" y="1219200"/>
            <a:ext cx="4078129" cy="57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3511DC-F2FF-F94D-BEC8-8B7F7A55B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99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81336"/>
            <a:ext cx="8352928" cy="59766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La VOLTA (o TETTO) della CAVITA’ ORALE è costituita Anteriormente dal PALATO DURO (formato dall’ Osso Mascellare e dall’ Osso Palatino) e posteriormente dal PALATO MOLLE (Struttura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Fibro</a:t>
            </a:r>
            <a:r>
              <a:rPr lang="it-IT" sz="2400" dirty="0">
                <a:latin typeface="Copperplate Gothic Bold" panose="020E0705020206020404" pitchFamily="34" charset="77"/>
              </a:rPr>
              <a:t>-Muscolare, che può sollevarsi e tendersi nella Deglutizione, impedendo il Passaggio nella Rinofaringe del Bolo Alimentare, soprattutto i liquidi).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Il PAVIMENTO è formato da MUSCOLI SCHELETRICI, tra i quali il MILOIOIDEO, il DIGASTRICO ed il GENIOIOIDEO, che si inseriscono all’ OSSO IOIDE, localizzato nel Collo a livello di C4. Vi si aprono i DOTTI ESCRETORI delle Ghiandole Salivari Maggiori SOTTOMANDIBOLARE e SOTTOLINGUALE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" y="126398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290D78-A144-7E4E-BF1A-2C6AB423D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8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0"/>
    </mc:Choice>
    <mc:Fallback>
      <p:transition spd="slow" advTm="7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1125538"/>
            <a:ext cx="4691062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OSSO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IOIDE 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(JOIDE)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338"/>
            <a:ext cx="5292725" cy="301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0"/>
            <a:ext cx="3856037" cy="4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9" name="Line 4"/>
          <p:cNvSpPr>
            <a:spLocks noChangeShapeType="1"/>
          </p:cNvSpPr>
          <p:nvPr/>
        </p:nvSpPr>
        <p:spPr bwMode="auto">
          <a:xfrm flipV="1">
            <a:off x="2124075" y="2341563"/>
            <a:ext cx="5327650" cy="2032000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7380288" y="1916113"/>
            <a:ext cx="431800" cy="504825"/>
          </a:xfrm>
          <a:prstGeom prst="rect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F593B0-916E-A34C-AAFA-76DB1551B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91596"/>
      </p:ext>
    </p:extLst>
  </p:cSld>
  <p:clrMapOvr>
    <a:masterClrMapping/>
  </p:clrMapOvr>
  <p:transition spd="med" advTm="37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5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019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-5999" y="1836738"/>
            <a:ext cx="2818697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PAVIMENTO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8F6EFF-4B64-B34A-9626-F7485338C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17750"/>
      </p:ext>
    </p:extLst>
  </p:cSld>
  <p:clrMapOvr>
    <a:masterClrMapping/>
  </p:clrMapOvr>
  <p:transition spd="med" advTm="31735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2375"/>
            <a:ext cx="3810000" cy="4114800"/>
          </a:xfrm>
        </p:spPr>
        <p:txBody>
          <a:bodyPr rtlCol="0">
            <a:normAutofit/>
          </a:bodyPr>
          <a:lstStyle/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Labbra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Guance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Vestibolo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Arcate dento-gengivali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Cavità orale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Palato duro e molle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Lingua</a:t>
            </a:r>
          </a:p>
          <a:p>
            <a:pPr marL="341313" indent="-338138" fontAlgn="auto">
              <a:spcBef>
                <a:spcPts val="45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62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4"/>
          <p:cNvSpPr>
            <a:spLocks noChangeShapeType="1"/>
          </p:cNvSpPr>
          <p:nvPr/>
        </p:nvSpPr>
        <p:spPr bwMode="auto">
          <a:xfrm flipV="1">
            <a:off x="1331913" y="1552575"/>
            <a:ext cx="4968875" cy="1160463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1403350" y="2708275"/>
            <a:ext cx="5040313" cy="28082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403350" y="2560638"/>
            <a:ext cx="3529013" cy="441325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1DAF6E-FD07-2A42-857B-7EAE20F3C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8841"/>
      </p:ext>
    </p:extLst>
  </p:cSld>
  <p:clrMapOvr>
    <a:masterClrMapping/>
  </p:clrMapOvr>
  <p:transition spd="med" advTm="50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4744"/>
            <a:ext cx="8424936" cy="5976664"/>
          </a:xfrm>
        </p:spPr>
        <p:txBody>
          <a:bodyPr/>
          <a:lstStyle/>
          <a:p>
            <a:r>
              <a:rPr lang="it-IT" sz="2600" dirty="0">
                <a:latin typeface="Copperplate" panose="02000504000000020004" pitchFamily="2" charset="77"/>
              </a:rPr>
              <a:t>Le ARCATE GENGIVO-DENTARIE si localizzano, rispettivamente, quella superiore nell’ Osso MASCELLARE e quella INFERIORE nella MANDIBOLA.</a:t>
            </a:r>
          </a:p>
          <a:p>
            <a:r>
              <a:rPr lang="it-IT" sz="2600" dirty="0">
                <a:latin typeface="Copperplate" panose="02000504000000020004" pitchFamily="2" charset="77"/>
              </a:rPr>
              <a:t>La MANDIBOLA è coinvolta anche nell’ unica diartrosi presente a livello cranico (la cosiddetta BI-CONDILOARTROSI TEMPORO-MANDIBOLARE), che consente i movimenti essenziali per l’apertura e la chiusura della cavità orale nella masticazione e nella fonazione.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96CFCE-E94D-304B-A66C-8DC62619A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4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0"/>
    </mc:Choice>
    <mc:Fallback>
      <p:transition spd="slow" advTm="7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350567" y="943769"/>
            <a:ext cx="3707458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MANDIBOLA</a:t>
            </a: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6388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73438"/>
            <a:ext cx="7380287" cy="3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919413" y="3357563"/>
            <a:ext cx="32781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POSTERIORE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2197100" y="188913"/>
            <a:ext cx="167798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</a:t>
            </a:r>
          </a:p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13BC6E-22DF-AF4B-A25E-B8BB79214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9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6FF14A-67BF-8844-811F-74E98B56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7289800" cy="864096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mic Sans MS" panose="030F0902030302020204" pitchFamily="66" charset="0"/>
              </a:rPr>
              <a:t>ARCATE GENGIVO-DENTARIE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455C80-04CA-1A4F-9173-C11F1EC68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980728"/>
            <a:ext cx="7920880" cy="5760640"/>
          </a:xfrm>
        </p:spPr>
        <p:txBody>
          <a:bodyPr/>
          <a:lstStyle/>
          <a:p>
            <a:r>
              <a:rPr lang="it-IT" sz="2300" dirty="0">
                <a:latin typeface="Comic Sans MS" panose="030F0902030302020204" pitchFamily="66" charset="0"/>
              </a:rPr>
              <a:t>I DENTI sono Organi Pieni localizzati nei Processi Alveolari delle Ossa MASCELLARI e della MANDIBOLA e vi sono mantenuti fissi dalle strutture del PERIODONTO (in Clinica «Parodonto») costituito dal cosiddetto OSSO ALVEOLARE, LEGAMENTO PERIODONTALE, CEMENTO delle Radici Dentarie, GENGIVA (rivestita dalla Tonaca Mucosa simile a quella della Cavità Orale) con il LEGAMENTO GENGIVO-DENTALE.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I DENTI sono in numero di 32 nella cosiddetta Dentizione Permanente nell’ Adulto. Essa è preceduta, nell’ età infantile, dalla cosiddetta Dentizione Decidua (20 elementi).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Per ciascuna Arcata </a:t>
            </a:r>
            <a:r>
              <a:rPr lang="it-IT" sz="2300" dirty="0" err="1">
                <a:latin typeface="Comic Sans MS" panose="030F0902030302020204" pitchFamily="66" charset="0"/>
              </a:rPr>
              <a:t>Gengivo</a:t>
            </a:r>
            <a:r>
              <a:rPr lang="it-IT" sz="2300" dirty="0">
                <a:latin typeface="Comic Sans MS" panose="030F0902030302020204" pitchFamily="66" charset="0"/>
              </a:rPr>
              <a:t>-Dentaria, nella Dentizione Permanente, si riscontrano 4 Denti INCISIVI, 2 Denti CANINI, 4 Denti PREMOLARI e 6 Denti MOLARI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3A6B76-0311-7B42-8F30-82C550A32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2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40"/>
    </mc:Choice>
    <mc:Fallback>
      <p:transition spd="slow" advTm="9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40700AF-67CD-D549-A3A9-E2E001B7A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it-IT" altLang="it-IT" sz="3200" dirty="0">
                <a:latin typeface="Comic Sans MS" panose="030F0902030302020204" pitchFamily="66" charset="0"/>
              </a:rPr>
              <a:t>ARCATE  DENTARIE  PERMANENTI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730E9F81-CCD4-B24E-9A1E-F492673FE3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5750"/>
            <a:ext cx="9144000" cy="5302250"/>
          </a:xfrm>
          <a:noFill/>
          <a:ln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5E513A-A64F-614E-9594-3CA5B39C0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2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12"/>
    </mc:Choice>
    <mc:Fallback>
      <p:transition spd="slow" advTm="3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88" y="0"/>
            <a:ext cx="6016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FC2EC83-5F5C-9146-A98A-80870E5D9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8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98"/>
    </mc:Choice>
    <mc:Fallback>
      <p:transition spd="slow" advTm="30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>
            <a:extLst>
              <a:ext uri="{FF2B5EF4-FFF2-40B4-BE49-F238E27FC236}">
                <a16:creationId xmlns:a16="http://schemas.microsoft.com/office/drawing/2014/main" id="{27ACA1C9-34FE-0247-A274-B928F5409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241300"/>
            <a:ext cx="3949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714F5B-3E49-2F40-9687-FE8CD6779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5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11"/>
    </mc:Choice>
    <mc:Fallback>
      <p:transition spd="slow" advTm="15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0F7CC8-4E20-8248-9717-5C37CF2ED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1498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SISTEMI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DIGERENTE </a:t>
            </a: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e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RESPIRATORIO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Correlazioni Morfologiche </a:t>
            </a:r>
            <a:b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su Base Organogenetica</a:t>
            </a: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18D52E-32AD-2F40-8688-C5F0992A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72" y="1844824"/>
            <a:ext cx="8496944" cy="5326540"/>
          </a:xfrm>
        </p:spPr>
        <p:txBody>
          <a:bodyPr/>
          <a:lstStyle/>
          <a:p>
            <a:pPr algn="just"/>
            <a:r>
              <a:rPr lang="it-IT" sz="2400" dirty="0">
                <a:latin typeface="Copperplate Gothic Bold" panose="020E0705020206020404" pitchFamily="34" charset="77"/>
              </a:rPr>
              <a:t>I Sistemi DIGERENTE e RESPIRATORIO, per quanto riguarda gli Organi Cavi che li costituiscono, sono strettamente correlati tra loro, soprattutto per la comune ORIGINE dall’ Intestino Primitivo, che è suddiviso in INTESTINO PRIMITIVO ANTERIORE, MEDIO e POSTERIORE. In particolare, se il SISTEMA DIGERENTE origina da tutte e tre le porzioni succitate, il SISTEMA RESPIRATORIO, invece, ha come 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embrio</a:t>
            </a:r>
            <a:r>
              <a:rPr lang="it-IT" sz="2400" dirty="0">
                <a:latin typeface="Copperplate Gothic Bold" panose="020E0705020206020404" pitchFamily="34" charset="77"/>
              </a:rPr>
              <a:t>-fetale di riferimento, soltanto l’ intestino ANTERIORE e la sua ulteriore specializzazione, INTESTINO FARINGEO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410744-BD17-0C4E-B917-935E7A0E7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8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0"/>
    </mc:Choice>
    <mc:Fallback>
      <p:transition spd="slow" advTm="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5995B9A7-EF9D-B74E-A23E-E0D9EE1AB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6814"/>
            <a:ext cx="9135737" cy="6862679"/>
          </a:xfrm>
          <a:noFill/>
          <a:ln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BC9682-D00D-AD41-8C92-4966855F7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2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55"/>
    </mc:Choice>
    <mc:Fallback>
      <p:transition spd="slow" advTm="10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2B130-AE87-2B42-8B44-6DFF264E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18"/>
            <a:ext cx="9036496" cy="5486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degli elementi dentari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EE72CF-C207-8D46-B394-192F87B37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556063"/>
            <a:ext cx="7776864" cy="6048672"/>
          </a:xfrm>
        </p:spPr>
        <p:txBody>
          <a:bodyPr/>
          <a:lstStyle/>
          <a:p>
            <a:r>
              <a:rPr lang="it-IT" sz="2800" b="1" dirty="0">
                <a:latin typeface="Comic Sans MS" panose="030F0902030302020204" pitchFamily="66" charset="0"/>
              </a:rPr>
              <a:t>L’ impalcatura del Dente è costituita dalla DENTINA (Tessuto Mineralizzato), la quale delimita la CAVITA’ PULPARE, dove si localizza la POLPA DENTARIA (tessuto connettivo ricco di vasi e fibre nervose a prevalente significato dolorifico).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La porzione che sporge nella Cavità Orale è definita CORONA. In essa la Dentina è rivestita dallo SMALTO, tessuto altamente mineralizzato, ma di origine ECTODERMICA. A differenza della Dentina, lo Smalto non può rigenerarsi in caso di danno, per cui deve essere «riparato» con opportuni materiali da Odontoiatria Conservativa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A90CFB-4B44-4B42-A921-21A85E991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9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3"/>
    </mc:Choice>
    <mc:Fallback>
      <p:transition spd="slow" advTm="6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DE7DB-D51B-9E43-B58D-4BA0DEB6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852936"/>
            <a:ext cx="7289800" cy="1498600"/>
          </a:xfrm>
        </p:spPr>
        <p:txBody>
          <a:bodyPr/>
          <a:lstStyle/>
          <a:p>
            <a:pPr algn="ctr"/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L I </a:t>
            </a:r>
            <a:r>
              <a:rPr lang="it-IT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 G U 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E0DFB9-D690-D941-B9EF-6A363F109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7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76"/>
    </mc:Choice>
    <mc:Fallback>
      <p:transition spd="slow" advTm="15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71438"/>
            <a:ext cx="403225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41759" r="14758"/>
          <a:stretch>
            <a:fillRect/>
          </a:stretch>
        </p:blipFill>
        <p:spPr bwMode="auto">
          <a:xfrm>
            <a:off x="1291" y="191120"/>
            <a:ext cx="49103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 b="47728"/>
          <a:stretch>
            <a:fillRect/>
          </a:stretch>
        </p:blipFill>
        <p:spPr bwMode="auto">
          <a:xfrm>
            <a:off x="3959225" y="3501008"/>
            <a:ext cx="5184775" cy="319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DD3E97-B748-BA40-BAE5-737B7A304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72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" y="153740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 generali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064896" cy="6103020"/>
          </a:xfrm>
        </p:spPr>
        <p:txBody>
          <a:bodyPr/>
          <a:lstStyle/>
          <a:p>
            <a:r>
              <a:rPr lang="it-IT" sz="2300" b="1" dirty="0">
                <a:latin typeface="Chalkboard SE" panose="03050602040202020205" pitchFamily="66" charset="77"/>
              </a:rPr>
              <a:t>È un ORGANO PIENO, IMPARI e MEDIANO, localizzato nella CAVITA’ ORALE, di cui occupa quasi totalmente il Pavimento. 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coinvolto nelle attività correlate a Funzioni DIGERENTI (Prensione del Bolo Alimentare, Rimescolamento nella Cavità Orale, Processo di Deglutizione) ed a Funzioni RESPIRATORIE (Fonazione).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Presenta una forma grossolanamente CONICA, con l’ APICE diretto ANTERIORMENTE.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costituito da un CORPO, che ricopre il Pavimento Orale, nel quale si descrive una FACCIA SUPERIORE (o DORSO LINGUALE) ed una FACCIA INFERIORE; e da una RADICE, che profondamente si inserisce all’ Osso Ioide, tramite le strutture fibrose della MEMBRANA IO-GLOSSA e del SETTO LINGUALE LONGITUDINALE.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697DCF-E6D0-074B-9FF0-A85537B45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6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8"/>
    </mc:Choice>
    <mc:Fallback>
      <p:transition spd="slow" advTm="9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71438"/>
            <a:ext cx="403225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41759" r="14758"/>
          <a:stretch>
            <a:fillRect/>
          </a:stretch>
        </p:blipFill>
        <p:spPr bwMode="auto">
          <a:xfrm>
            <a:off x="1291" y="191120"/>
            <a:ext cx="49103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 b="47728"/>
          <a:stretch>
            <a:fillRect/>
          </a:stretch>
        </p:blipFill>
        <p:spPr bwMode="auto">
          <a:xfrm>
            <a:off x="3959225" y="3501008"/>
            <a:ext cx="5184775" cy="319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60B521-65F4-3D4A-9B56-EC881146E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78410"/>
      </p:ext>
    </p:extLst>
  </p:cSld>
  <p:clrMapOvr>
    <a:masterClrMapping/>
  </p:clrMapOvr>
  <p:transition spd="med" advTm="147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55" y="1052736"/>
            <a:ext cx="8496944" cy="6103020"/>
          </a:xfrm>
        </p:spPr>
        <p:txBody>
          <a:bodyPr/>
          <a:lstStyle/>
          <a:p>
            <a:pPr marL="0" indent="0">
              <a:buNone/>
            </a:pPr>
            <a:r>
              <a:rPr lang="it-IT" sz="2400" b="1" i="1" dirty="0">
                <a:latin typeface="Century Gothic" panose="020B0502020202020204" pitchFamily="34" charset="0"/>
              </a:rPr>
              <a:t>Vi si distinguono un CORPO, anteriormente, ed una RADICE, posteriormente.</a:t>
            </a:r>
          </a:p>
          <a:p>
            <a:pPr marL="0" indent="0">
              <a:buNone/>
            </a:pPr>
            <a:r>
              <a:rPr lang="it-IT" sz="2400" b="1" i="1" dirty="0">
                <a:latin typeface="Century Gothic" panose="020B0502020202020204" pitchFamily="34" charset="0"/>
              </a:rPr>
              <a:t>Il limite tra Corpo e Radice è dato dalla cosiddetta «V» </a:t>
            </a:r>
            <a:r>
              <a:rPr lang="it-IT" sz="2400" b="1" i="1" dirty="0" err="1">
                <a:latin typeface="Century Gothic" panose="020B0502020202020204" pitchFamily="34" charset="0"/>
              </a:rPr>
              <a:t>liguale</a:t>
            </a:r>
            <a:r>
              <a:rPr lang="it-IT" sz="2400" b="1" i="1" dirty="0">
                <a:latin typeface="Century Gothic" panose="020B0502020202020204" pitchFamily="34" charset="0"/>
              </a:rPr>
              <a:t> (Papille Vallate). La Radice presenta la TONSILLA LINGUALE e le PLICHE GLOSSO-EPIGLOTTICHE che connettono la Lingua alla Cartilagine EPIGLOTTIDE della Laringe.</a:t>
            </a:r>
          </a:p>
          <a:p>
            <a:pPr marL="0" indent="0">
              <a:buNone/>
            </a:pPr>
            <a:r>
              <a:rPr lang="it-IT" sz="2400" b="1" i="1" dirty="0">
                <a:latin typeface="Century Gothic" panose="020B0502020202020204" pitchFamily="34" charset="0"/>
              </a:rPr>
              <a:t>Pur essendo un Organo Pieno, tuttavia la Lingua, essendo localizzata nella Cavità Orale, presenta una TONACA MUCOSA analoga a quella della Cavità e del Vestibolo, con un Epitelio Pavimentoso Pluristratificato parzialmente Cheratinizzato (a seconda delle zone </a:t>
            </a:r>
            <a:r>
              <a:rPr lang="it-IT" sz="2400" b="1" i="1" dirty="0" err="1">
                <a:latin typeface="Century Gothic" panose="020B0502020202020204" pitchFamily="34" charset="0"/>
              </a:rPr>
              <a:t>piu’</a:t>
            </a:r>
            <a:r>
              <a:rPr lang="it-IT" sz="2400" b="1" i="1" dirty="0">
                <a:latin typeface="Century Gothic" panose="020B0502020202020204" pitchFamily="34" charset="0"/>
              </a:rPr>
              <a:t> o meno sottoposte a sollecitazioni meccaniche e/o termiche). Nella FACCIA SUPERIORE del Corpo la Mucosa presenta le PAPILLE LINGUALI (Filiformi, Foliate, Fungiformi e Vallate o </a:t>
            </a:r>
            <a:r>
              <a:rPr lang="it-IT" sz="2400" b="1" i="1" dirty="0" err="1">
                <a:latin typeface="Century Gothic" panose="020B0502020202020204" pitchFamily="34" charset="0"/>
              </a:rPr>
              <a:t>Circumvallate</a:t>
            </a:r>
            <a:r>
              <a:rPr lang="it-IT" sz="2400" b="1" i="1" dirty="0">
                <a:latin typeface="Century Gothic" panose="020B0502020202020204" pitchFamily="34" charset="0"/>
              </a:rPr>
              <a:t>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F4438B-A3B5-624F-9B2F-C2351AE83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5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3"/>
    </mc:Choice>
    <mc:Fallback>
      <p:transition spd="slow" advTm="7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71438"/>
            <a:ext cx="403225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41759" r="14758"/>
          <a:stretch>
            <a:fillRect/>
          </a:stretch>
        </p:blipFill>
        <p:spPr bwMode="auto">
          <a:xfrm>
            <a:off x="1291" y="191120"/>
            <a:ext cx="49103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 b="47728"/>
          <a:stretch>
            <a:fillRect/>
          </a:stretch>
        </p:blipFill>
        <p:spPr bwMode="auto">
          <a:xfrm>
            <a:off x="3959225" y="3501008"/>
            <a:ext cx="5184775" cy="319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4AD548-BB36-0F46-871D-381222350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08816"/>
      </p:ext>
    </p:extLst>
  </p:cSld>
  <p:clrMapOvr>
    <a:masterClrMapping/>
  </p:clrMapOvr>
  <p:transition spd="med" advTm="80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24744"/>
            <a:ext cx="8280920" cy="5400600"/>
          </a:xfrm>
        </p:spPr>
        <p:txBody>
          <a:bodyPr/>
          <a:lstStyle/>
          <a:p>
            <a:r>
              <a:rPr lang="it-IT" sz="2800" b="1" dirty="0">
                <a:latin typeface="Copperplate Gothic Bold" panose="020E0705020206020404" pitchFamily="34" charset="77"/>
              </a:rPr>
              <a:t>È un Organo MUSCOLO-FIBROSO.</a:t>
            </a:r>
          </a:p>
          <a:p>
            <a:r>
              <a:rPr lang="it-IT" sz="2800" b="1" dirty="0">
                <a:latin typeface="Copperplate Gothic Bold" panose="020E0705020206020404" pitchFamily="34" charset="77"/>
              </a:rPr>
              <a:t>Muscoli Striati Scheletrici si inseriscono allo SCHELETRO FIBROSO (Membrana Io-Glossa e Setto Linguale Longitudinale) e sono definiti come ESTRINSECI (se l’altro attacco è posto su strutture scheletriche del cranio e del collo) oppure INTRINSECI (entrambi gli attacchi sullo Scheletro Fibroso). Tali muscoli provvedono sia allo spostamento della Lingua nel cavo orale, sia a far variare la sua forma.</a:t>
            </a:r>
          </a:p>
          <a:p>
            <a:endParaRPr lang="it-IT" sz="2400" b="1" dirty="0">
              <a:latin typeface="Copperplate Gothic Bold" panose="020E0705020206020404" pitchFamily="34" charset="77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359920-4907-3940-BA8B-4B097FE35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4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1"/>
    </mc:Choice>
    <mc:Fallback>
      <p:transition spd="slow" advTm="6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67469"/>
            <a:ext cx="4499545" cy="12969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MUCOSA DELLA FACCIA SUPERIORE: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PAPILLE LINGUALI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63"/>
            <a:ext cx="5327650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5184775" y="144463"/>
            <a:ext cx="36718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CALICI</a:t>
            </a:r>
            <a:b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GUSTATIVI 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5567363" y="1243013"/>
            <a:ext cx="3570287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0D28EE-03FA-3B49-B0DB-C2A3DF7E9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883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6DA8A4A7-C854-1644-8185-1775083D99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INTESTINO  PRIMITIVO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86D86B6E-587B-C047-A3C1-BA91A5CF1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3608" y="1066800"/>
            <a:ext cx="7416824" cy="5638800"/>
          </a:xfrm>
          <a:ln/>
        </p:spPr>
        <p:txBody>
          <a:bodyPr/>
          <a:lstStyle/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INTESTINO ANTERIORE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INTESTINO MEDIO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INTESTINO POSTERIORE</a:t>
            </a:r>
          </a:p>
          <a:p>
            <a:pPr marL="341313" indent="-341313">
              <a:spcBef>
                <a:spcPts val="700"/>
              </a:spcBef>
              <a:buClr>
                <a:srgbClr val="FFFF00"/>
              </a:buClr>
              <a:buFont typeface="Arial Black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dirty="0">
              <a:latin typeface="Comic Sans MS" panose="030F0902030302020204" pitchFamily="66" charset="0"/>
            </a:endParaRP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L’ INTESTINO ANTERIORE si divide, a propria volta in: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dirty="0">
              <a:latin typeface="Comic Sans MS" panose="030F0902030302020204" pitchFamily="66" charset="0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604020202020204" pitchFamily="34" charset="0"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SEGMENTO CRANIALE od INTESTINO FARINGEO (o BRANCHIALE)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604020202020204" pitchFamily="34" charset="0"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SEGMENTO CAUDALE dell’ INTESTINO ANTERIORE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D9151F-4657-B743-A803-65BBE5E92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97162"/>
      </p:ext>
    </p:extLst>
  </p:cSld>
  <p:clrMapOvr>
    <a:masterClrMapping/>
  </p:clrMapOvr>
  <p:transition spd="med" advTm="2404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0B959-8DEF-914E-8130-BB4E3B0D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SENSIBILITA’ GUSTATIVA</a:t>
            </a:r>
            <a:b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(Viscerale Speciale)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EA1A1B-81E9-C24B-A5E2-82A14EB08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9036496" cy="5949280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Nelle Papille Linguali Foliate, Fungiformi e Vallate (o </a:t>
            </a:r>
            <a:r>
              <a:rPr lang="it-IT" sz="2400" b="1" dirty="0" err="1">
                <a:latin typeface="Comic Sans MS" panose="030F0902030302020204" pitchFamily="66" charset="0"/>
              </a:rPr>
              <a:t>Circumvallate</a:t>
            </a:r>
            <a:r>
              <a:rPr lang="it-IT" sz="2400" b="1" dirty="0">
                <a:latin typeface="Comic Sans MS" panose="030F0902030302020204" pitchFamily="66" charset="0"/>
              </a:rPr>
              <a:t>) si localizzano i CALICI GUSTATIVI, che sono strutture di forma SFEROIDALE. Vi si ritrovano le CELLULE GUSTATIVE che sono elementi NEUROEPITELIALI che generano impulsi nervosi in seguito a stimolazione CHIMICA, per poter identificare l’ Amaro, il Dolce, l’ Acido ed il Salato, nonché l’ «</a:t>
            </a:r>
            <a:r>
              <a:rPr lang="it-IT" sz="2400" b="1" dirty="0" err="1">
                <a:latin typeface="Comic Sans MS" panose="030F0902030302020204" pitchFamily="66" charset="0"/>
              </a:rPr>
              <a:t>Umami</a:t>
            </a:r>
            <a:r>
              <a:rPr lang="it-IT" sz="2400" b="1" dirty="0">
                <a:latin typeface="Comic Sans MS" panose="030F0902030302020204" pitchFamily="66" charset="0"/>
              </a:rPr>
              <a:t>» (correlato al </a:t>
            </a:r>
            <a:r>
              <a:rPr lang="it-IT" sz="2400" b="1" dirty="0" err="1">
                <a:latin typeface="Comic Sans MS" panose="030F0902030302020204" pitchFamily="66" charset="0"/>
              </a:rPr>
              <a:t>glutamato</a:t>
            </a:r>
            <a:r>
              <a:rPr lang="it-IT" sz="2400" b="1" dirty="0">
                <a:latin typeface="Comic Sans MS" panose="030F0902030302020204" pitchFamily="66" charset="0"/>
              </a:rPr>
              <a:t> del Dado di Brodo) e anche lo specifico gusto correlato al «grasso fritto».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Nei Calici ci sono inoltre CELLULE di SOSTEGNO e CELLULE BASALI.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I NERVI coinvolti nella SENSIBILITA’ GUSTATIVA: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- N. FACIALE (VII) per il Corpo Linguale;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- N. GLOSSOFARINGEO (IX) per Radice Linguale;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- N. VAGO (X) per i Calici presenti nella EPIGLOTTIDE Laringea.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00614E-4C73-1F44-B4AF-872E4CA63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2"/>
    </mc:Choice>
    <mc:Fallback>
      <p:transition spd="slow" advTm="7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5218C0-6B24-964D-AC5A-66A54D758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77850"/>
            <a:ext cx="7620000" cy="5702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1FC900-D2E4-EF4C-9D7E-EE9368843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3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03"/>
    </mc:Choice>
    <mc:Fallback>
      <p:transition spd="slow" advTm="3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FF4210-5C27-2540-9E75-A5630E5EE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53488" cy="936104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 DELLA LINGUA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6D85D5-110F-6F46-B457-AFDD2143C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801968" cy="5589240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L’ Afflusso Arterioso è prevalente dalla Arteria LINGUALE (ramo della Arteria Carotide Esterna).</a:t>
            </a:r>
          </a:p>
          <a:p>
            <a:r>
              <a:rPr lang="it-IT" sz="3200" b="1" dirty="0">
                <a:latin typeface="Chalkboard SE" panose="03050602040202020205" pitchFamily="66" charset="77"/>
              </a:rPr>
              <a:t>Il Drenaggio Venoso confluisce nella Vena GIUGULARE INTERNA.</a:t>
            </a:r>
          </a:p>
          <a:p>
            <a:r>
              <a:rPr lang="it-IT" sz="3200" b="1" dirty="0">
                <a:latin typeface="Chalkboard SE" panose="03050602040202020205" pitchFamily="66" charset="77"/>
              </a:rPr>
              <a:t>Il Drenaggio LINFATICO è di competenza dei LINFONODI CERVICALI PROFONDI e SUPERFICIALI, come pure ai LINFONODI SOTTOMENTALI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229CAA-D726-4843-9BBE-4AC171CC9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2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09"/>
    </mc:Choice>
    <mc:Fallback>
      <p:transition spd="slow" advTm="37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F164FDE-BE5C-6E47-B49D-2E2CE13A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780928"/>
            <a:ext cx="7289800" cy="98072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G 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B68440-5178-B747-93E8-636B94381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1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8"/>
    </mc:Choice>
    <mc:Fallback>
      <p:transition spd="slow" advTm="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412875"/>
            <a:ext cx="4427538" cy="1574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</a:t>
            </a: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SCHEMATIZZAZIONE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ANATOMO –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TOPOGRAFICA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716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0DB479-E88F-9948-A1B1-0D169652B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18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11561" y="836712"/>
            <a:ext cx="8136904" cy="54864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ORGANO CAVO, IMPARI e MEDIANO, localizzato nella Regione CERVICALE, tra la Base del Neurocranio e C6, anteriormente alla Colonna CERVICALE 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È un ORGANO in “COMUNE” ai sistemi RESPIRATORIO e DIGERENTE: infatti, è connessa con: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   - CAVITA’ NASALI (RINOFARINGE)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   - CAVITA’ </a:t>
            </a:r>
            <a:r>
              <a:rPr lang="it-IT" altLang="it-IT" sz="2700" b="1">
                <a:latin typeface="Copperplate" panose="02000504000000020004" pitchFamily="2" charset="77"/>
              </a:rPr>
              <a:t>ORALE (OROFARINGE</a:t>
            </a:r>
            <a:r>
              <a:rPr lang="it-IT" altLang="it-IT" sz="2700" b="1" dirty="0">
                <a:latin typeface="Copperplate" panose="02000504000000020004" pitchFamily="2" charset="77"/>
              </a:rPr>
              <a:t>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   - LARINGE (LARINGO- od IPOFARINGE)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Comunica inoltre con la CASSA DEL TIMPANO (dell’ ORECCHIO MEDIO) tramite la TUBA UDITIVA, il cui ORIFIZIO si apre nella RINOFARINGE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F944E7-AC84-224D-B760-4E1A665F7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3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9C700-DDDA-494F-822A-C18633C6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57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ANATOMO-MACROSCOPICI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47E10-56C6-BD45-9F25-650C86D6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73" y="1052736"/>
            <a:ext cx="8916270" cy="5589240"/>
          </a:xfrm>
        </p:spPr>
        <p:txBody>
          <a:bodyPr/>
          <a:lstStyle/>
          <a:p>
            <a:r>
              <a:rPr lang="it-IT" sz="2200" b="1" dirty="0">
                <a:latin typeface="Comic Sans MS" panose="030F0902030302020204" pitchFamily="66" charset="0"/>
              </a:rPr>
              <a:t>Ha una forma a TRONCO di PIRAMIDE.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La BASE MAGGIORE è SUPERIORE e si inserisce alla BASE DEL NEUROCRANIO.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I MARGINI LATERALI si rapportano col Fascio VASCOLO-NERVOSO del COLLO e con la Ghiandola Salivare PAROTIDE.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La FACCIA POSTERIORE si relaziona con lo SPAZIO RETROFARINGEO.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La BASE MINORE è situata INFERIORMENTE e si prosegue con il lume dell’ Esofago.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La FACCIA ANTERIORE presenta, in senso CRANIO-CAUDALE le seguenti APERTURE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COANE (Cavità Nasali)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ISTMO DELLE FAUCI (Cavità Orale)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ADITO LARINGEO (Laringe)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E9F5FC-9784-6148-A2A8-DD3DC50DE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36"/>
    </mc:Choice>
    <mc:Fallback>
      <p:transition spd="slow" advTm="96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PROIEZIONE LATERALE sul PIANO MEDIANO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455987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276475"/>
            <a:ext cx="374491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23118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558800" indent="-5556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SzPct val="45000"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rinofaringe</a:t>
            </a: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flipH="1">
            <a:off x="1831975" y="1341438"/>
            <a:ext cx="3248025" cy="57467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2197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orofaringe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1905000" y="1989138"/>
            <a:ext cx="3317875" cy="107950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1671638" y="5857875"/>
            <a:ext cx="290974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laringofaringe</a:t>
            </a:r>
            <a:endParaRPr lang="it-IT" altLang="it-I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 flipH="1" flipV="1">
            <a:off x="2047875" y="3641725"/>
            <a:ext cx="511175" cy="2166938"/>
          </a:xfrm>
          <a:prstGeom prst="line">
            <a:avLst/>
          </a:prstGeom>
          <a:noFill/>
          <a:ln w="76320" cap="sq">
            <a:solidFill>
              <a:srgbClr val="00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224C45-4C7F-2545-B2BA-9E857C2D1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922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42BAD-526A-7B4A-B2BE-5BD2351A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C6DBE0-91C2-B84D-895D-A23FF454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96752"/>
            <a:ext cx="8568952" cy="5661248"/>
          </a:xfrm>
        </p:spPr>
        <p:txBody>
          <a:bodyPr/>
          <a:lstStyle/>
          <a:p>
            <a:r>
              <a:rPr lang="it-IT" sz="2600" b="1" dirty="0">
                <a:latin typeface="Comic Sans MS" panose="030F0902030302020204" pitchFamily="66" charset="0"/>
              </a:rPr>
              <a:t>In senso CRANIO-CAUDALE: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RINOFARINGE (in comunicazione con le CAVITA’ NASALI tramite le Coane). Sulla VOLTA si localizza la TONSILLA FARINGEA (che, qualora si ingrandisca abnormemente, si denomina «Adenoide»). Vi si trovano, </a:t>
            </a:r>
            <a:r>
              <a:rPr lang="it-IT" sz="2600" b="1" dirty="0" err="1">
                <a:latin typeface="Comic Sans MS" panose="030F0902030302020204" pitchFamily="66" charset="0"/>
              </a:rPr>
              <a:t>lateralemente</a:t>
            </a:r>
            <a:r>
              <a:rPr lang="it-IT" sz="2600" b="1" dirty="0">
                <a:latin typeface="Comic Sans MS" panose="030F0902030302020204" pitchFamily="66" charset="0"/>
              </a:rPr>
              <a:t>, gli Sbocchi delle Tube Uditive, controllati dalle TONSILLE TUBARICHE.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OROFARINGE: comunica con la Cavità Orale, tramite l’ Istmo delle Fauci.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LARINGOFARINGE (IPOFARINGE): presenta l’ Adito Laringeo. È caratterizzata dal rilievo costituito dal cosiddetto »CASTONE» della Cartilagine Cricoide della Laringe.</a:t>
            </a:r>
          </a:p>
          <a:p>
            <a:endParaRPr lang="it-IT" sz="2800" b="1" dirty="0">
              <a:latin typeface="Comic Sans MS" panose="030F0902030302020204" pitchFamily="66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642964-769F-D54D-A771-3E350A380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0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8"/>
    </mc:Choice>
    <mc:Fallback>
      <p:transition spd="slow" advTm="6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PARETE ANTERIORE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60262"/>
            <a:ext cx="5040559" cy="5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8A5F12-F54C-3F4A-9398-C61DBE0ED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8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6C46C6CF-6F44-E54B-B599-09075ADE25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halkboard SE" panose="03050602040202020205" pitchFamily="66" charset="77"/>
              </a:rPr>
              <a:t>CENNI  ORGANOGENETICI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05EF05DD-BD06-D548-933F-09075CF31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564" y="780704"/>
            <a:ext cx="7848872" cy="5943600"/>
          </a:xfrm>
          <a:ln/>
        </p:spPr>
        <p:txBody>
          <a:bodyPr/>
          <a:lstStyle/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Fra il 15° ed il 20° giorno di VITA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INTRAUTERINA, l’ EMBRIONE è percorso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in tutta la sua lunghezza dalla CAVITA’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ENTODERMICA detta INTESTINO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PRIMITIVO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Esso è CHIUSO nelle porzioni: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- CRANIALE o ANTERIORE, dalla   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MEMBRANA BUCCO-FARINGEA, che lo   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separa dallo STOMODEO o CAVITA’ ORALE 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PRIMITIVA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- CAUDALE o POSTERIORE, dalla 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MEMBRANA CLOACALE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07962D-8B7D-7E45-BA90-526D074F1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17266"/>
      </p:ext>
    </p:extLst>
  </p:cSld>
  <p:clrMapOvr>
    <a:masterClrMapping/>
  </p:clrMapOvr>
  <p:transition spd="med" advTm="7180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STRIATI  SCHELETRICI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5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4450"/>
            <a:ext cx="4164012" cy="53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04773"/>
            <a:ext cx="4549080" cy="44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0B0C11-3D8E-7B42-9201-8E4422585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11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3142"/>
            <a:ext cx="9144000" cy="81357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836712"/>
            <a:ext cx="8496944" cy="53340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Il Lume è rivestito da una TONACA MUCOSA: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  - EPITELIO CILINDRICO PSEUDOSTRATIFICATO CILIATO (rinofaringe) con intercalate CELLULE MUCIPARE CALICIFORMI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 - EPITELIO PAVIMENTOSO PLURISTRATIFICATO con zone di cheratinizzazione (oro- e </a:t>
            </a:r>
            <a:r>
              <a:rPr lang="it-IT" altLang="it-IT" sz="2500" b="1" dirty="0" err="1">
                <a:latin typeface="Chalkboard SE" panose="03050602040202020205" pitchFamily="66" charset="77"/>
              </a:rPr>
              <a:t>laringofaringe</a:t>
            </a:r>
            <a:r>
              <a:rPr lang="it-IT" altLang="it-IT" sz="2500" b="1" dirty="0">
                <a:latin typeface="Chalkboard SE" panose="03050602040202020205" pitchFamily="66" charset="77"/>
              </a:rPr>
              <a:t>)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Nella Lamina Propria si approfondano Ghiandole </a:t>
            </a:r>
            <a:r>
              <a:rPr lang="it-IT" altLang="it-IT" sz="2500" b="1" dirty="0" err="1">
                <a:latin typeface="Chalkboard SE" panose="03050602040202020205" pitchFamily="66" charset="77"/>
              </a:rPr>
              <a:t>Tubuloacinose</a:t>
            </a:r>
            <a:r>
              <a:rPr lang="it-IT" altLang="it-IT" sz="2500" b="1" dirty="0">
                <a:latin typeface="Chalkboard SE" panose="03050602040202020205" pitchFamily="66" charset="77"/>
              </a:rPr>
              <a:t> Ramificate a prevalente Secrezione MUCOSA 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TONACA FIBROELASTICA (Membrana </a:t>
            </a:r>
            <a:r>
              <a:rPr lang="it-IT" altLang="it-IT" sz="2500" b="1" dirty="0" err="1">
                <a:latin typeface="Chalkboard SE" panose="03050602040202020205" pitchFamily="66" charset="77"/>
              </a:rPr>
              <a:t>Faringo</a:t>
            </a:r>
            <a:r>
              <a:rPr lang="it-IT" altLang="it-IT" sz="2500" b="1" dirty="0">
                <a:latin typeface="Chalkboard SE" panose="03050602040202020205" pitchFamily="66" charset="77"/>
              </a:rPr>
              <a:t>-Basilare) che ne costituisce l’ Impalcatura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TONACA MUSCOLARE con MUSCOLI STRIATI SCHELETRICI COSTRITTORI (Superiore, Medio ed Inferiore) ed ELEVATORI (Superiore ed Inferiore).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board SE" panose="03050602040202020205" pitchFamily="66" charset="77"/>
              </a:rPr>
              <a:t>TONACA AVVENTIZIA di Connettivo Fibroso.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EDE3DC-3469-4E4C-99B5-2A1997097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5459F-1C8A-8B41-A1B2-31FEDED8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72"/>
            <a:ext cx="9144000" cy="149860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F59D83-6BA7-8340-BFF8-F6C68D877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514372"/>
            <a:ext cx="8640960" cy="5589240"/>
          </a:xfrm>
        </p:spPr>
        <p:txBody>
          <a:bodyPr/>
          <a:lstStyle/>
          <a:p>
            <a:r>
              <a:rPr lang="it-IT" sz="3200" b="1" dirty="0">
                <a:latin typeface="Copperplate" panose="02000504000000020004" pitchFamily="2" charset="77"/>
              </a:rPr>
              <a:t>L’ AFFLUSSO SANGUIGNO compete all’ ARTERIA FARINGEA ASCENDENTE.</a:t>
            </a:r>
          </a:p>
          <a:p>
            <a:r>
              <a:rPr lang="it-IT" sz="3200" b="1" dirty="0">
                <a:latin typeface="Copperplate" panose="02000504000000020004" pitchFamily="2" charset="77"/>
              </a:rPr>
              <a:t>Il DRENAGGIO VENOSO compete a PLESSI VENOSI che affluiscono alla VENA GIUGULARE INTERNA.</a:t>
            </a:r>
          </a:p>
          <a:p>
            <a:r>
              <a:rPr lang="it-IT" sz="3200" b="1" dirty="0">
                <a:latin typeface="Copperplate" panose="02000504000000020004" pitchFamily="2" charset="77"/>
              </a:rPr>
              <a:t>Il DRENAGGIO LINFATICO affluisce ai LINFONODI CERVICALI PROFONDI e ai LINFONODI RETROFARINGEI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55F354-8FFF-5F4B-A93E-B570A97F2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68"/>
    </mc:Choice>
    <mc:Fallback>
      <p:transition spd="slow" advTm="29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4BE98B0-C007-E84C-99A1-F4DA7830B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534" y="1934001"/>
            <a:ext cx="4623473" cy="4923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53970F-EEC5-4D4A-9719-E6107A071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944660"/>
            <a:ext cx="4104456" cy="476523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088BCE5F-8FE0-F44B-B157-395D78D5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6" y="404664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329CED-EC9A-3F42-83AB-5FAFC130E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8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22"/>
    </mc:Choice>
    <mc:Fallback>
      <p:transition spd="slow" advTm="56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9EE77-6662-6D4D-8E4A-36ABA9A9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7346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23B797-A464-DA43-A2CC-AF0470E3B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052736"/>
            <a:ext cx="7488832" cy="5805264"/>
          </a:xfrm>
        </p:spPr>
        <p:txBody>
          <a:bodyPr/>
          <a:lstStyle/>
          <a:p>
            <a:r>
              <a:rPr lang="it-IT" sz="2400" dirty="0">
                <a:latin typeface="Copperplate" panose="02000504000000020004" pitchFamily="2" charset="77"/>
              </a:rPr>
              <a:t>è costituito da organi pieni (rivestiti da tonaca mucosa), denominati TONSILLE, in cui prevale il TESSUTO LINFOIDE.</a:t>
            </a:r>
          </a:p>
          <a:p>
            <a:r>
              <a:rPr lang="it-IT" sz="2400" dirty="0">
                <a:latin typeface="Copperplate" panose="02000504000000020004" pitchFamily="2" charset="77"/>
              </a:rPr>
              <a:t>Le TONSILLE sono così denominate:</a:t>
            </a:r>
          </a:p>
          <a:p>
            <a:r>
              <a:rPr lang="it-IT" sz="2400" dirty="0">
                <a:latin typeface="Copperplate" panose="02000504000000020004" pitchFamily="2" charset="77"/>
              </a:rPr>
              <a:t>- TONSILLE PALATINE, organi pari all’ Istmo     delle Fauci ;</a:t>
            </a:r>
          </a:p>
          <a:p>
            <a:r>
              <a:rPr lang="it-IT" sz="2400" dirty="0">
                <a:latin typeface="Copperplate" panose="02000504000000020004" pitchFamily="2" charset="77"/>
              </a:rPr>
              <a:t>- TONSILLA FARINGEA, organo impari sulla Volta della Rinofaringe ;</a:t>
            </a:r>
          </a:p>
          <a:p>
            <a:r>
              <a:rPr lang="it-IT" sz="2400" dirty="0">
                <a:latin typeface="Copperplate" panose="02000504000000020004" pitchFamily="2" charset="77"/>
              </a:rPr>
              <a:t>- TONSILLE TUBARICHE, organo pari nella Rinofaringe, allo sbocco della Tuba Uditiva ;</a:t>
            </a:r>
          </a:p>
          <a:p>
            <a:r>
              <a:rPr lang="it-IT" sz="2400" dirty="0">
                <a:latin typeface="Copperplate" panose="02000504000000020004" pitchFamily="2" charset="77"/>
              </a:rPr>
              <a:t>- TONSILLA LINGUALE, organo impari alla Radice della Lingua ;</a:t>
            </a:r>
          </a:p>
          <a:p>
            <a:r>
              <a:rPr lang="it-IT" sz="2400" dirty="0">
                <a:latin typeface="Copperplate" panose="02000504000000020004" pitchFamily="2" charset="77"/>
              </a:rPr>
              <a:t>- TONSILLE LARINGEE, organo pari nei Ventricoli Laringei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7CE17F-75DB-154A-98A7-A120F7F0C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1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1"/>
    </mc:Choice>
    <mc:Fallback>
      <p:transition spd="slow" advTm="8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8830A6-2F02-7B42-A9D5-D9B6854972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3" t="4135" r="2750" b="5311"/>
          <a:stretch/>
        </p:blipFill>
        <p:spPr>
          <a:xfrm>
            <a:off x="179512" y="908720"/>
            <a:ext cx="8712968" cy="55446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FBEF6B-49C7-3346-AC48-67B88D9DB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4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06"/>
    </mc:Choice>
    <mc:Fallback>
      <p:transition spd="slow" advTm="33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35773"/>
            <a:ext cx="7772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delle TONSILLE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(Tonsilla FARINGEA)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2" y="1011848"/>
            <a:ext cx="7435414" cy="57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86D3E7-8A82-254D-9566-6BF979E43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F4AE5CA-92E4-8147-A4C3-0B147CE32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DIVERTICOLO LARINGO-TRACHEALE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(</a:t>
            </a:r>
            <a:r>
              <a:rPr lang="it-IT" altLang="it-IT" sz="3200" b="1" cap="none" dirty="0">
                <a:latin typeface="Comic Sans MS" panose="030F0902030302020204" pitchFamily="66" charset="0"/>
              </a:rPr>
              <a:t>dall’ Intestino Anteriore</a:t>
            </a:r>
            <a:r>
              <a:rPr lang="it-IT" altLang="it-IT" sz="3200" b="1" dirty="0">
                <a:latin typeface="Comic Sans MS" panose="030F0902030302020204" pitchFamily="66" charset="0"/>
              </a:rPr>
              <a:t>)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AEA14A26-BB2D-FA43-AD18-640323B4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1" y="1556792"/>
            <a:ext cx="8815317" cy="46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5A429A-4E45-2F4D-B671-B79AC971F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74825"/>
      </p:ext>
    </p:extLst>
  </p:cSld>
  <p:clrMapOvr>
    <a:masterClrMapping/>
  </p:clrMapOvr>
  <p:transition spd="med" advTm="81202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idx="1"/>
          </p:nvPr>
        </p:nvSpPr>
        <p:spPr>
          <a:xfrm>
            <a:off x="179512" y="908720"/>
            <a:ext cx="8784976" cy="6552728"/>
          </a:xfrm>
        </p:spPr>
        <p:txBody>
          <a:bodyPr/>
          <a:lstStyle/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latin typeface="Comic Sans MS" panose="030F0902030302020204" pitchFamily="66" charset="0"/>
              </a:rPr>
              <a:t>I rapporti molto stretti che si hanno tra la porzione </a:t>
            </a:r>
            <a:r>
              <a:rPr lang="it-IT" altLang="it-IT" sz="2700" b="1" dirty="0" err="1">
                <a:latin typeface="Comic Sans MS" panose="030F0902030302020204" pitchFamily="66" charset="0"/>
              </a:rPr>
              <a:t>piu’</a:t>
            </a:r>
            <a:r>
              <a:rPr lang="it-IT" altLang="it-IT" sz="2700" b="1" dirty="0">
                <a:latin typeface="Comic Sans MS" panose="030F0902030302020204" pitchFamily="66" charset="0"/>
              </a:rPr>
              <a:t> craniale del Sistema Digerente e le Vie Aeree del Sistema Respiratorio sono dovuti alla comune derivazione </a:t>
            </a:r>
            <a:r>
              <a:rPr lang="it-IT" altLang="it-IT" sz="2700" b="1" dirty="0" err="1">
                <a:latin typeface="Comic Sans MS" panose="030F0902030302020204" pitchFamily="66" charset="0"/>
              </a:rPr>
              <a:t>embrio</a:t>
            </a:r>
            <a:r>
              <a:rPr lang="it-IT" altLang="it-IT" sz="2700" b="1" dirty="0">
                <a:latin typeface="Comic Sans MS" panose="030F0902030302020204" pitchFamily="66" charset="0"/>
              </a:rPr>
              <a:t>-fetale dall’ INTESTINO PRIMITIVO ANTERIORE (come pure dalla sua porzione denominata INTESTINO FARINGEO)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latin typeface="Comic Sans MS" panose="030F0902030302020204" pitchFamily="66" charset="0"/>
              </a:rPr>
              <a:t>Dall’ INTESTINO ANTERIORE si origina il DIVERTICOLO LARINGO-TRACHEALE che darà origine alle VIE AEREE ed ai POLMONI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latin typeface="Comic Sans MS" panose="030F0902030302020204" pitchFamily="66" charset="0"/>
              </a:rPr>
              <a:t>Per queste ragioni, si mantengono STRETTI RAPPORTI TOPOGRAFICI nelle Regioni CEFALICA e CERVICALE e mantengono l’ Organo in COMUNE rappresentato dalla FARINGE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EF1AE7-81F6-CB41-B308-91168E7DB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0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1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/>
          <a:stretch/>
        </p:blipFill>
        <p:spPr>
          <a:xfrm>
            <a:off x="147638" y="476672"/>
            <a:ext cx="8847137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9B0968C-3791-9340-950D-02BCEF03522C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44813"/>
            <a:ext cx="9144000" cy="30480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66C0273-93D9-6240-8D73-DBEBCE60E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3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16"/>
    </mc:Choice>
    <mc:Fallback>
      <p:transition spd="slow" advTm="161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(1)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7920880" cy="5562600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Il TUBO DIGERENTE può essere considerato un  ORGANO CAVO molto lungo (circa 10 metri), che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assune</a:t>
            </a:r>
            <a:r>
              <a:rPr lang="it-IT" altLang="it-IT" sz="2800" b="1" dirty="0">
                <a:latin typeface="Chalkboard" panose="03050602040202020205" pitchFamily="66" charset="77"/>
              </a:rPr>
              <a:t> varie denominazioni che sono quelle dei diversi Organi Cavi che lo costituiscono.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Secondo la normale progressione del Bolo Alimentare, in direzione Cranio-Caudale, si descrivono: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CAVITA’ ORALE E SUO VESTIBOLO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ORO- e LARINGOFARINGE (la Rinofaringe è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unicamente una Via Aerea del Sistema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Respiratorio)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ESOFAGO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STOMACO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INTESTINO: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TENUE: DUODENO e TENUE MESENTERIALE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CRASSO: CECO, COLON, SIGMA, RETTO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E18B66-8974-E745-9CE0-E849C0C7B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15749</TotalTime>
  <Words>2268</Words>
  <Application>Microsoft Macintosh PowerPoint</Application>
  <PresentationFormat>Presentazione su schermo (4:3)</PresentationFormat>
  <Paragraphs>254</Paragraphs>
  <Slides>56</Slides>
  <Notes>28</Notes>
  <HiddenSlides>0</HiddenSlides>
  <MMClips>56</MMClips>
  <ScaleCrop>false</ScaleCrop>
  <HeadingPairs>
    <vt:vector size="6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75" baseType="lpstr">
      <vt:lpstr>ＭＳ Ｐゴシック</vt:lpstr>
      <vt:lpstr>SimSun</vt:lpstr>
      <vt:lpstr>Arial</vt:lpstr>
      <vt:lpstr>Arial Black</vt:lpstr>
      <vt:lpstr>Century Gothic</vt:lpstr>
      <vt:lpstr>Chalkboard</vt:lpstr>
      <vt:lpstr>Chalkboard SE</vt:lpstr>
      <vt:lpstr>Comic Sans MS</vt:lpstr>
      <vt:lpstr>Copperplate</vt:lpstr>
      <vt:lpstr>Copperplate Gothic Bold</vt:lpstr>
      <vt:lpstr>Gurmukhi MN</vt:lpstr>
      <vt:lpstr>Lucida Sans Unicode</vt:lpstr>
      <vt:lpstr>StarBats</vt:lpstr>
      <vt:lpstr>Times New Roman</vt:lpstr>
      <vt:lpstr>Tw Cen MT</vt:lpstr>
      <vt:lpstr>Tw Cen MT Condensed</vt:lpstr>
      <vt:lpstr>Wingdings</vt:lpstr>
      <vt:lpstr>Wingdings 3</vt:lpstr>
      <vt:lpstr>Integrale</vt:lpstr>
      <vt:lpstr>SISTEMA DIGERENTE</vt:lpstr>
      <vt:lpstr>SISTEMI DIGERENTE – RESPIRATORIO</vt:lpstr>
      <vt:lpstr>SISTEMI  DIGERENTE e RESPIRATORIO Correlazioni Morfologiche  su Base Organogenetica</vt:lpstr>
      <vt:lpstr>INTESTINO  PRIMITIVO</vt:lpstr>
      <vt:lpstr>CENNI  ORGANOGENETICI</vt:lpstr>
      <vt:lpstr>DIVERTICOLO LARINGO-TRACHEALE (dall’ Intestino Anteriore)</vt:lpstr>
      <vt:lpstr>Presentazione standard di PowerPoint</vt:lpstr>
      <vt:lpstr>Presentazione standard di PowerPoint</vt:lpstr>
      <vt:lpstr>SISTEMA  DIGERENTE (1)</vt:lpstr>
      <vt:lpstr>Presentazione standard di PowerPoint</vt:lpstr>
      <vt:lpstr>Presentazione standard di PowerPoint</vt:lpstr>
      <vt:lpstr>CAVITà   ORALE</vt:lpstr>
      <vt:lpstr>Presentazione standard di PowerPoint</vt:lpstr>
      <vt:lpstr>CAVITà  ORALE </vt:lpstr>
      <vt:lpstr>Presentazione standard di PowerPoint</vt:lpstr>
      <vt:lpstr>VESTIBOLO DELLA CAVITà ORALE</vt:lpstr>
      <vt:lpstr>Presentazione standard di PowerPoint</vt:lpstr>
      <vt:lpstr>CAVITà  ORALE  PROPRIAMENTE  DETTA</vt:lpstr>
      <vt:lpstr>Presentazione standard di PowerPoint</vt:lpstr>
      <vt:lpstr>CAVITà  ORALE  PROPRIAMENTE  DETTA</vt:lpstr>
      <vt:lpstr>OSSO IOIDE  (JOIDE)</vt:lpstr>
      <vt:lpstr>Presentazione standard di PowerPoint</vt:lpstr>
      <vt:lpstr>Presentazione standard di PowerPoint</vt:lpstr>
      <vt:lpstr>CAVITà  ORALE  PROPRIAMENTE  DETTA</vt:lpstr>
      <vt:lpstr>MANDIBOLA </vt:lpstr>
      <vt:lpstr>ARCATE GENGIVO-DENTARIE</vt:lpstr>
      <vt:lpstr>ARCATE  DENTARIE  PERMANENTI</vt:lpstr>
      <vt:lpstr>Presentazione standard di PowerPoint</vt:lpstr>
      <vt:lpstr>Presentazione standard di PowerPoint</vt:lpstr>
      <vt:lpstr>Presentazione standard di PowerPoint</vt:lpstr>
      <vt:lpstr>STRUTTURa degli elementi dentari</vt:lpstr>
      <vt:lpstr>L I N G U A</vt:lpstr>
      <vt:lpstr>Presentazione standard di PowerPoint</vt:lpstr>
      <vt:lpstr>LINGUA caratteri  generali</vt:lpstr>
      <vt:lpstr>Presentazione standard di PowerPoint</vt:lpstr>
      <vt:lpstr>LINGUA STRUTTURA </vt:lpstr>
      <vt:lpstr>Presentazione standard di PowerPoint</vt:lpstr>
      <vt:lpstr>LINGUA STRUTTURA </vt:lpstr>
      <vt:lpstr>MUCOSA DELLA FACCIA SUPERIORE:  PAPILLE LINGUALI</vt:lpstr>
      <vt:lpstr>SENSIBILITA’ GUSTATIVA (Viscerale Speciale)</vt:lpstr>
      <vt:lpstr>Presentazione standard di PowerPoint</vt:lpstr>
      <vt:lpstr>VASCOLARIZZAZIONE DELLA LINGUA</vt:lpstr>
      <vt:lpstr>F A R I N G E</vt:lpstr>
      <vt:lpstr>FARINGE: SCHEMATIZZAZIONE ANATOMO – TOPOGRAFICA</vt:lpstr>
      <vt:lpstr>FARINGE</vt:lpstr>
      <vt:lpstr>FARINGE CARATTERI ANATOMO-MACROSCOPICI</vt:lpstr>
      <vt:lpstr>FARINGE: PROIEZIONE LATERALE sul PIANO MEDIANO</vt:lpstr>
      <vt:lpstr>FARINGE  PORZIONI COSTITUTIVE</vt:lpstr>
      <vt:lpstr>FARINGE: PARETE ANTERIORE </vt:lpstr>
      <vt:lpstr>FARINGE MUSCOLI  STRIATI  SCHELETRICI</vt:lpstr>
      <vt:lpstr>FARINGE STRUTTURA</vt:lpstr>
      <vt:lpstr>FARINGE VASCOLARIZZAZIONE</vt:lpstr>
      <vt:lpstr>ANELLO (ARCO) LINFATICO OROFARINGEO di waldeyer</vt:lpstr>
      <vt:lpstr>ANELLO (ARCO) LINFATICO OROFARINGEO di waldeyer</vt:lpstr>
      <vt:lpstr>Presentazione standard di PowerPoint</vt:lpstr>
      <vt:lpstr>STRUTTURA delle TONSILLE (Tonsilla FARINGEA)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Prof. Vittorio Grill</dc:creator>
  <cp:lastModifiedBy>Utente di Microsoft Office</cp:lastModifiedBy>
  <cp:revision>512</cp:revision>
  <cp:lastPrinted>1601-01-01T00:00:00Z</cp:lastPrinted>
  <dcterms:created xsi:type="dcterms:W3CDTF">2001-03-19T12:39:50Z</dcterms:created>
  <dcterms:modified xsi:type="dcterms:W3CDTF">2020-05-11T13:58:10Z</dcterms:modified>
</cp:coreProperties>
</file>