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71" r:id="rId2"/>
    <p:sldId id="331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7" r:id="rId17"/>
    <p:sldId id="348" r:id="rId18"/>
    <p:sldId id="349" r:id="rId19"/>
    <p:sldId id="350" r:id="rId20"/>
    <p:sldId id="352" r:id="rId21"/>
    <p:sldId id="302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1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C0B5A-3EB0-40C7-ACD1-99BC69D8FF09}" type="datetimeFigureOut">
              <a:rPr lang="it-IT" smtClean="0"/>
              <a:t>04/05/2020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2F4BC-6221-4654-B2C8-D467DC1157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033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2F4BC-6221-4654-B2C8-D467DC11573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397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64C8-3FDF-D643-B81C-BA8CAD92D44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260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64C8-3FDF-D643-B81C-BA8CAD92D44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602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610A9-BFA3-49E3-9154-C388944BC2DD}" type="datetime1">
              <a:rPr lang="it-IT" smtClean="0"/>
              <a:t>04/05/2020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D8435-A471-4B99-90D7-D32F33D6F0E7}" type="datetime1">
              <a:rPr lang="it-IT" smtClean="0"/>
              <a:t>04/05/2020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7473AE-3AD9-4FDD-BF8B-0D574502BEF1}" type="datetime1">
              <a:rPr lang="it-IT" smtClean="0"/>
              <a:t>04/05/2020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BB254-7E0D-4762-8186-B3D0D96D9C9E}" type="datetime1">
              <a:rPr lang="it-IT" smtClean="0"/>
              <a:t>04/05/2020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8BC80-6184-447E-BA19-98C5BF8DADB3}" type="datetime1">
              <a:rPr lang="it-IT" smtClean="0"/>
              <a:t>04/05/2020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B57D5-00D1-4CF2-BAAE-9A1BAA13C1CE}" type="datetime1">
              <a:rPr lang="it-IT" smtClean="0"/>
              <a:t>04/05/2020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D62BC-2CEE-4D24-A0CF-438C619DDBDA}" type="datetime1">
              <a:rPr lang="it-IT" smtClean="0"/>
              <a:t>04/05/2020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EA5B8-29C9-46C0-A9D4-A8587942929D}" type="datetime1">
              <a:rPr lang="it-IT" smtClean="0"/>
              <a:t>04/05/2020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03B54-B1EF-4BDD-9473-3A84346663D3}" type="datetime1">
              <a:rPr lang="it-IT" smtClean="0"/>
              <a:t>04/05/2020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426D1-9ED2-4C68-9A29-DF2CFCEB9A2C}" type="datetime1">
              <a:rPr lang="it-IT" smtClean="0"/>
              <a:t>04/05/2020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37DAA-599C-416D-8A71-5D0853B728DE}" type="datetime1">
              <a:rPr lang="it-IT" smtClean="0"/>
              <a:t>04/05/2020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18A0CE-0238-40DA-AE5E-63469DBFA4BC}" type="datetime1">
              <a:rPr lang="it-IT" smtClean="0"/>
              <a:t>04/05/2020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8383" y="620688"/>
            <a:ext cx="7344097" cy="25922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it-IT" altLang="it-IT" dirty="0" smtClean="0"/>
              <a:t>La relazione </a:t>
            </a:r>
            <a:br>
              <a:rPr lang="it-IT" altLang="it-IT" dirty="0" smtClean="0"/>
            </a:br>
            <a:r>
              <a:rPr lang="it-IT" altLang="it-IT" dirty="0" smtClean="0"/>
              <a:t>nell’esercizio professionale</a:t>
            </a:r>
            <a:br>
              <a:rPr lang="it-IT" altLang="it-IT" dirty="0" smtClean="0"/>
            </a:br>
            <a:r>
              <a:rPr lang="it-IT" altLang="it-IT" dirty="0" smtClean="0"/>
              <a:t/>
            </a:r>
            <a:br>
              <a:rPr lang="it-IT" altLang="it-IT" dirty="0" smtClean="0"/>
            </a:br>
            <a:r>
              <a:rPr lang="it-IT" altLang="it-IT" sz="3600" dirty="0" smtClean="0"/>
              <a:t>settimo audio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4077072"/>
            <a:ext cx="6624786" cy="21602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Insegnamento di Scienze Umane Cognitive</a:t>
            </a:r>
          </a:p>
          <a:p>
            <a:pPr eaLnBrk="1" hangingPunct="1">
              <a:lnSpc>
                <a:spcPct val="80000"/>
              </a:lnSpc>
            </a:pPr>
            <a:endParaRPr lang="it-IT" altLang="it-IT" sz="2800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800" i="1" dirty="0" smtClean="0"/>
              <a:t>Dott.ssa </a:t>
            </a:r>
            <a:r>
              <a:rPr lang="it-IT" altLang="it-IT" sz="2800" i="1" dirty="0" err="1" smtClean="0"/>
              <a:t>Mag</a:t>
            </a:r>
            <a:r>
              <a:rPr lang="it-IT" altLang="it-IT" sz="2800" i="1" dirty="0" smtClean="0"/>
              <a:t>./Ft. Antonella </a:t>
            </a:r>
            <a:r>
              <a:rPr lang="it-IT" altLang="it-IT" sz="2800" i="1" dirty="0" err="1" smtClean="0"/>
              <a:t>Monticco</a:t>
            </a:r>
            <a:endParaRPr lang="it-IT" altLang="it-IT" sz="2800" i="1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800" i="1" dirty="0" smtClean="0"/>
              <a:t>Dott.ssa </a:t>
            </a:r>
            <a:r>
              <a:rPr lang="it-IT" altLang="it-IT" sz="2800" i="1" dirty="0" err="1" smtClean="0"/>
              <a:t>Mag</a:t>
            </a:r>
            <a:r>
              <a:rPr lang="it-IT" altLang="it-IT" sz="2800" i="1" dirty="0" smtClean="0"/>
              <a:t>. /Ft. Paola </a:t>
            </a:r>
            <a:r>
              <a:rPr lang="it-IT" altLang="it-IT" sz="2800" i="1" dirty="0" err="1" smtClean="0"/>
              <a:t>Coschizza</a:t>
            </a:r>
            <a:endParaRPr lang="it-IT" altLang="it-IT" sz="2800" i="1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64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lang="it-IT" dirty="0" smtClean="0"/>
              <a:t>Edgar H. </a:t>
            </a:r>
            <a:r>
              <a:rPr lang="it-IT" dirty="0" err="1" smtClean="0"/>
              <a:t>Schein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2119256"/>
            <a:ext cx="7488832" cy="4262071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 smtClean="0"/>
              <a:t>«… in un mondo sempre più complesso, interrelato  e culturalmente diversificato non possiamo illuderci di comprendere persone di cultura professionale, lavorativa e nazionale diversa, e di interagire con loro, se non sappiamo fare domande e costruire relazioni fondate sul rispetto reciproco e sulla consapevolezza che gli altri possono essere a conoscenza di cose che potremmo aver bisogno di sapere per poter svolgere al meglio una determinata attività.»</a:t>
            </a: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55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71600" y="1844824"/>
            <a:ext cx="7920880" cy="286624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La relazione terapeutica come tutte le relazioni professionali si fonda inizialmente sulla </a:t>
            </a:r>
            <a:r>
              <a:rPr lang="it-IT" sz="2400" b="1" dirty="0" smtClean="0"/>
              <a:t>non parite</a:t>
            </a:r>
            <a:r>
              <a:rPr lang="it-IT" sz="2400" b="1" dirty="0" smtClean="0">
                <a:latin typeface="Palatino"/>
                <a:cs typeface="Palatino"/>
              </a:rPr>
              <a:t>ticità</a:t>
            </a:r>
            <a:r>
              <a:rPr lang="it-IT" sz="2400" b="1" dirty="0" smtClean="0"/>
              <a:t> </a:t>
            </a:r>
            <a:r>
              <a:rPr lang="it-IT" sz="2400" dirty="0" smtClean="0"/>
              <a:t>dei ruoli e delle competenze.</a:t>
            </a:r>
          </a:p>
          <a:p>
            <a:endParaRPr lang="it-IT" sz="2400" dirty="0"/>
          </a:p>
          <a:p>
            <a:r>
              <a:rPr lang="it-IT" sz="2400" dirty="0" smtClean="0"/>
              <a:t>La costruzione di pariteticità sarà  </a:t>
            </a:r>
            <a:r>
              <a:rPr lang="it-IT" sz="2400" b="1" dirty="0" smtClean="0"/>
              <a:t>una tendenza </a:t>
            </a:r>
            <a:r>
              <a:rPr lang="it-IT" sz="2400" dirty="0" smtClean="0"/>
              <a:t>la cui piena realizzazione si attuerà alla fine dell’esperienza terapeutica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relazione terapeutica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59632" y="4941168"/>
            <a:ext cx="7250228" cy="1447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/>
              <a:t>L’esperienza della “pariteticità” costruisce </a:t>
            </a:r>
          </a:p>
          <a:p>
            <a:pPr algn="ctr"/>
            <a:r>
              <a:rPr lang="it-IT" sz="2800" dirty="0" smtClean="0"/>
              <a:t>l’alleanza terapeutica!</a:t>
            </a:r>
            <a:endParaRPr lang="it-IT" sz="24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57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43698" y="1844824"/>
            <a:ext cx="782079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 sanitari sono abituati a fare domande chiuse :</a:t>
            </a:r>
          </a:p>
          <a:p>
            <a:endParaRPr lang="it-IT" dirty="0" smtClean="0"/>
          </a:p>
          <a:p>
            <a:pPr marL="82296" indent="0">
              <a:buNone/>
            </a:pPr>
            <a:r>
              <a:rPr lang="it-IT" dirty="0" smtClean="0"/>
              <a:t>Anamnestiche                  </a:t>
            </a:r>
            <a:r>
              <a:rPr lang="it-IT" b="1" dirty="0" smtClean="0"/>
              <a:t>obiettivo </a:t>
            </a:r>
            <a:r>
              <a:rPr lang="it-IT" b="1" dirty="0" smtClean="0"/>
              <a:t>tecnico</a:t>
            </a:r>
          </a:p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Limiti:</a:t>
            </a:r>
            <a:endParaRPr lang="it-IT" dirty="0"/>
          </a:p>
          <a:p>
            <a:r>
              <a:rPr lang="it-IT" sz="2200" dirty="0" smtClean="0"/>
              <a:t>Accettare per vera la risposta del paziente</a:t>
            </a:r>
            <a:r>
              <a:rPr lang="it-IT" sz="2200" i="1" dirty="0" smtClean="0"/>
              <a:t> (smascherare il paziente compromette il clima relazionale)</a:t>
            </a:r>
          </a:p>
          <a:p>
            <a:r>
              <a:rPr lang="it-IT" sz="2200" dirty="0" smtClean="0"/>
              <a:t>Stressare una risposta veloce in situazioni emotive perturbate</a:t>
            </a:r>
          </a:p>
          <a:p>
            <a:r>
              <a:rPr lang="it-IT" sz="2200" dirty="0" smtClean="0"/>
              <a:t>Aumentare i rischi di cattiva informazione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chiuse  </a:t>
            </a:r>
            <a:endParaRPr lang="it-IT" dirty="0"/>
          </a:p>
        </p:txBody>
      </p:sp>
      <p:sp>
        <p:nvSpPr>
          <p:cNvPr id="4" name="Freccia destra 3"/>
          <p:cNvSpPr/>
          <p:nvPr/>
        </p:nvSpPr>
        <p:spPr>
          <a:xfrm>
            <a:off x="3970250" y="3087367"/>
            <a:ext cx="1308547" cy="46247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26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Domande aperte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844824"/>
            <a:ext cx="7632848" cy="1944216"/>
          </a:xfrm>
        </p:spPr>
        <p:txBody>
          <a:bodyPr>
            <a:normAutofit fontScale="92500" lnSpcReduction="20000"/>
          </a:bodyPr>
          <a:lstStyle/>
          <a:p>
            <a:r>
              <a:rPr lang="it-IT" altLang="it-IT" dirty="0"/>
              <a:t>Si definisce domanda aperta qualsiasi domanda che apre al paziente lo spazio per esprimere qualcosa di compiuto: un problema, un’esperienza, un ricordo, una riflessione, un bisogno </a:t>
            </a:r>
            <a:r>
              <a:rPr lang="it-IT" altLang="it-IT" dirty="0" err="1"/>
              <a:t>ecc</a:t>
            </a:r>
            <a:endParaRPr lang="it-IT" alt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947916" y="4648648"/>
            <a:ext cx="5112568" cy="10846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i="1" dirty="0" smtClean="0"/>
              <a:t>Aprono uno spazio </a:t>
            </a:r>
            <a:r>
              <a:rPr lang="it-IT" sz="2800" b="1" i="1" dirty="0" smtClean="0"/>
              <a:t>esplorativo</a:t>
            </a:r>
            <a:endParaRPr lang="it-IT" sz="2800" b="1" i="1" dirty="0"/>
          </a:p>
        </p:txBody>
      </p:sp>
      <p:sp>
        <p:nvSpPr>
          <p:cNvPr id="5" name="Freccia a destra 4"/>
          <p:cNvSpPr/>
          <p:nvPr/>
        </p:nvSpPr>
        <p:spPr>
          <a:xfrm>
            <a:off x="1043608" y="4869160"/>
            <a:ext cx="1266440" cy="6938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8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99592" y="1988840"/>
            <a:ext cx="8136904" cy="4608512"/>
          </a:xfrm>
        </p:spPr>
        <p:txBody>
          <a:bodyPr>
            <a:normAutofit/>
          </a:bodyPr>
          <a:lstStyle/>
          <a:p>
            <a:r>
              <a:rPr lang="it-IT" dirty="0" smtClean="0"/>
              <a:t>Domande lineari …. </a:t>
            </a:r>
            <a:r>
              <a:rPr lang="it-IT" sz="2200" i="1" dirty="0" smtClean="0"/>
              <a:t>Questo è successo prima….e dopo…. </a:t>
            </a:r>
            <a:r>
              <a:rPr lang="it-IT" sz="2200" dirty="0" smtClean="0"/>
              <a:t>	    </a:t>
            </a:r>
            <a:r>
              <a:rPr lang="it-IT" sz="2200" i="1" dirty="0" smtClean="0">
                <a:solidFill>
                  <a:srgbClr val="FF0000"/>
                </a:solidFill>
              </a:rPr>
              <a:t>causa / effetto </a:t>
            </a:r>
          </a:p>
          <a:p>
            <a:pPr marL="0" indent="0">
              <a:buNone/>
            </a:pPr>
            <a:endParaRPr lang="it-IT" sz="1000" i="1" dirty="0">
              <a:solidFill>
                <a:srgbClr val="FF0000"/>
              </a:solidFill>
            </a:endParaRPr>
          </a:p>
          <a:p>
            <a:r>
              <a:rPr lang="it-IT" dirty="0" smtClean="0"/>
              <a:t>Domande narrative </a:t>
            </a:r>
            <a:r>
              <a:rPr lang="it-IT" sz="2200" i="1" dirty="0" smtClean="0"/>
              <a:t>….vuole provare a descrivermi il tipo di dolore che sente … Mi racconti cosa le è successo.. Sente un dolore quando si siede e dopo, mi dica di più</a:t>
            </a:r>
          </a:p>
          <a:p>
            <a:pPr marL="0" indent="0">
              <a:buNone/>
            </a:pPr>
            <a:endParaRPr lang="it-IT" sz="1200" dirty="0" smtClean="0"/>
          </a:p>
          <a:p>
            <a:r>
              <a:rPr lang="it-IT" dirty="0" smtClean="0"/>
              <a:t>Domande riflessive </a:t>
            </a:r>
            <a:r>
              <a:rPr lang="it-IT" sz="2200" dirty="0" smtClean="0"/>
              <a:t>…</a:t>
            </a:r>
            <a:r>
              <a:rPr lang="it-IT" sz="2200" i="1" dirty="0" smtClean="0"/>
              <a:t>cosa le hanno già detto a proposito del suo disturbo…ha già delle informazioni su questo argomento… Ci sono delle cose importanti che vorrebbe aggiungere… che non le ho chiesto…</a:t>
            </a:r>
            <a:endParaRPr lang="it-IT" sz="2200" i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077377" cy="1008112"/>
          </a:xfrm>
        </p:spPr>
        <p:txBody>
          <a:bodyPr>
            <a:normAutofit/>
          </a:bodyPr>
          <a:lstStyle/>
          <a:p>
            <a:r>
              <a:rPr lang="it-IT" dirty="0" smtClean="0"/>
              <a:t>Esempi di domande aperte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043608" y="2119256"/>
            <a:ext cx="7848872" cy="3902031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800000"/>
                </a:solidFill>
              </a:rPr>
              <a:t>Abitudini</a:t>
            </a:r>
            <a:r>
              <a:rPr lang="it-IT" dirty="0" smtClean="0"/>
              <a:t> del paziente </a:t>
            </a:r>
            <a:r>
              <a:rPr lang="it-IT" i="1" dirty="0" smtClean="0"/>
              <a:t>“cosa è meglio fare”</a:t>
            </a:r>
            <a:endParaRPr lang="it-IT" i="1" dirty="0"/>
          </a:p>
          <a:p>
            <a:r>
              <a:rPr lang="it-IT" b="1" dirty="0" smtClean="0">
                <a:solidFill>
                  <a:srgbClr val="800000"/>
                </a:solidFill>
              </a:rPr>
              <a:t>Convinzioni</a:t>
            </a:r>
            <a:r>
              <a:rPr lang="it-IT" i="1" dirty="0" smtClean="0">
                <a:solidFill>
                  <a:srgbClr val="800000"/>
                </a:solidFill>
              </a:rPr>
              <a:t>, </a:t>
            </a:r>
            <a:r>
              <a:rPr lang="it-IT" dirty="0" smtClean="0"/>
              <a:t>credenze non verificate </a:t>
            </a:r>
            <a:r>
              <a:rPr lang="it-IT" i="1" dirty="0" smtClean="0"/>
              <a:t>“si è sempre saputo che..</a:t>
            </a:r>
            <a:endParaRPr lang="it-IT" i="1" dirty="0"/>
          </a:p>
          <a:p>
            <a:r>
              <a:rPr lang="it-IT" b="1" dirty="0" smtClean="0">
                <a:solidFill>
                  <a:srgbClr val="800000"/>
                </a:solidFill>
              </a:rPr>
              <a:t>Esperienze</a:t>
            </a:r>
            <a:r>
              <a:rPr lang="it-IT" dirty="0" smtClean="0"/>
              <a:t>: </a:t>
            </a:r>
            <a:r>
              <a:rPr lang="it-IT" i="1" dirty="0" smtClean="0"/>
              <a:t>se è già successo si ripeterà</a:t>
            </a:r>
            <a:endParaRPr lang="it-IT" i="1" dirty="0"/>
          </a:p>
          <a:p>
            <a:r>
              <a:rPr lang="it-IT" b="1" dirty="0" smtClean="0">
                <a:solidFill>
                  <a:srgbClr val="800000"/>
                </a:solidFill>
              </a:rPr>
              <a:t>Paure</a:t>
            </a:r>
            <a:r>
              <a:rPr lang="it-IT" dirty="0" smtClean="0"/>
              <a:t>: </a:t>
            </a:r>
            <a:r>
              <a:rPr lang="it-IT" i="1" dirty="0" smtClean="0"/>
              <a:t>cosa succederà se…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Aspettative</a:t>
            </a:r>
            <a:r>
              <a:rPr lang="it-IT" dirty="0" smtClean="0"/>
              <a:t>: </a:t>
            </a:r>
            <a:r>
              <a:rPr lang="it-IT" i="1" dirty="0" smtClean="0"/>
              <a:t>cosa mi aspetterà nel futuro</a:t>
            </a:r>
          </a:p>
          <a:p>
            <a:r>
              <a:rPr lang="it-IT" b="1" dirty="0" smtClean="0">
                <a:solidFill>
                  <a:srgbClr val="800000"/>
                </a:solidFill>
              </a:rPr>
              <a:t>Pregiudizi</a:t>
            </a:r>
            <a:r>
              <a:rPr lang="it-IT" dirty="0" smtClean="0"/>
              <a:t>: </a:t>
            </a:r>
            <a:r>
              <a:rPr lang="it-IT" i="1" dirty="0" smtClean="0"/>
              <a:t>mi hanno detto che ….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riflessive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3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259632" y="2132856"/>
            <a:ext cx="7488832" cy="3941377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 smtClean="0"/>
              <a:t>Obiettivo</a:t>
            </a:r>
            <a:r>
              <a:rPr lang="it-IT" dirty="0" smtClean="0"/>
              <a:t>: a cosa mi serve questa domanda? E’ davvero necessaria?</a:t>
            </a:r>
          </a:p>
          <a:p>
            <a:endParaRPr lang="it-IT" dirty="0" smtClean="0"/>
          </a:p>
          <a:p>
            <a:r>
              <a:rPr lang="it-IT" b="1" dirty="0" smtClean="0"/>
              <a:t>Situazione del paziente</a:t>
            </a:r>
            <a:r>
              <a:rPr lang="it-IT" dirty="0" smtClean="0"/>
              <a:t>: Ha le risorse in questo momento per affrontare questa domanda? </a:t>
            </a:r>
          </a:p>
          <a:p>
            <a:endParaRPr lang="it-IT" dirty="0" smtClean="0"/>
          </a:p>
          <a:p>
            <a:r>
              <a:rPr lang="it-IT" b="1" dirty="0" smtClean="0"/>
              <a:t>Tempo</a:t>
            </a:r>
            <a:r>
              <a:rPr lang="it-IT" dirty="0" smtClean="0"/>
              <a:t>: ho tempo per trattare le risposte?</a:t>
            </a:r>
          </a:p>
          <a:p>
            <a:endParaRPr lang="it-IT" dirty="0" smtClean="0"/>
          </a:p>
          <a:p>
            <a:r>
              <a:rPr lang="it-IT" b="1" dirty="0" smtClean="0"/>
              <a:t>Competenza</a:t>
            </a:r>
            <a:r>
              <a:rPr lang="it-IT" dirty="0" smtClean="0"/>
              <a:t>: sono in grado di utilizzare le risposte?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187624" y="620688"/>
            <a:ext cx="7756263" cy="84686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b="1" i="1" dirty="0"/>
              <a:t>Le domande sono strumenti </a:t>
            </a:r>
            <a:r>
              <a:rPr lang="it-IT" sz="3200" b="1" i="1" dirty="0" smtClean="0"/>
              <a:t>potenti</a:t>
            </a:r>
            <a:endParaRPr lang="it-IT" b="1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72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403648" y="1916832"/>
            <a:ext cx="7498080" cy="4584576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it-IT" b="1" dirty="0" smtClean="0"/>
              <a:t>Domande multiple concatenate</a:t>
            </a:r>
          </a:p>
          <a:p>
            <a:pPr>
              <a:lnSpc>
                <a:spcPct val="200000"/>
              </a:lnSpc>
            </a:pPr>
            <a:r>
              <a:rPr lang="it-IT" b="1" dirty="0" smtClean="0"/>
              <a:t>Domande di lettura del pensiero</a:t>
            </a:r>
          </a:p>
          <a:p>
            <a:pPr>
              <a:lnSpc>
                <a:spcPct val="200000"/>
              </a:lnSpc>
            </a:pPr>
            <a:r>
              <a:rPr lang="it-IT" b="1" dirty="0" smtClean="0"/>
              <a:t>Domande sul perché </a:t>
            </a:r>
          </a:p>
          <a:p>
            <a:pPr lvl="0">
              <a:lnSpc>
                <a:spcPct val="200000"/>
              </a:lnSpc>
            </a:pPr>
            <a:r>
              <a:rPr lang="it-IT" b="1" dirty="0">
                <a:cs typeface="Times New Roman" pitchFamily="18" charset="0"/>
              </a:rPr>
              <a:t>Domande senza utilizzare le </a:t>
            </a:r>
            <a:r>
              <a:rPr lang="it-IT" b="1" dirty="0" smtClean="0">
                <a:cs typeface="Times New Roman" pitchFamily="18" charset="0"/>
              </a:rPr>
              <a:t>risposte</a:t>
            </a:r>
            <a:endParaRPr lang="it-IT" sz="3200" b="1" dirty="0">
              <a:cs typeface="Arial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t-IT" b="1" dirty="0" smtClean="0"/>
              <a:t>Domande da evitare</a:t>
            </a: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3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6168" y="1268760"/>
            <a:ext cx="1817832" cy="1813792"/>
          </a:xfrm>
          <a:prstGeom prst="rect">
            <a:avLst/>
          </a:prstGeom>
        </p:spPr>
      </p:pic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71600" y="2204864"/>
            <a:ext cx="7985012" cy="4464496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Preparare il terreno </a:t>
            </a:r>
          </a:p>
          <a:p>
            <a:r>
              <a:rPr lang="it-IT" dirty="0" smtClean="0"/>
              <a:t>Esplicitare con chiarezza l’obiettivo della propria domanda</a:t>
            </a:r>
          </a:p>
          <a:p>
            <a:r>
              <a:rPr lang="it-IT" dirty="0" smtClean="0"/>
              <a:t>Sintonizzarsi sul lessico del paziente, utilizzando anche le sue parole.</a:t>
            </a:r>
          </a:p>
          <a:p>
            <a:r>
              <a:rPr lang="it-IT" dirty="0" smtClean="0"/>
              <a:t>Lasciare spazi di silenzio </a:t>
            </a:r>
          </a:p>
          <a:p>
            <a:endParaRPr lang="it-IT" dirty="0"/>
          </a:p>
          <a:p>
            <a:r>
              <a:rPr lang="it-IT" dirty="0" smtClean="0"/>
              <a:t>Smentire, contrapporsi, dimostrare con la logica che il </a:t>
            </a:r>
            <a:r>
              <a:rPr lang="it-IT" dirty="0" smtClean="0"/>
              <a:t>paziente </a:t>
            </a:r>
            <a:r>
              <a:rPr lang="it-IT" dirty="0" smtClean="0"/>
              <a:t>è in errore.</a:t>
            </a:r>
          </a:p>
          <a:p>
            <a:r>
              <a:rPr lang="it-IT" dirty="0" smtClean="0"/>
              <a:t>Lasciar cadere le risposte senza utilizzarle </a:t>
            </a:r>
            <a:endParaRPr lang="it-IT" b="1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602048" cy="1156990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Per fare buone domande e 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ricevere </a:t>
            </a:r>
            <a:r>
              <a:rPr lang="it-IT" sz="4000" dirty="0" smtClean="0"/>
              <a:t>buone risposte</a:t>
            </a:r>
            <a:endParaRPr lang="it-IT" sz="40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5° 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2119256"/>
            <a:ext cx="7992888" cy="3902032"/>
          </a:xfrm>
        </p:spPr>
        <p:txBody>
          <a:bodyPr>
            <a:normAutofit/>
          </a:bodyPr>
          <a:lstStyle/>
          <a:p>
            <a:r>
              <a:rPr lang="it-IT" dirty="0" smtClean="0"/>
              <a:t>Fate tre esempi di domanda </a:t>
            </a:r>
            <a:r>
              <a:rPr lang="it-IT" dirty="0" smtClean="0"/>
              <a:t>chiusa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dirty="0" smtClean="0"/>
              <a:t>trasformatele in domande aperte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Cercate di utilizzare differenti tipi di </a:t>
            </a:r>
            <a:r>
              <a:rPr lang="it-IT" dirty="0" smtClean="0"/>
              <a:t>apertura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02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272808" cy="1103313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it-IT" sz="36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  <a:r>
              <a:rPr lang="it-IT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° 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088" y="1988840"/>
            <a:ext cx="8137400" cy="468052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Nei prossimi giorni cerca di cogliere un’occasione di dialogo reale, anche telefonico, se non hai altre possibilità: qualcuno ti sta parlando di un suo problema oppure di una sensazione di disagio.</a:t>
            </a:r>
          </a:p>
          <a:p>
            <a:pPr marL="82296" indent="0">
              <a:buNone/>
              <a:defRPr/>
            </a:pPr>
            <a:endParaRPr lang="it-IT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 ascolti, usi consapevolmente le 4 fasi dell’ascolto attivo: non interrompi, dai segnali di interesse sincero, inviti all’approfondimento senza giudicare, indagare, interpretare </a:t>
            </a:r>
            <a:r>
              <a:rPr lang="it-IT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ecc</a:t>
            </a: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 alla fine cerchi di riformulare. </a:t>
            </a:r>
          </a:p>
          <a:p>
            <a:pPr>
              <a:defRPr/>
            </a:pPr>
            <a:endParaRPr lang="it-IT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Appena questo dialogo si conclude, a caldo, scrivi ciò che puoi condividere nel rispetto della tua e altrui privacy: metti in evidenza gli strumenti di ascolto e riformulazione che hai utilizzato e l’effetto che ti sembra abbiano avuto. </a:t>
            </a:r>
          </a:p>
          <a:p>
            <a:pPr marL="82296" indent="0">
              <a:buNone/>
              <a:defRPr/>
            </a:pPr>
            <a:endParaRPr lang="it-IT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Cerca di renderti conto se sei «caduto/a» nelle tue abitudini, utilizzando il genere di barriera all’ascolto che più ti è familiare.</a:t>
            </a:r>
            <a:endParaRPr lang="it-IT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0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0" r="17920"/>
          <a:stretch>
            <a:fillRect/>
          </a:stretch>
        </p:blipFill>
        <p:spPr bwMode="auto">
          <a:xfrm>
            <a:off x="934282" y="1143003"/>
            <a:ext cx="4323518" cy="34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2555776" y="4437112"/>
            <a:ext cx="80785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it-IT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652120" y="1474906"/>
            <a:ext cx="3373889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Utilizzare le domande con saggezza e, dove possibile, usare domande aperte, riflessive.</a:t>
            </a:r>
            <a:endParaRPr lang="it-IT" sz="3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6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it-IT" dirty="0" smtClean="0"/>
              <a:t>Take home </a:t>
            </a:r>
            <a:r>
              <a:rPr lang="it-IT" dirty="0" err="1" smtClean="0"/>
              <a:t>message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21</a:t>
            </a:fld>
            <a:endParaRPr lang="it-IT"/>
          </a:p>
        </p:txBody>
      </p:sp>
      <p:sp>
        <p:nvSpPr>
          <p:cNvPr id="5" name="Pergamena 1 4"/>
          <p:cNvSpPr/>
          <p:nvPr/>
        </p:nvSpPr>
        <p:spPr>
          <a:xfrm>
            <a:off x="971600" y="1268760"/>
            <a:ext cx="8064896" cy="5328592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Come sanitari siamo abituati a fare domande chiuse,</a:t>
            </a:r>
          </a:p>
          <a:p>
            <a:pPr algn="ctr"/>
            <a:r>
              <a:rPr lang="it-IT" sz="2400" dirty="0" smtClean="0"/>
              <a:t>Talvolta non sono così ricche di informazione: ci confermano o meno solo ciò che già immaginiamo.</a:t>
            </a:r>
          </a:p>
          <a:p>
            <a:pPr algn="ctr"/>
            <a:endParaRPr lang="it-IT" sz="2400" dirty="0"/>
          </a:p>
          <a:p>
            <a:pPr algn="ctr"/>
            <a:r>
              <a:rPr lang="it-IT" sz="2400" dirty="0" smtClean="0"/>
              <a:t>Le domande aperte riflessive aprono uno spazio esplorativo, per noi e per il nostro paziente. </a:t>
            </a:r>
            <a:r>
              <a:rPr lang="it-IT" sz="2400" dirty="0" smtClean="0"/>
              <a:t>Talvolta l’esplorazione può superare anche il tempo della stessa seduta.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83992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8147248" cy="16280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4000" b="1" i="1" dirty="0" smtClean="0"/>
              <a:t>L’arte di fare domande</a:t>
            </a:r>
            <a:endParaRPr lang="it-IT" sz="4000" b="1" i="1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480" y="2133600"/>
            <a:ext cx="4535760" cy="453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3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15616" y="2348879"/>
            <a:ext cx="7056784" cy="3374189"/>
          </a:xfrm>
        </p:spPr>
        <p:txBody>
          <a:bodyPr/>
          <a:lstStyle/>
          <a:p>
            <a:r>
              <a:rPr lang="it-IT" sz="2800" dirty="0" smtClean="0"/>
              <a:t>Le domande di un professionista servono ad avere informazioni sugli aspetti del mondo del paziente che possono essere importanti e significativi per la cura.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domande nella cura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20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4294967295"/>
          </p:nvPr>
        </p:nvSpPr>
        <p:spPr>
          <a:xfrm>
            <a:off x="1115616" y="538842"/>
            <a:ext cx="4392488" cy="367240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it-IT" dirty="0" smtClean="0"/>
              <a:t>Spesso il professionista della salute fa delle domande di tipo anamnestico, per raccogliere informazioni</a:t>
            </a:r>
          </a:p>
          <a:p>
            <a:pPr marL="0" indent="0">
              <a:buFontTx/>
              <a:buNone/>
              <a:defRPr/>
            </a:pPr>
            <a:endParaRPr lang="it-IT" dirty="0" smtClean="0"/>
          </a:p>
          <a:p>
            <a:pPr>
              <a:defRPr/>
            </a:pPr>
            <a:r>
              <a:rPr lang="it-IT" dirty="0" smtClean="0"/>
              <a:t>Spesso vengono usate </a:t>
            </a:r>
            <a:r>
              <a:rPr lang="it-IT" b="1" dirty="0" smtClean="0"/>
              <a:t>domande chiuse</a:t>
            </a:r>
            <a:r>
              <a:rPr lang="it-IT" dirty="0" smtClean="0"/>
              <a:t>, che prevedono delle risposte brevi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2715"/>
            <a:ext cx="3240360" cy="2938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009800" y="4653136"/>
            <a:ext cx="5976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i="1" dirty="0" smtClean="0"/>
              <a:t>Ha dolore in questo momento?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i="1" dirty="0" smtClean="0"/>
              <a:t>Da 0 a 10 quanto dolore ha?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i="1" dirty="0" smtClean="0"/>
              <a:t>Ha fatto gli esercizi questa settimana?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i="1" dirty="0" smtClean="0"/>
              <a:t>Ha cominciato la dieta?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6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>
          <a:xfrm>
            <a:off x="1259632" y="676821"/>
            <a:ext cx="7414592" cy="960438"/>
          </a:xfrm>
        </p:spPr>
        <p:txBody>
          <a:bodyPr/>
          <a:lstStyle/>
          <a:p>
            <a:r>
              <a:rPr lang="it-IT" altLang="it-IT" dirty="0" smtClean="0"/>
              <a:t>A volte non basta…</a:t>
            </a:r>
          </a:p>
        </p:txBody>
      </p:sp>
      <p:sp>
        <p:nvSpPr>
          <p:cNvPr id="36867" name="Segnaposto contenuto 4"/>
          <p:cNvSpPr>
            <a:spLocks noGrp="1"/>
          </p:cNvSpPr>
          <p:nvPr>
            <p:ph sz="half" idx="4294967295"/>
          </p:nvPr>
        </p:nvSpPr>
        <p:spPr>
          <a:xfrm>
            <a:off x="1042988" y="2780928"/>
            <a:ext cx="3601020" cy="346271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it-IT" altLang="it-IT" dirty="0" smtClean="0"/>
              <a:t>E il paziente tenta di «aprire» la domanda chiusa aggiungendo qualcosa di narrativo, di diverso..</a:t>
            </a:r>
          </a:p>
        </p:txBody>
      </p:sp>
      <p:pic>
        <p:nvPicPr>
          <p:cNvPr id="36868" name="Picture 3" descr="C:\Users\Fisiot 52\AppData\Local\Microsoft\Windows\Temporary Internet Files\Content.IE5\B26UQH49\punto_interrogativo_domand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37290"/>
            <a:ext cx="3738885" cy="4671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84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pratica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986166" y="1916832"/>
            <a:ext cx="2865754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Cosa so già 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2915816" y="3068960"/>
            <a:ext cx="3888432" cy="12961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Cosa non so e mi servirebbe sapere  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5652120" y="4653136"/>
            <a:ext cx="3456384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A cosa mi serve la risposta 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8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128792" cy="86409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3600" dirty="0" smtClean="0"/>
              <a:t>Il trattamento mi provoca dolore</a:t>
            </a:r>
            <a:endParaRPr lang="it-IT" sz="36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4294967295"/>
          </p:nvPr>
        </p:nvSpPr>
        <p:spPr>
          <a:xfrm>
            <a:off x="755576" y="1484784"/>
            <a:ext cx="5112568" cy="52565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it-IT" sz="2000" dirty="0" smtClean="0"/>
              <a:t>FT</a:t>
            </a:r>
            <a:r>
              <a:rPr lang="it-IT" sz="2000" dirty="0"/>
              <a:t>: il dolore è spontaneo o dipende da qualche movimento?   </a:t>
            </a:r>
          </a:p>
          <a:p>
            <a:r>
              <a:rPr lang="it-IT" sz="2000" dirty="0"/>
              <a:t>P: anche spontaneo … però anche dopo certi movimenti …non sempre però……</a:t>
            </a:r>
          </a:p>
          <a:p>
            <a:pPr marL="0" indent="0">
              <a:buNone/>
            </a:pPr>
            <a:r>
              <a:rPr lang="it-IT" sz="2000" dirty="0"/>
              <a:t> </a:t>
            </a:r>
          </a:p>
          <a:p>
            <a:r>
              <a:rPr lang="it-IT" sz="2000" dirty="0"/>
              <a:t>FT: dura solo qualche ora  o anche dopo?</a:t>
            </a:r>
          </a:p>
          <a:p>
            <a:r>
              <a:rPr lang="it-IT" sz="2000" dirty="0"/>
              <a:t>P: proprio forte per 2/3 ore poi dipende se riposo passa prima, ma in alcune giornate devo andare in città per fare diverse commissioni e allora peggiora per tutto il giorno.</a:t>
            </a:r>
          </a:p>
          <a:p>
            <a:endParaRPr lang="it-IT" sz="2000" dirty="0"/>
          </a:p>
          <a:p>
            <a:r>
              <a:rPr lang="it-IT" sz="2000" dirty="0"/>
              <a:t>FT: lei non deve fare sforzi e portare pesi, deve riposarsi altrimenti la riabilitazione non serve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4294967295"/>
          </p:nvPr>
        </p:nvSpPr>
        <p:spPr>
          <a:xfrm>
            <a:off x="6012160" y="1700808"/>
            <a:ext cx="2952328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200" dirty="0" smtClean="0"/>
              <a:t>Cosa sa il </a:t>
            </a:r>
            <a:r>
              <a:rPr lang="it-IT" sz="2200" dirty="0" err="1" smtClean="0"/>
              <a:t>ft</a:t>
            </a:r>
            <a:r>
              <a:rPr lang="it-IT" sz="2200" dirty="0" smtClean="0"/>
              <a:t> dalle informazioni del paziente?</a:t>
            </a:r>
          </a:p>
          <a:p>
            <a:endParaRPr lang="it-IT" sz="2200" dirty="0"/>
          </a:p>
          <a:p>
            <a:endParaRPr lang="it-IT" sz="2200" dirty="0" smtClean="0"/>
          </a:p>
          <a:p>
            <a:endParaRPr lang="it-IT" sz="2200" dirty="0" smtClean="0"/>
          </a:p>
          <a:p>
            <a:r>
              <a:rPr lang="it-IT" sz="2200" dirty="0" smtClean="0"/>
              <a:t>Cosa non sa ma sarebbe utile sapere?</a:t>
            </a:r>
            <a:endParaRPr lang="it-IT" sz="22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83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3730" y="1340768"/>
            <a:ext cx="7632848" cy="864096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it-IT" sz="2800" dirty="0"/>
              <a:t>La sintonizzazione tra la richiesta del paziente e 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la </a:t>
            </a:r>
            <a:r>
              <a:rPr lang="it-IT" sz="2800" dirty="0"/>
              <a:t>proposta del terapeuta avviene attraverso </a:t>
            </a:r>
            <a:r>
              <a:rPr lang="it-IT" sz="2800" dirty="0" smtClean="0"/>
              <a:t>un dialogo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65245" cy="66720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dialogo e cura 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911725"/>
            <a:ext cx="2304256" cy="3302076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911725"/>
            <a:ext cx="2197331" cy="331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3563888" y="3557705"/>
            <a:ext cx="28725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/>
            <a:r>
              <a:rPr lang="it-IT" sz="2200" b="1" dirty="0" smtClean="0"/>
              <a:t>Domande</a:t>
            </a:r>
            <a:endParaRPr lang="it-IT" sz="2200" b="1" dirty="0"/>
          </a:p>
          <a:p>
            <a:pPr indent="-182880"/>
            <a:r>
              <a:rPr lang="it-IT" sz="2200" b="1" dirty="0" smtClean="0"/>
              <a:t>Interpretazioni</a:t>
            </a:r>
            <a:endParaRPr lang="it-IT" sz="2200" b="1" dirty="0"/>
          </a:p>
          <a:p>
            <a:pPr indent="-182880"/>
            <a:r>
              <a:rPr lang="it-IT" sz="2200" b="1" dirty="0" smtClean="0"/>
              <a:t>Esposizione </a:t>
            </a:r>
            <a:r>
              <a:rPr lang="it-IT" sz="2200" b="1" dirty="0"/>
              <a:t>emotiva</a:t>
            </a:r>
          </a:p>
          <a:p>
            <a:pPr indent="-182880"/>
            <a:r>
              <a:rPr lang="it-IT" sz="2200" b="1" dirty="0" smtClean="0"/>
              <a:t>Gestione </a:t>
            </a:r>
            <a:r>
              <a:rPr lang="it-IT" sz="2200" b="1" dirty="0"/>
              <a:t>delle crisi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2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481</TotalTime>
  <Words>885</Words>
  <Application>Microsoft Office PowerPoint</Application>
  <PresentationFormat>Presentazione su schermo (4:3)</PresentationFormat>
  <Paragraphs>138</Paragraphs>
  <Slides>21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Solstizio</vt:lpstr>
      <vt:lpstr>La relazione  nell’esercizio professionale  settimo audio</vt:lpstr>
      <vt:lpstr>4° esercizio</vt:lpstr>
      <vt:lpstr>L’arte di fare domande</vt:lpstr>
      <vt:lpstr>Le domande nella cura</vt:lpstr>
      <vt:lpstr>Presentazione standard di PowerPoint</vt:lpstr>
      <vt:lpstr>A volte non basta…</vt:lpstr>
      <vt:lpstr>In pratica</vt:lpstr>
      <vt:lpstr>Il trattamento mi provoca dolore</vt:lpstr>
      <vt:lpstr>Il dialogo e cura </vt:lpstr>
      <vt:lpstr>Edgar H. Schein</vt:lpstr>
      <vt:lpstr>La relazione terapeutica</vt:lpstr>
      <vt:lpstr>Domande chiuse  </vt:lpstr>
      <vt:lpstr>Domande aperte</vt:lpstr>
      <vt:lpstr>Esempi di domande aperte</vt:lpstr>
      <vt:lpstr>Domande riflessive</vt:lpstr>
      <vt:lpstr>Le domande sono strumenti potenti</vt:lpstr>
      <vt:lpstr>Domande da evitare</vt:lpstr>
      <vt:lpstr>Per fare buone domande e  ricevere buone risposte</vt:lpstr>
      <vt:lpstr>5° Esercizio</vt:lpstr>
      <vt:lpstr>Presentazione standard di PowerPoint</vt:lpstr>
      <vt:lpstr>Take home message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 gioco di ruoli alla relazione autentica: crescere nella relazione terapeutica</dc:title>
  <dc:creator>Fisiot 52</dc:creator>
  <cp:lastModifiedBy>Fisiot24</cp:lastModifiedBy>
  <cp:revision>41</cp:revision>
  <dcterms:created xsi:type="dcterms:W3CDTF">2018-09-10T07:27:39Z</dcterms:created>
  <dcterms:modified xsi:type="dcterms:W3CDTF">2020-05-04T20:19:20Z</dcterms:modified>
</cp:coreProperties>
</file>