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4"/>
  </p:notesMasterIdLst>
  <p:sldIdLst>
    <p:sldId id="295" r:id="rId2"/>
    <p:sldId id="258" r:id="rId3"/>
    <p:sldId id="259" r:id="rId4"/>
    <p:sldId id="260" r:id="rId5"/>
    <p:sldId id="261" r:id="rId6"/>
    <p:sldId id="262" r:id="rId7"/>
    <p:sldId id="266" r:id="rId8"/>
    <p:sldId id="275" r:id="rId9"/>
    <p:sldId id="272" r:id="rId10"/>
    <p:sldId id="264" r:id="rId11"/>
    <p:sldId id="276" r:id="rId12"/>
    <p:sldId id="280" r:id="rId13"/>
    <p:sldId id="273" r:id="rId14"/>
    <p:sldId id="277" r:id="rId15"/>
    <p:sldId id="278" r:id="rId16"/>
    <p:sldId id="279" r:id="rId17"/>
    <p:sldId id="265" r:id="rId18"/>
    <p:sldId id="274" r:id="rId19"/>
    <p:sldId id="271" r:id="rId20"/>
    <p:sldId id="268" r:id="rId21"/>
    <p:sldId id="270" r:id="rId22"/>
    <p:sldId id="267" r:id="rId23"/>
    <p:sldId id="269" r:id="rId24"/>
    <p:sldId id="283" r:id="rId25"/>
    <p:sldId id="284" r:id="rId26"/>
    <p:sldId id="291" r:id="rId27"/>
    <p:sldId id="293" r:id="rId28"/>
    <p:sldId id="286" r:id="rId29"/>
    <p:sldId id="287" r:id="rId30"/>
    <p:sldId id="288" r:id="rId31"/>
    <p:sldId id="281" r:id="rId32"/>
    <p:sldId id="290" r:id="rId33"/>
  </p:sldIdLst>
  <p:sldSz cx="9144000" cy="6858000" type="screen4x3"/>
  <p:notesSz cx="6858000" cy="9144000"/>
  <p:defaultTextStyle>
    <a:defPPr>
      <a:defRPr lang="it-IT"/>
    </a:defPPr>
    <a:lvl1pPr algn="l" rtl="0" fontAlgn="base">
      <a:spcBef>
        <a:spcPct val="0"/>
      </a:spcBef>
      <a:spcAft>
        <a:spcPct val="0"/>
      </a:spcAft>
      <a:defRPr kumimoji="1"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kern="1200">
        <a:solidFill>
          <a:schemeClr val="tx1"/>
        </a:solidFill>
        <a:latin typeface="Times New Roman" pitchFamily="18" charset="0"/>
        <a:ea typeface="+mn-ea"/>
        <a:cs typeface="Arial" charset="0"/>
      </a:defRPr>
    </a:lvl5pPr>
    <a:lvl6pPr marL="2286000" algn="l" defTabSz="914400" rtl="0" eaLnBrk="1" latinLnBrk="0" hangingPunct="1">
      <a:defRPr kumimoji="1" kern="1200">
        <a:solidFill>
          <a:schemeClr val="tx1"/>
        </a:solidFill>
        <a:latin typeface="Times New Roman" pitchFamily="18" charset="0"/>
        <a:ea typeface="+mn-ea"/>
        <a:cs typeface="Arial" charset="0"/>
      </a:defRPr>
    </a:lvl6pPr>
    <a:lvl7pPr marL="2743200" algn="l" defTabSz="914400" rtl="0" eaLnBrk="1" latinLnBrk="0" hangingPunct="1">
      <a:defRPr kumimoji="1" kern="1200">
        <a:solidFill>
          <a:schemeClr val="tx1"/>
        </a:solidFill>
        <a:latin typeface="Times New Roman" pitchFamily="18" charset="0"/>
        <a:ea typeface="+mn-ea"/>
        <a:cs typeface="Arial" charset="0"/>
      </a:defRPr>
    </a:lvl7pPr>
    <a:lvl8pPr marL="3200400" algn="l" defTabSz="914400" rtl="0" eaLnBrk="1" latinLnBrk="0" hangingPunct="1">
      <a:defRPr kumimoji="1" kern="1200">
        <a:solidFill>
          <a:schemeClr val="tx1"/>
        </a:solidFill>
        <a:latin typeface="Times New Roman" pitchFamily="18" charset="0"/>
        <a:ea typeface="+mn-ea"/>
        <a:cs typeface="Arial" charset="0"/>
      </a:defRPr>
    </a:lvl8pPr>
    <a:lvl9pPr marL="3657600" algn="l" defTabSz="914400" rtl="0" eaLnBrk="1" latinLnBrk="0" hangingPunct="1">
      <a:defRPr kumimoj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99"/>
    <a:srgbClr val="FF6600"/>
    <a:srgbClr val="FF3300"/>
    <a:srgbClr val="FFFF00"/>
    <a:srgbClr val="000000"/>
    <a:srgbClr val="CC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6B896-FA87-4759-8EA0-1DD64EB2647C}" type="datetimeFigureOut">
              <a:rPr lang="it-IT" smtClean="0"/>
              <a:t>29/04/2020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4C4B7E-49A8-421C-91EE-EB7E2C1B4A11}" type="slidenum">
              <a:rPr lang="it-IT" smtClean="0"/>
              <a:t>‹N›</a:t>
            </a:fld>
            <a:endParaRPr lang="it-IT"/>
          </a:p>
        </p:txBody>
      </p:sp>
    </p:spTree>
    <p:extLst>
      <p:ext uri="{BB962C8B-B14F-4D97-AF65-F5344CB8AC3E}">
        <p14:creationId xmlns:p14="http://schemas.microsoft.com/office/powerpoint/2010/main" val="253012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endParaRPr lang="it-IT" altLang="it-IT"/>
          </a:p>
        </p:txBody>
      </p:sp>
      <p:sp>
        <p:nvSpPr>
          <p:cNvPr id="20" name="Segnaposto piè di pagina 19"/>
          <p:cNvSpPr>
            <a:spLocks noGrp="1"/>
          </p:cNvSpPr>
          <p:nvPr>
            <p:ph type="ftr" sz="quarter" idx="11"/>
          </p:nvPr>
        </p:nvSpPr>
        <p:spPr/>
        <p:txBody>
          <a:bodyPr/>
          <a:lstStyle>
            <a:extLst/>
          </a:lstStyle>
          <a:p>
            <a:endParaRPr lang="it-IT" altLang="it-IT"/>
          </a:p>
        </p:txBody>
      </p:sp>
      <p:sp>
        <p:nvSpPr>
          <p:cNvPr id="10" name="Segnaposto numero diapositiva 9"/>
          <p:cNvSpPr>
            <a:spLocks noGrp="1"/>
          </p:cNvSpPr>
          <p:nvPr>
            <p:ph type="sldNum" sz="quarter" idx="12"/>
          </p:nvPr>
        </p:nvSpPr>
        <p:spPr/>
        <p:txBody>
          <a:bodyPr/>
          <a:lstStyle>
            <a:extLst/>
          </a:lstStyle>
          <a:p>
            <a:fld id="{009CC962-6B52-425F-A765-1B8B608A15B1}" type="slidenum">
              <a:rPr lang="it-IT" altLang="it-IT" smtClean="0"/>
              <a:pPr/>
              <a:t>‹N›</a:t>
            </a:fld>
            <a:endParaRPr lang="it-IT" alt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endParaRPr lang="it-IT" altLang="it-IT"/>
          </a:p>
        </p:txBody>
      </p:sp>
      <p:sp>
        <p:nvSpPr>
          <p:cNvPr id="5" name="Segnaposto piè di pagina 4"/>
          <p:cNvSpPr>
            <a:spLocks noGrp="1"/>
          </p:cNvSpPr>
          <p:nvPr>
            <p:ph type="ftr" sz="quarter" idx="11"/>
          </p:nvPr>
        </p:nvSpPr>
        <p:spPr/>
        <p:txBody>
          <a:bodyPr/>
          <a:lstStyle>
            <a:extLst/>
          </a:lstStyle>
          <a:p>
            <a:endParaRPr lang="it-IT" altLang="it-IT"/>
          </a:p>
        </p:txBody>
      </p:sp>
      <p:sp>
        <p:nvSpPr>
          <p:cNvPr id="6" name="Segnaposto numero diapositiva 5"/>
          <p:cNvSpPr>
            <a:spLocks noGrp="1"/>
          </p:cNvSpPr>
          <p:nvPr>
            <p:ph type="sldNum" sz="quarter" idx="12"/>
          </p:nvPr>
        </p:nvSpPr>
        <p:spPr/>
        <p:txBody>
          <a:bodyPr/>
          <a:lstStyle>
            <a:extLst/>
          </a:lstStyle>
          <a:p>
            <a:fld id="{2BF31A19-A085-4250-8098-9D2F778F98D3}" type="slidenum">
              <a:rPr lang="it-IT" altLang="it-IT" smtClean="0"/>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endParaRPr lang="it-IT" altLang="it-IT"/>
          </a:p>
        </p:txBody>
      </p:sp>
      <p:sp>
        <p:nvSpPr>
          <p:cNvPr id="5" name="Segnaposto piè di pagina 4"/>
          <p:cNvSpPr>
            <a:spLocks noGrp="1"/>
          </p:cNvSpPr>
          <p:nvPr>
            <p:ph type="ftr" sz="quarter" idx="11"/>
          </p:nvPr>
        </p:nvSpPr>
        <p:spPr/>
        <p:txBody>
          <a:bodyPr/>
          <a:lstStyle>
            <a:extLst/>
          </a:lstStyle>
          <a:p>
            <a:endParaRPr lang="it-IT" altLang="it-IT"/>
          </a:p>
        </p:txBody>
      </p:sp>
      <p:sp>
        <p:nvSpPr>
          <p:cNvPr id="6" name="Segnaposto numero diapositiva 5"/>
          <p:cNvSpPr>
            <a:spLocks noGrp="1"/>
          </p:cNvSpPr>
          <p:nvPr>
            <p:ph type="sldNum" sz="quarter" idx="12"/>
          </p:nvPr>
        </p:nvSpPr>
        <p:spPr/>
        <p:txBody>
          <a:bodyPr/>
          <a:lstStyle>
            <a:extLst/>
          </a:lstStyle>
          <a:p>
            <a:fld id="{041A9AAF-93FD-42CB-B6C2-A52758DADA7F}" type="slidenum">
              <a:rPr lang="it-IT" altLang="it-IT" smtClean="0"/>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endParaRPr lang="it-IT" altLang="it-IT"/>
          </a:p>
        </p:txBody>
      </p:sp>
      <p:sp>
        <p:nvSpPr>
          <p:cNvPr id="5" name="Segnaposto piè di pagina 4"/>
          <p:cNvSpPr>
            <a:spLocks noGrp="1"/>
          </p:cNvSpPr>
          <p:nvPr>
            <p:ph type="ftr" sz="quarter" idx="11"/>
          </p:nvPr>
        </p:nvSpPr>
        <p:spPr/>
        <p:txBody>
          <a:bodyPr/>
          <a:lstStyle>
            <a:extLst/>
          </a:lstStyle>
          <a:p>
            <a:endParaRPr lang="it-IT" altLang="it-IT"/>
          </a:p>
        </p:txBody>
      </p:sp>
      <p:sp>
        <p:nvSpPr>
          <p:cNvPr id="6" name="Segnaposto numero diapositiva 5"/>
          <p:cNvSpPr>
            <a:spLocks noGrp="1"/>
          </p:cNvSpPr>
          <p:nvPr>
            <p:ph type="sldNum" sz="quarter" idx="12"/>
          </p:nvPr>
        </p:nvSpPr>
        <p:spPr/>
        <p:txBody>
          <a:bodyPr/>
          <a:lstStyle>
            <a:extLst/>
          </a:lstStyle>
          <a:p>
            <a:fld id="{2143E81F-7571-4698-9426-1C3A68BE4E62}" type="slidenum">
              <a:rPr lang="it-IT" altLang="it-IT" smtClean="0"/>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endParaRPr lang="it-IT" altLang="it-IT"/>
          </a:p>
        </p:txBody>
      </p:sp>
      <p:sp>
        <p:nvSpPr>
          <p:cNvPr id="5" name="Segnaposto piè di pagina 4"/>
          <p:cNvSpPr>
            <a:spLocks noGrp="1"/>
          </p:cNvSpPr>
          <p:nvPr>
            <p:ph type="ftr" sz="quarter" idx="11"/>
          </p:nvPr>
        </p:nvSpPr>
        <p:spPr/>
        <p:txBody>
          <a:bodyPr/>
          <a:lstStyle>
            <a:extLst/>
          </a:lstStyle>
          <a:p>
            <a:endParaRPr lang="it-IT" altLang="it-IT"/>
          </a:p>
        </p:txBody>
      </p:sp>
      <p:sp>
        <p:nvSpPr>
          <p:cNvPr id="6" name="Segnaposto numero diapositiva 5"/>
          <p:cNvSpPr>
            <a:spLocks noGrp="1"/>
          </p:cNvSpPr>
          <p:nvPr>
            <p:ph type="sldNum" sz="quarter" idx="12"/>
          </p:nvPr>
        </p:nvSpPr>
        <p:spPr/>
        <p:txBody>
          <a:bodyPr/>
          <a:lstStyle>
            <a:extLst/>
          </a:lstStyle>
          <a:p>
            <a:fld id="{2D97BC34-5F96-44B1-B7E8-CFC59F40CE6F}" type="slidenum">
              <a:rPr lang="it-IT" altLang="it-IT" smtClean="0"/>
              <a:pPr/>
              <a:t>‹N›</a:t>
            </a:fld>
            <a:endParaRPr lang="it-IT" alt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endParaRPr lang="it-IT" altLang="it-IT"/>
          </a:p>
        </p:txBody>
      </p:sp>
      <p:sp>
        <p:nvSpPr>
          <p:cNvPr id="6" name="Segnaposto piè di pagina 5"/>
          <p:cNvSpPr>
            <a:spLocks noGrp="1"/>
          </p:cNvSpPr>
          <p:nvPr>
            <p:ph type="ftr" sz="quarter" idx="11"/>
          </p:nvPr>
        </p:nvSpPr>
        <p:spPr/>
        <p:txBody>
          <a:bodyPr/>
          <a:lstStyle>
            <a:extLst/>
          </a:lstStyle>
          <a:p>
            <a:endParaRPr lang="it-IT" altLang="it-IT"/>
          </a:p>
        </p:txBody>
      </p:sp>
      <p:sp>
        <p:nvSpPr>
          <p:cNvPr id="7" name="Segnaposto numero diapositiva 6"/>
          <p:cNvSpPr>
            <a:spLocks noGrp="1"/>
          </p:cNvSpPr>
          <p:nvPr>
            <p:ph type="sldNum" sz="quarter" idx="12"/>
          </p:nvPr>
        </p:nvSpPr>
        <p:spPr/>
        <p:txBody>
          <a:bodyPr/>
          <a:lstStyle>
            <a:extLst/>
          </a:lstStyle>
          <a:p>
            <a:fld id="{A5C3EA37-89F0-4A84-982B-541E31F0B533}" type="slidenum">
              <a:rPr lang="it-IT" altLang="it-IT" smtClean="0"/>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endParaRPr lang="it-IT" altLang="it-IT"/>
          </a:p>
        </p:txBody>
      </p:sp>
      <p:sp>
        <p:nvSpPr>
          <p:cNvPr id="8" name="Segnaposto piè di pagina 7"/>
          <p:cNvSpPr>
            <a:spLocks noGrp="1"/>
          </p:cNvSpPr>
          <p:nvPr>
            <p:ph type="ftr" sz="quarter" idx="11"/>
          </p:nvPr>
        </p:nvSpPr>
        <p:spPr/>
        <p:txBody>
          <a:bodyPr/>
          <a:lstStyle>
            <a:extLst/>
          </a:lstStyle>
          <a:p>
            <a:endParaRPr lang="it-IT" altLang="it-IT"/>
          </a:p>
        </p:txBody>
      </p:sp>
      <p:sp>
        <p:nvSpPr>
          <p:cNvPr id="9" name="Segnaposto numero diapositiva 8"/>
          <p:cNvSpPr>
            <a:spLocks noGrp="1"/>
          </p:cNvSpPr>
          <p:nvPr>
            <p:ph type="sldNum" sz="quarter" idx="12"/>
          </p:nvPr>
        </p:nvSpPr>
        <p:spPr/>
        <p:txBody>
          <a:bodyPr/>
          <a:lstStyle>
            <a:extLst/>
          </a:lstStyle>
          <a:p>
            <a:fld id="{F6F99783-2487-4A08-8222-B9591DCC2C85}" type="slidenum">
              <a:rPr lang="it-IT" altLang="it-IT" smtClean="0"/>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endParaRPr lang="it-IT" altLang="it-IT"/>
          </a:p>
        </p:txBody>
      </p:sp>
      <p:sp>
        <p:nvSpPr>
          <p:cNvPr id="4" name="Segnaposto piè di pagina 3"/>
          <p:cNvSpPr>
            <a:spLocks noGrp="1"/>
          </p:cNvSpPr>
          <p:nvPr>
            <p:ph type="ftr" sz="quarter" idx="11"/>
          </p:nvPr>
        </p:nvSpPr>
        <p:spPr/>
        <p:txBody>
          <a:bodyPr/>
          <a:lstStyle>
            <a:extLst/>
          </a:lstStyle>
          <a:p>
            <a:endParaRPr lang="it-IT" altLang="it-IT"/>
          </a:p>
        </p:txBody>
      </p:sp>
      <p:sp>
        <p:nvSpPr>
          <p:cNvPr id="5" name="Segnaposto numero diapositiva 4"/>
          <p:cNvSpPr>
            <a:spLocks noGrp="1"/>
          </p:cNvSpPr>
          <p:nvPr>
            <p:ph type="sldNum" sz="quarter" idx="12"/>
          </p:nvPr>
        </p:nvSpPr>
        <p:spPr/>
        <p:txBody>
          <a:bodyPr/>
          <a:lstStyle>
            <a:extLst/>
          </a:lstStyle>
          <a:p>
            <a:fld id="{72DEDE17-7B5D-4321-A73B-33DC890C0047}" type="slidenum">
              <a:rPr lang="it-IT" altLang="it-IT" smtClean="0"/>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endParaRPr lang="it-IT" altLang="it-IT"/>
          </a:p>
        </p:txBody>
      </p:sp>
      <p:sp>
        <p:nvSpPr>
          <p:cNvPr id="3" name="Segnaposto piè di pagina 2"/>
          <p:cNvSpPr>
            <a:spLocks noGrp="1"/>
          </p:cNvSpPr>
          <p:nvPr>
            <p:ph type="ftr" sz="quarter" idx="11"/>
          </p:nvPr>
        </p:nvSpPr>
        <p:spPr/>
        <p:txBody>
          <a:bodyPr/>
          <a:lstStyle>
            <a:extLst/>
          </a:lstStyle>
          <a:p>
            <a:endParaRPr lang="it-IT" altLang="it-IT"/>
          </a:p>
        </p:txBody>
      </p:sp>
      <p:sp>
        <p:nvSpPr>
          <p:cNvPr id="4" name="Segnaposto numero diapositiva 3"/>
          <p:cNvSpPr>
            <a:spLocks noGrp="1"/>
          </p:cNvSpPr>
          <p:nvPr>
            <p:ph type="sldNum" sz="quarter" idx="12"/>
          </p:nvPr>
        </p:nvSpPr>
        <p:spPr/>
        <p:txBody>
          <a:bodyPr/>
          <a:lstStyle>
            <a:extLst/>
          </a:lstStyle>
          <a:p>
            <a:fld id="{7E6C591F-4CB4-45E3-A594-AA54B657DAA7}" type="slidenum">
              <a:rPr lang="it-IT" altLang="it-IT" smtClean="0"/>
              <a:pPr/>
              <a:t>‹N›</a:t>
            </a:fld>
            <a:endParaRPr lang="it-IT" alt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endParaRPr lang="it-IT" altLang="it-IT"/>
          </a:p>
        </p:txBody>
      </p:sp>
      <p:sp>
        <p:nvSpPr>
          <p:cNvPr id="6" name="Segnaposto piè di pagina 5"/>
          <p:cNvSpPr>
            <a:spLocks noGrp="1"/>
          </p:cNvSpPr>
          <p:nvPr>
            <p:ph type="ftr" sz="quarter" idx="11"/>
          </p:nvPr>
        </p:nvSpPr>
        <p:spPr/>
        <p:txBody>
          <a:bodyPr/>
          <a:lstStyle>
            <a:extLst/>
          </a:lstStyle>
          <a:p>
            <a:endParaRPr lang="it-IT" altLang="it-IT"/>
          </a:p>
        </p:txBody>
      </p:sp>
      <p:sp>
        <p:nvSpPr>
          <p:cNvPr id="7" name="Segnaposto numero diapositiva 6"/>
          <p:cNvSpPr>
            <a:spLocks noGrp="1"/>
          </p:cNvSpPr>
          <p:nvPr>
            <p:ph type="sldNum" sz="quarter" idx="12"/>
          </p:nvPr>
        </p:nvSpPr>
        <p:spPr/>
        <p:txBody>
          <a:bodyPr/>
          <a:lstStyle>
            <a:extLst/>
          </a:lstStyle>
          <a:p>
            <a:fld id="{D9C38118-F9EE-4E3E-8C4B-1A9A786F426F}" type="slidenum">
              <a:rPr lang="it-IT" altLang="it-IT" smtClean="0"/>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endParaRPr lang="it-IT" altLang="it-IT"/>
          </a:p>
        </p:txBody>
      </p:sp>
      <p:sp>
        <p:nvSpPr>
          <p:cNvPr id="6" name="Segnaposto piè di pagina 5"/>
          <p:cNvSpPr>
            <a:spLocks noGrp="1"/>
          </p:cNvSpPr>
          <p:nvPr>
            <p:ph type="ftr" sz="quarter" idx="11"/>
          </p:nvPr>
        </p:nvSpPr>
        <p:spPr/>
        <p:txBody>
          <a:bodyPr/>
          <a:lstStyle>
            <a:extLst/>
          </a:lstStyle>
          <a:p>
            <a:endParaRPr lang="it-IT" altLang="it-IT"/>
          </a:p>
        </p:txBody>
      </p:sp>
      <p:sp>
        <p:nvSpPr>
          <p:cNvPr id="7" name="Segnaposto numero diapositiva 6"/>
          <p:cNvSpPr>
            <a:spLocks noGrp="1"/>
          </p:cNvSpPr>
          <p:nvPr>
            <p:ph type="sldNum" sz="quarter" idx="12"/>
          </p:nvPr>
        </p:nvSpPr>
        <p:spPr/>
        <p:txBody>
          <a:bodyPr/>
          <a:lstStyle>
            <a:extLst/>
          </a:lstStyle>
          <a:p>
            <a:fld id="{83F31E6C-6F67-4EBB-B81F-736355A98A26}" type="slidenum">
              <a:rPr lang="it-IT" altLang="it-IT" smtClean="0"/>
              <a:pPr/>
              <a:t>‹N›</a:t>
            </a:fld>
            <a:endParaRPr lang="it-IT" alt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it-IT" alt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lt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5AE95C-4CB9-489F-AF73-6CABC49B4692}" type="slidenum">
              <a:rPr lang="it-IT" altLang="it-IT" smtClean="0"/>
              <a:pPr/>
              <a:t>‹N›</a:t>
            </a:fld>
            <a:endParaRPr lang="it-IT" alt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percorsi%20Negrini.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ARS-FVG.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67136" y="1066800"/>
            <a:ext cx="7776864" cy="168059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it-IT" altLang="it-IT" sz="4800" b="1" dirty="0" smtClean="0">
                <a:effectLst>
                  <a:outerShdw blurRad="38100" dist="38100" dir="2700000" algn="tl">
                    <a:srgbClr val="000000">
                      <a:alpha val="43137"/>
                    </a:srgbClr>
                  </a:outerShdw>
                </a:effectLst>
              </a:rPr>
              <a:t>Introduzione all’approccio </a:t>
            </a:r>
            <a:r>
              <a:rPr lang="it-IT" altLang="it-IT" sz="4800" b="1" dirty="0">
                <a:effectLst>
                  <a:outerShdw blurRad="38100" dist="38100" dir="2700000" algn="tl">
                    <a:srgbClr val="000000">
                      <a:alpha val="43137"/>
                    </a:srgbClr>
                  </a:outerShdw>
                </a:effectLst>
              </a:rPr>
              <a:t>riabilitativo </a:t>
            </a:r>
            <a:r>
              <a:rPr lang="it-IT" altLang="it-IT" sz="4800" b="1" dirty="0" smtClean="0">
                <a:effectLst>
                  <a:outerShdw blurRad="38100" dist="38100" dir="2700000" algn="tl">
                    <a:srgbClr val="000000">
                      <a:alpha val="43137"/>
                    </a:srgbClr>
                  </a:outerShdw>
                </a:effectLst>
              </a:rPr>
              <a:t>delle </a:t>
            </a:r>
            <a:r>
              <a:rPr lang="it-IT" altLang="it-IT" sz="4800" b="1" dirty="0">
                <a:effectLst>
                  <a:outerShdw blurRad="38100" dist="38100" dir="2700000" algn="tl">
                    <a:srgbClr val="000000">
                      <a:alpha val="43137"/>
                    </a:srgbClr>
                  </a:outerShdw>
                </a:effectLst>
              </a:rPr>
              <a:t>lombalgie</a:t>
            </a:r>
            <a:endParaRPr lang="it-IT" altLang="it-IT" dirty="0">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987824" y="3886200"/>
            <a:ext cx="3744417" cy="1270991"/>
          </a:xfrm>
        </p:spPr>
        <p:txBody>
          <a:bodyPr>
            <a:normAutofit/>
          </a:bodyPr>
          <a:lstStyle/>
          <a:p>
            <a:pPr algn="ctr">
              <a:lnSpc>
                <a:spcPct val="90000"/>
              </a:lnSpc>
            </a:pPr>
            <a:r>
              <a:rPr lang="it-IT" altLang="it-IT" sz="4000" dirty="0" smtClean="0">
                <a:effectLst>
                  <a:outerShdw blurRad="38100" dist="38100" dir="2700000" algn="tl">
                    <a:srgbClr val="000000"/>
                  </a:outerShdw>
                </a:effectLst>
              </a:rPr>
              <a:t>AA 2019/2020</a:t>
            </a:r>
          </a:p>
          <a:p>
            <a:pPr algn="ctr">
              <a:lnSpc>
                <a:spcPct val="90000"/>
              </a:lnSpc>
            </a:pPr>
            <a:r>
              <a:rPr lang="it-IT" altLang="it-IT" sz="4000" smtClean="0">
                <a:effectLst>
                  <a:outerShdw blurRad="38100" dist="38100" dir="2700000" algn="tl">
                    <a:srgbClr val="000000"/>
                  </a:outerShdw>
                </a:effectLst>
              </a:rPr>
              <a:t>settimo </a:t>
            </a:r>
            <a:r>
              <a:rPr lang="it-IT" altLang="it-IT" sz="4000" dirty="0" smtClean="0">
                <a:effectLst>
                  <a:outerShdw blurRad="38100" dist="38100" dir="2700000" algn="tl">
                    <a:srgbClr val="000000"/>
                  </a:outerShdw>
                </a:effectLst>
              </a:rPr>
              <a:t>audio</a:t>
            </a:r>
            <a:endParaRPr lang="it-IT" altLang="it-IT" sz="4000" dirty="0">
              <a:effectLst>
                <a:outerShdw blurRad="38100" dist="38100" dir="2700000" algn="tl">
                  <a:srgbClr val="000000"/>
                </a:outerShdw>
              </a:effectLst>
            </a:endParaRPr>
          </a:p>
        </p:txBody>
      </p:sp>
      <p:sp>
        <p:nvSpPr>
          <p:cNvPr id="5" name="Rectangle 9"/>
          <p:cNvSpPr>
            <a:spLocks noGrp="1" noChangeArrowheads="1"/>
          </p:cNvSpPr>
          <p:nvPr>
            <p:ph type="sldNum" sz="quarter" idx="12"/>
          </p:nvPr>
        </p:nvSpPr>
        <p:spPr/>
        <p:txBody>
          <a:bodyPr/>
          <a:lstStyle/>
          <a:p>
            <a:fld id="{EE78B678-E2B9-4E9C-AF5C-65C79836287D}" type="slidenum">
              <a:rPr lang="en-US" altLang="it-IT"/>
              <a:pPr/>
              <a:t>1</a:t>
            </a:fld>
            <a:endParaRPr lang="en-US" altLang="it-IT"/>
          </a:p>
        </p:txBody>
      </p:sp>
    </p:spTree>
    <p:extLst>
      <p:ext uri="{BB962C8B-B14F-4D97-AF65-F5344CB8AC3E}">
        <p14:creationId xmlns:p14="http://schemas.microsoft.com/office/powerpoint/2010/main" val="1147500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381000"/>
            <a:ext cx="7364413" cy="1282700"/>
          </a:xfrm>
          <a:ln>
            <a:headEnd/>
            <a:tailEnd/>
          </a:ln>
        </p:spPr>
        <p:style>
          <a:lnRef idx="1">
            <a:schemeClr val="accent4"/>
          </a:lnRef>
          <a:fillRef idx="2">
            <a:schemeClr val="accent4"/>
          </a:fillRef>
          <a:effectRef idx="1">
            <a:schemeClr val="accent4"/>
          </a:effectRef>
          <a:fontRef idx="minor">
            <a:schemeClr val="dk1"/>
          </a:fontRef>
        </p:style>
        <p:txBody>
          <a:bodyPr/>
          <a:lstStyle/>
          <a:p>
            <a:r>
              <a:rPr lang="it-IT" altLang="it-IT" sz="4800" b="1">
                <a:solidFill>
                  <a:srgbClr val="000099"/>
                </a:solidFill>
              </a:rPr>
              <a:t>DEMEDICALIZZARE</a:t>
            </a:r>
          </a:p>
        </p:txBody>
      </p:sp>
      <p:sp>
        <p:nvSpPr>
          <p:cNvPr id="18435" name="Rectangle 3"/>
          <p:cNvSpPr>
            <a:spLocks noGrp="1" noChangeArrowheads="1"/>
          </p:cNvSpPr>
          <p:nvPr>
            <p:ph idx="1"/>
          </p:nvPr>
        </p:nvSpPr>
        <p:spPr>
          <a:xfrm>
            <a:off x="990600" y="2362200"/>
            <a:ext cx="8153400" cy="3962400"/>
          </a:xfrm>
        </p:spPr>
        <p:txBody>
          <a:bodyPr/>
          <a:lstStyle/>
          <a:p>
            <a:r>
              <a:rPr lang="it-IT" altLang="it-IT" sz="2800" b="0">
                <a:solidFill>
                  <a:srgbClr val="000000"/>
                </a:solidFill>
              </a:rPr>
              <a:t>In quanto quasi sempre si risolve spontaneamente</a:t>
            </a:r>
          </a:p>
          <a:p>
            <a:pPr>
              <a:buFontTx/>
              <a:buNone/>
            </a:pPr>
            <a:endParaRPr lang="it-IT" altLang="it-IT" sz="2800" b="0">
              <a:solidFill>
                <a:srgbClr val="000000"/>
              </a:solidFill>
            </a:endParaRPr>
          </a:p>
          <a:p>
            <a:r>
              <a:rPr lang="it-IT" altLang="it-IT" sz="2800" b="0">
                <a:solidFill>
                  <a:srgbClr val="000000"/>
                </a:solidFill>
              </a:rPr>
              <a:t>Demedicalizzare non vuol dire minimizzare o non intervenire già con interventi educativi: significa, soprattutto, non prescrivere indagini strumentali inutili, non prescrivere riposo e lunghe assenze dal lavoro.</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10</a:t>
            </a:fld>
            <a:endParaRPr lang="it-IT" alt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370013" y="247650"/>
            <a:ext cx="7772400" cy="895350"/>
          </a:xfrm>
        </p:spPr>
        <p:txBody>
          <a:bodyPr/>
          <a:lstStyle/>
          <a:p>
            <a:r>
              <a:rPr lang="it-IT" altLang="it-IT" b="1"/>
              <a:t>Malattia autolimitante</a:t>
            </a:r>
          </a:p>
        </p:txBody>
      </p:sp>
      <p:sp>
        <p:nvSpPr>
          <p:cNvPr id="33795" name="Rectangle 3"/>
          <p:cNvSpPr>
            <a:spLocks noGrp="1" noChangeArrowheads="1"/>
          </p:cNvSpPr>
          <p:nvPr>
            <p:ph idx="1"/>
          </p:nvPr>
        </p:nvSpPr>
        <p:spPr>
          <a:xfrm>
            <a:off x="914400" y="1752600"/>
            <a:ext cx="8228013" cy="4572000"/>
          </a:xfrm>
        </p:spPr>
        <p:txBody>
          <a:bodyPr/>
          <a:lstStyle/>
          <a:p>
            <a:r>
              <a:rPr lang="it-IT" altLang="it-IT" b="0">
                <a:solidFill>
                  <a:srgbClr val="000000"/>
                </a:solidFill>
              </a:rPr>
              <a:t>44% dei pz migliorano entro 1 settimana</a:t>
            </a:r>
          </a:p>
          <a:p>
            <a:r>
              <a:rPr lang="it-IT" altLang="it-IT" b="0">
                <a:solidFill>
                  <a:srgbClr val="000000"/>
                </a:solidFill>
              </a:rPr>
              <a:t>86% entro 1 mese</a:t>
            </a:r>
          </a:p>
          <a:p>
            <a:r>
              <a:rPr lang="it-IT" altLang="it-IT" b="0">
                <a:solidFill>
                  <a:srgbClr val="000000"/>
                </a:solidFill>
              </a:rPr>
              <a:t>92% entro 2 mesi (McKenzie)</a:t>
            </a:r>
          </a:p>
          <a:p>
            <a:pPr>
              <a:buFontTx/>
              <a:buNone/>
            </a:pPr>
            <a:endParaRPr lang="it-IT" altLang="it-IT" b="0">
              <a:solidFill>
                <a:srgbClr val="000000"/>
              </a:solidFill>
            </a:endParaRPr>
          </a:p>
          <a:p>
            <a:pPr>
              <a:buFontTx/>
              <a:buNone/>
            </a:pPr>
            <a:r>
              <a:rPr lang="it-IT" altLang="it-IT" b="0" i="1">
                <a:solidFill>
                  <a:srgbClr val="000000"/>
                </a:solidFill>
              </a:rPr>
              <a:t>Nelle prime 4 settimane potrebbe esserci la stessa probabilità di successo senza alcun trattamento, applicando terapie fisiche o di altro tipo. Cosa fare dunque?</a:t>
            </a:r>
            <a:endParaRPr lang="it-IT" altLang="it-IT">
              <a:solidFill>
                <a:srgbClr val="000000"/>
              </a:solidFill>
            </a:endParaRP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11</a:t>
            </a:fld>
            <a:endParaRPr lang="it-IT" alt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370013" y="152400"/>
            <a:ext cx="7772400" cy="838200"/>
          </a:xfrm>
        </p:spPr>
        <p:txBody>
          <a:bodyPr/>
          <a:lstStyle/>
          <a:p>
            <a:r>
              <a:rPr lang="it-IT" altLang="it-IT" b="1"/>
              <a:t>Malattia recidivante</a:t>
            </a:r>
          </a:p>
        </p:txBody>
      </p:sp>
      <p:sp>
        <p:nvSpPr>
          <p:cNvPr id="37891" name="Rectangle 3"/>
          <p:cNvSpPr>
            <a:spLocks noGrp="1" noChangeArrowheads="1"/>
          </p:cNvSpPr>
          <p:nvPr>
            <p:ph idx="1"/>
          </p:nvPr>
        </p:nvSpPr>
        <p:spPr>
          <a:xfrm>
            <a:off x="1143000" y="1066800"/>
            <a:ext cx="7772400" cy="1752600"/>
          </a:xfrm>
        </p:spPr>
        <p:txBody>
          <a:bodyPr/>
          <a:lstStyle/>
          <a:p>
            <a:pPr>
              <a:lnSpc>
                <a:spcPct val="90000"/>
              </a:lnSpc>
            </a:pPr>
            <a:r>
              <a:rPr lang="it-IT" altLang="it-IT" b="0">
                <a:solidFill>
                  <a:srgbClr val="000000"/>
                </a:solidFill>
              </a:rPr>
              <a:t>62% dei pz riferiscono almeno 3 episodi algici negli ultimi 5 anni (McKenzie)</a:t>
            </a:r>
          </a:p>
          <a:p>
            <a:pPr>
              <a:lnSpc>
                <a:spcPct val="90000"/>
              </a:lnSpc>
            </a:pPr>
            <a:r>
              <a:rPr lang="it-IT" altLang="it-IT" b="0">
                <a:solidFill>
                  <a:srgbClr val="000000"/>
                </a:solidFill>
              </a:rPr>
              <a:t>Il 35% dei casi recidivanti sviluppa sciatica</a:t>
            </a:r>
          </a:p>
        </p:txBody>
      </p:sp>
      <p:pic>
        <p:nvPicPr>
          <p:cNvPr id="37892" name="Picture 4" descr="sciati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6288" y="2698750"/>
            <a:ext cx="5827712"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egnaposto numero diapositiva 1"/>
          <p:cNvSpPr>
            <a:spLocks noGrp="1"/>
          </p:cNvSpPr>
          <p:nvPr>
            <p:ph type="sldNum" sz="quarter" idx="12"/>
          </p:nvPr>
        </p:nvSpPr>
        <p:spPr/>
        <p:txBody>
          <a:bodyPr/>
          <a:lstStyle/>
          <a:p>
            <a:fld id="{2143E81F-7571-4698-9426-1C3A68BE4E62}" type="slidenum">
              <a:rPr lang="it-IT" altLang="it-IT" smtClean="0"/>
              <a:pPr/>
              <a:t>12</a:t>
            </a:fld>
            <a:endParaRPr lang="it-IT" alt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0"/>
            <a:ext cx="7847013" cy="2743200"/>
          </a:xfrm>
        </p:spPr>
        <p:txBody>
          <a:bodyPr/>
          <a:lstStyle/>
          <a:p>
            <a:r>
              <a:rPr lang="it-IT" altLang="it-IT" sz="4000" b="1" dirty="0">
                <a:solidFill>
                  <a:srgbClr val="0000FF"/>
                </a:solidFill>
              </a:rPr>
              <a:t>3° Obiettivo:</a:t>
            </a:r>
            <a:br>
              <a:rPr lang="it-IT" altLang="it-IT" sz="4000" b="1" dirty="0">
                <a:solidFill>
                  <a:srgbClr val="0000FF"/>
                </a:solidFill>
              </a:rPr>
            </a:br>
            <a:r>
              <a:rPr lang="it-IT" altLang="it-IT" sz="4000" b="1" dirty="0">
                <a:solidFill>
                  <a:srgbClr val="0000FF"/>
                </a:solidFill>
              </a:rPr>
              <a:t>DARE UNA RISPOSTA!...</a:t>
            </a:r>
            <a:br>
              <a:rPr lang="it-IT" altLang="it-IT" sz="4000" b="1" dirty="0">
                <a:solidFill>
                  <a:srgbClr val="0000FF"/>
                </a:solidFill>
              </a:rPr>
            </a:br>
            <a:r>
              <a:rPr lang="it-IT" altLang="it-IT" sz="4000" dirty="0">
                <a:solidFill>
                  <a:srgbClr val="0000FF"/>
                </a:solidFill>
              </a:rPr>
              <a:t>Se possibile</a:t>
            </a:r>
            <a:br>
              <a:rPr lang="it-IT" altLang="it-IT" sz="4000" dirty="0">
                <a:solidFill>
                  <a:srgbClr val="0000FF"/>
                </a:solidFill>
              </a:rPr>
            </a:br>
            <a:r>
              <a:rPr lang="it-IT" altLang="it-IT" sz="4000" dirty="0">
                <a:solidFill>
                  <a:srgbClr val="0000FF"/>
                </a:solidFill>
              </a:rPr>
              <a:t>sicura, efficiente ed efficace</a:t>
            </a:r>
          </a:p>
        </p:txBody>
      </p:sp>
      <p:sp>
        <p:nvSpPr>
          <p:cNvPr id="30723" name="Rectangle 3"/>
          <p:cNvSpPr>
            <a:spLocks noGrp="1" noChangeArrowheads="1"/>
          </p:cNvSpPr>
          <p:nvPr>
            <p:ph idx="1"/>
          </p:nvPr>
        </p:nvSpPr>
        <p:spPr>
          <a:xfrm>
            <a:off x="1370013" y="3276600"/>
            <a:ext cx="7469187" cy="2819400"/>
          </a:xfrm>
        </p:spPr>
        <p:style>
          <a:lnRef idx="1">
            <a:schemeClr val="accent4"/>
          </a:lnRef>
          <a:fillRef idx="2">
            <a:schemeClr val="accent4"/>
          </a:fillRef>
          <a:effectRef idx="1">
            <a:schemeClr val="accent4"/>
          </a:effectRef>
          <a:fontRef idx="minor">
            <a:schemeClr val="dk1"/>
          </a:fontRef>
        </p:style>
        <p:txBody>
          <a:bodyPr/>
          <a:lstStyle/>
          <a:p>
            <a:pPr>
              <a:buFontTx/>
              <a:buNone/>
            </a:pPr>
            <a:r>
              <a:rPr lang="it-IT" altLang="it-IT" b="0" dirty="0">
                <a:solidFill>
                  <a:srgbClr val="000000"/>
                </a:solidFill>
              </a:rPr>
              <a:t>Evitare liste d’attesa inutili, riconoscere fin da subito fattori di rischio individuali per la cronicizzazione (posture, occupazione, abitudini di vita, credenze soggettive …)</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13</a:t>
            </a:fld>
            <a:endParaRPr lang="it-IT" alt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71600" y="457200"/>
            <a:ext cx="7772400" cy="838200"/>
          </a:xfrm>
        </p:spPr>
        <p:txBody>
          <a:bodyPr>
            <a:normAutofit fontScale="90000"/>
          </a:bodyPr>
          <a:lstStyle/>
          <a:p>
            <a:r>
              <a:rPr lang="it-IT" altLang="it-IT" sz="4000" b="1">
                <a:solidFill>
                  <a:srgbClr val="0000FF"/>
                </a:solidFill>
              </a:rPr>
              <a:t>Approccio in fase acuta </a:t>
            </a:r>
            <a:r>
              <a:rPr lang="it-IT" altLang="it-IT" sz="2000" i="1">
                <a:solidFill>
                  <a:srgbClr val="0000FF"/>
                </a:solidFill>
              </a:rPr>
              <a:t>(Stefano Giovannoni)</a:t>
            </a:r>
            <a:r>
              <a:rPr lang="it-IT" altLang="it-IT" sz="4000" b="1"/>
              <a:t> </a:t>
            </a:r>
          </a:p>
        </p:txBody>
      </p:sp>
      <p:sp>
        <p:nvSpPr>
          <p:cNvPr id="34819" name="Rectangle 3"/>
          <p:cNvSpPr>
            <a:spLocks noGrp="1" noChangeArrowheads="1"/>
          </p:cNvSpPr>
          <p:nvPr>
            <p:ph idx="1"/>
          </p:nvPr>
        </p:nvSpPr>
        <p:spPr>
          <a:xfrm>
            <a:off x="990600" y="1828800"/>
            <a:ext cx="7924800" cy="4572000"/>
          </a:xfrm>
        </p:spPr>
        <p:txBody>
          <a:bodyPr/>
          <a:lstStyle/>
          <a:p>
            <a:pPr marL="533400" indent="-533400">
              <a:buFontTx/>
              <a:buAutoNum type="arabicPeriod"/>
            </a:pPr>
            <a:r>
              <a:rPr lang="it-IT" altLang="it-IT" b="0">
                <a:solidFill>
                  <a:srgbClr val="000000"/>
                </a:solidFill>
              </a:rPr>
              <a:t>comunicare che la </a:t>
            </a:r>
            <a:r>
              <a:rPr lang="it-IT" altLang="it-IT" u="sng">
                <a:solidFill>
                  <a:srgbClr val="000000"/>
                </a:solidFill>
              </a:rPr>
              <a:t>diagnostica per immagini</a:t>
            </a:r>
            <a:r>
              <a:rPr lang="it-IT" altLang="it-IT" b="0">
                <a:solidFill>
                  <a:srgbClr val="000000"/>
                </a:solidFill>
              </a:rPr>
              <a:t> non è utile ai fini della diagnosi nella lombalgia acuta non specifica e nelle prime 4-6 settimane di una sciatica, enfatizzando invece il concetto che l’effettuazione di indagini radiologiche possono essere dannose e, quindi, doppiamente inappropriate. Attenzione al rischio di “sovradiagnosi”.</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14</a:t>
            </a:fld>
            <a:endParaRPr lang="it-IT" alt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1371600" y="685800"/>
            <a:ext cx="7772400" cy="5715000"/>
          </a:xfrm>
        </p:spPr>
        <p:txBody>
          <a:bodyPr/>
          <a:lstStyle/>
          <a:p>
            <a:pPr marL="609600" indent="-609600">
              <a:buFontTx/>
              <a:buAutoNum type="arabicPeriod" startAt="2"/>
            </a:pPr>
            <a:r>
              <a:rPr lang="it-IT" altLang="it-IT" b="0">
                <a:solidFill>
                  <a:srgbClr val="000000"/>
                </a:solidFill>
              </a:rPr>
              <a:t>fornire al paziente </a:t>
            </a:r>
            <a:r>
              <a:rPr lang="it-IT" altLang="it-IT" u="sng">
                <a:solidFill>
                  <a:srgbClr val="000000"/>
                </a:solidFill>
              </a:rPr>
              <a:t>informazioni e rassicurazioni</a:t>
            </a:r>
            <a:r>
              <a:rPr lang="it-IT" altLang="it-IT" b="0">
                <a:solidFill>
                  <a:srgbClr val="000000"/>
                </a:solidFill>
              </a:rPr>
              <a:t> sulla possibile genesi del suo MDS, le ipotetiche cause scatenanti, gli eventuali fattori di rischio;</a:t>
            </a:r>
          </a:p>
          <a:p>
            <a:pPr marL="609600" indent="-609600">
              <a:buFontTx/>
              <a:buAutoNum type="arabicPeriod" startAt="3"/>
            </a:pPr>
            <a:r>
              <a:rPr lang="it-IT" altLang="it-IT" b="0">
                <a:solidFill>
                  <a:srgbClr val="000000"/>
                </a:solidFill>
              </a:rPr>
              <a:t>comunicare l’alta probabilità di </a:t>
            </a:r>
            <a:r>
              <a:rPr lang="it-IT" altLang="it-IT" u="sng">
                <a:solidFill>
                  <a:srgbClr val="000000"/>
                </a:solidFill>
              </a:rPr>
              <a:t>prognosi favorevole</a:t>
            </a:r>
            <a:r>
              <a:rPr lang="it-IT" altLang="it-IT" b="0">
                <a:solidFill>
                  <a:srgbClr val="000000"/>
                </a:solidFill>
              </a:rPr>
              <a:t> legata alla natura benigna del disturbo, ma anche la elevata possibilità di recidive e limitata possibilità di cronicizzazione;</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15</a:t>
            </a:fld>
            <a:endParaRPr lang="it-IT" alt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1371600" y="685800"/>
            <a:ext cx="7772400" cy="5867400"/>
          </a:xfrm>
        </p:spPr>
        <p:txBody>
          <a:bodyPr/>
          <a:lstStyle/>
          <a:p>
            <a:pPr marL="609600" indent="-609600">
              <a:buFontTx/>
              <a:buAutoNum type="arabicPeriod" startAt="4"/>
            </a:pPr>
            <a:r>
              <a:rPr lang="it-IT" altLang="it-IT" b="0">
                <a:solidFill>
                  <a:srgbClr val="000000"/>
                </a:solidFill>
              </a:rPr>
              <a:t>raccomandare di </a:t>
            </a:r>
            <a:r>
              <a:rPr lang="it-IT" altLang="it-IT" u="sng">
                <a:solidFill>
                  <a:srgbClr val="000000"/>
                </a:solidFill>
              </a:rPr>
              <a:t>rimanere attivi</a:t>
            </a:r>
            <a:r>
              <a:rPr lang="it-IT" altLang="it-IT" b="0">
                <a:solidFill>
                  <a:srgbClr val="000000"/>
                </a:solidFill>
              </a:rPr>
              <a:t> e, se possibile, tornare al lavoro, </a:t>
            </a:r>
            <a:r>
              <a:rPr lang="it-IT" altLang="it-IT" b="0" u="sng">
                <a:solidFill>
                  <a:srgbClr val="000000"/>
                </a:solidFill>
              </a:rPr>
              <a:t>anche se presente lombalgia</a:t>
            </a:r>
            <a:r>
              <a:rPr lang="it-IT" altLang="it-IT" b="0">
                <a:solidFill>
                  <a:srgbClr val="000000"/>
                </a:solidFill>
              </a:rPr>
              <a:t>: questo provvedimento comporta una remissione più rapida dei sintomi;</a:t>
            </a:r>
          </a:p>
          <a:p>
            <a:pPr marL="609600" indent="-609600">
              <a:buFontTx/>
              <a:buAutoNum type="arabicPeriod" startAt="5"/>
            </a:pPr>
            <a:r>
              <a:rPr lang="it-IT" altLang="it-IT" u="sng">
                <a:solidFill>
                  <a:srgbClr val="000000"/>
                </a:solidFill>
              </a:rPr>
              <a:t> sconsigliare il riposo a letto;</a:t>
            </a:r>
          </a:p>
          <a:p>
            <a:pPr marL="609600" indent="-609600">
              <a:buFontTx/>
              <a:buAutoNum type="arabicPeriod" startAt="6"/>
            </a:pPr>
            <a:r>
              <a:rPr lang="it-IT" altLang="it-IT" b="0">
                <a:solidFill>
                  <a:srgbClr val="000000"/>
                </a:solidFill>
              </a:rPr>
              <a:t>consigliare di </a:t>
            </a:r>
            <a:r>
              <a:rPr lang="it-IT" altLang="it-IT" u="sng">
                <a:solidFill>
                  <a:srgbClr val="000000"/>
                </a:solidFill>
              </a:rPr>
              <a:t>praticare comunque attività fisica</a:t>
            </a:r>
            <a:r>
              <a:rPr lang="it-IT" altLang="it-IT" b="0">
                <a:solidFill>
                  <a:srgbClr val="000000"/>
                </a:solidFill>
              </a:rPr>
              <a:t>, precisando che non c’è dimostrazione che ci siano esercizi specifici per la lombalgia acuta</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16</a:t>
            </a:fld>
            <a:endParaRPr lang="it-IT" alt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81125" y="260350"/>
            <a:ext cx="7626350" cy="912813"/>
          </a:xfrm>
        </p:spPr>
        <p:txBody>
          <a:bodyPr/>
          <a:lstStyle/>
          <a:p>
            <a:r>
              <a:rPr lang="it-IT" altLang="it-IT" b="1" dirty="0">
                <a:solidFill>
                  <a:srgbClr val="0000FF"/>
                </a:solidFill>
              </a:rPr>
              <a:t>farmaci</a:t>
            </a:r>
          </a:p>
        </p:txBody>
      </p:sp>
      <p:sp>
        <p:nvSpPr>
          <p:cNvPr id="19459" name="Rectangle 3"/>
          <p:cNvSpPr>
            <a:spLocks noGrp="1" noChangeArrowheads="1"/>
          </p:cNvSpPr>
          <p:nvPr>
            <p:ph idx="1"/>
          </p:nvPr>
        </p:nvSpPr>
        <p:spPr>
          <a:xfrm>
            <a:off x="1066800" y="2097088"/>
            <a:ext cx="7772400" cy="3694112"/>
          </a:xfrm>
        </p:spPr>
        <p:txBody>
          <a:bodyPr/>
          <a:lstStyle/>
          <a:p>
            <a:r>
              <a:rPr lang="it-IT" altLang="it-IT" b="0">
                <a:solidFill>
                  <a:srgbClr val="000000"/>
                </a:solidFill>
              </a:rPr>
              <a:t>Il Medico di Medicina Generale prescriverà in prima istanza paracetamolo oppure FANS;</a:t>
            </a:r>
          </a:p>
          <a:p>
            <a:pPr>
              <a:buFontTx/>
              <a:buNone/>
            </a:pPr>
            <a:endParaRPr lang="it-IT" altLang="it-IT" b="0">
              <a:solidFill>
                <a:srgbClr val="000000"/>
              </a:solidFill>
            </a:endParaRPr>
          </a:p>
          <a:p>
            <a:r>
              <a:rPr lang="it-IT" altLang="it-IT" b="0">
                <a:solidFill>
                  <a:srgbClr val="000000"/>
                </a:solidFill>
              </a:rPr>
              <a:t>Eventualmente miorilassanti, ma tenendo conto degli effetti collaterali: sonnolenza, vertigini e nausea.</a:t>
            </a:r>
          </a:p>
        </p:txBody>
      </p:sp>
      <p:sp>
        <p:nvSpPr>
          <p:cNvPr id="19460" name="Text Box 4"/>
          <p:cNvSpPr txBox="1">
            <a:spLocks noChangeArrowheads="1"/>
          </p:cNvSpPr>
          <p:nvPr/>
        </p:nvSpPr>
        <p:spPr bwMode="auto">
          <a:xfrm>
            <a:off x="762000" y="381000"/>
            <a:ext cx="6032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4400" b="1">
                <a:solidFill>
                  <a:srgbClr val="0000FF"/>
                </a:solidFill>
              </a:rPr>
              <a:t>7.</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17</a:t>
            </a:fld>
            <a:endParaRPr lang="it-IT" alt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a:xfrm>
            <a:off x="1295400" y="228600"/>
            <a:ext cx="7772400" cy="971550"/>
          </a:xfrm>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it-IT" altLang="it-IT" sz="3600" b="1" dirty="0">
                <a:solidFill>
                  <a:srgbClr val="0000FF"/>
                </a:solidFill>
              </a:rPr>
              <a:t>Se il dolore persiste dopo 4 settimane?</a:t>
            </a:r>
          </a:p>
        </p:txBody>
      </p:sp>
      <p:sp>
        <p:nvSpPr>
          <p:cNvPr id="31746" name="Rectangle 2"/>
          <p:cNvSpPr>
            <a:spLocks noGrp="1" noChangeArrowheads="1"/>
          </p:cNvSpPr>
          <p:nvPr>
            <p:ph idx="1"/>
          </p:nvPr>
        </p:nvSpPr>
        <p:spPr>
          <a:xfrm>
            <a:off x="1295400" y="1752600"/>
            <a:ext cx="7620000" cy="4724400"/>
          </a:xfrm>
        </p:spPr>
        <p:txBody>
          <a:bodyPr/>
          <a:lstStyle/>
          <a:p>
            <a:pPr>
              <a:lnSpc>
                <a:spcPct val="90000"/>
              </a:lnSpc>
              <a:buFont typeface="Symbol" pitchFamily="18" charset="2"/>
              <a:buChar char=""/>
            </a:pPr>
            <a:r>
              <a:rPr lang="it-IT" altLang="it-IT" b="0" dirty="0">
                <a:solidFill>
                  <a:srgbClr val="000000"/>
                </a:solidFill>
              </a:rPr>
              <a:t>“… il MMG può inviare il paziente a visita fisiatrica oppure … può prescrivere una </a:t>
            </a:r>
            <a:r>
              <a:rPr lang="it-IT" altLang="it-IT" dirty="0">
                <a:solidFill>
                  <a:srgbClr val="000000"/>
                </a:solidFill>
              </a:rPr>
              <a:t>valutazione breve</a:t>
            </a:r>
            <a:r>
              <a:rPr lang="it-IT" altLang="it-IT" b="0" dirty="0">
                <a:solidFill>
                  <a:srgbClr val="000000"/>
                </a:solidFill>
              </a:rPr>
              <a:t> da parte del </a:t>
            </a:r>
            <a:r>
              <a:rPr lang="it-IT" altLang="it-IT" dirty="0">
                <a:solidFill>
                  <a:srgbClr val="000000"/>
                </a:solidFill>
              </a:rPr>
              <a:t>fisioterapista</a:t>
            </a:r>
            <a:r>
              <a:rPr lang="it-IT" altLang="it-IT" b="0" dirty="0">
                <a:solidFill>
                  <a:srgbClr val="000000"/>
                </a:solidFill>
              </a:rPr>
              <a:t>  con attivazione del successivo percorso terapeutico …”(Codice Tariffario Regionale 89.01) </a:t>
            </a:r>
            <a:r>
              <a:rPr lang="it-IT" altLang="it-IT" sz="2400" b="0" i="1" dirty="0">
                <a:solidFill>
                  <a:srgbClr val="000000"/>
                </a:solidFill>
              </a:rPr>
              <a:t>ARS-FVG Il mal di schiena</a:t>
            </a:r>
          </a:p>
          <a:p>
            <a:pPr>
              <a:lnSpc>
                <a:spcPct val="90000"/>
              </a:lnSpc>
              <a:buFont typeface="Symbol" pitchFamily="18" charset="2"/>
              <a:buNone/>
            </a:pPr>
            <a:endParaRPr lang="it-IT" altLang="it-IT" sz="2400" i="1" dirty="0">
              <a:solidFill>
                <a:srgbClr val="000000"/>
              </a:solidFill>
            </a:endParaRPr>
          </a:p>
          <a:p>
            <a:pPr>
              <a:lnSpc>
                <a:spcPct val="90000"/>
              </a:lnSpc>
              <a:buFont typeface="Symbol" pitchFamily="18" charset="2"/>
              <a:buNone/>
            </a:pPr>
            <a:r>
              <a:rPr lang="it-IT" altLang="it-IT" dirty="0">
                <a:solidFill>
                  <a:srgbClr val="000000"/>
                </a:solidFill>
                <a:sym typeface="Wingdings" pitchFamily="2" charset="2"/>
              </a:rPr>
              <a:t> </a:t>
            </a:r>
            <a:r>
              <a:rPr lang="it-IT" altLang="it-IT" i="1" dirty="0">
                <a:solidFill>
                  <a:srgbClr val="0000FF"/>
                </a:solidFill>
                <a:sym typeface="Wingdings" pitchFamily="2" charset="2"/>
              </a:rPr>
              <a:t>La fase subacuta è la fase peculiarmente riabilitativa</a:t>
            </a:r>
            <a:endParaRPr lang="it-IT" altLang="it-IT" i="1" dirty="0">
              <a:solidFill>
                <a:srgbClr val="0000FF"/>
              </a:solidFill>
            </a:endParaRP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18</a:t>
            </a:fld>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13" dur="500"/>
                                        <p:tgtEl>
                                          <p:spTgt spid="31746">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1746">
                                            <p:txEl>
                                              <p:pRg st="2" end="2"/>
                                            </p:txEl>
                                          </p:spTgt>
                                        </p:tgtEl>
                                        <p:attrNameLst>
                                          <p:attrName>style.visibility</p:attrName>
                                        </p:attrNameLst>
                                      </p:cBhvr>
                                      <p:to>
                                        <p:strVal val="visible"/>
                                      </p:to>
                                    </p:set>
                                    <p:animEffect transition="in" filter="blinds(horizontal)">
                                      <p:cBhvr>
                                        <p:cTn id="16" dur="500"/>
                                        <p:tgtEl>
                                          <p:spTgt spid="31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71600" y="247650"/>
            <a:ext cx="7543800" cy="1047750"/>
          </a:xfrm>
        </p:spPr>
        <p:style>
          <a:lnRef idx="1">
            <a:schemeClr val="accent4"/>
          </a:lnRef>
          <a:fillRef idx="2">
            <a:schemeClr val="accent4"/>
          </a:fillRef>
          <a:effectRef idx="1">
            <a:schemeClr val="accent4"/>
          </a:effectRef>
          <a:fontRef idx="minor">
            <a:schemeClr val="dk1"/>
          </a:fontRef>
        </p:style>
        <p:txBody>
          <a:bodyPr/>
          <a:lstStyle/>
          <a:p>
            <a:r>
              <a:rPr lang="it-IT" altLang="it-IT" b="1">
                <a:solidFill>
                  <a:srgbClr val="0000FF"/>
                </a:solidFill>
              </a:rPr>
              <a:t>Dopo 3 mesi: fase cronica</a:t>
            </a:r>
          </a:p>
        </p:txBody>
      </p:sp>
      <p:sp>
        <p:nvSpPr>
          <p:cNvPr id="28675" name="Rectangle 3"/>
          <p:cNvSpPr>
            <a:spLocks noGrp="1" noChangeArrowheads="1"/>
          </p:cNvSpPr>
          <p:nvPr>
            <p:ph idx="1"/>
          </p:nvPr>
        </p:nvSpPr>
        <p:spPr>
          <a:xfrm>
            <a:off x="990600" y="1676400"/>
            <a:ext cx="8151813" cy="4876800"/>
          </a:xfrm>
        </p:spPr>
        <p:txBody>
          <a:bodyPr/>
          <a:lstStyle/>
          <a:p>
            <a:r>
              <a:rPr lang="it-IT" altLang="it-IT" sz="2800" b="0">
                <a:solidFill>
                  <a:srgbClr val="000000"/>
                </a:solidFill>
              </a:rPr>
              <a:t>“Se dopo 3 mesi il MDS persiste è raccomandato rivalutare il paziente al fine di escludere una specifica patologia spinale e radicolopatie: nella gran parte dei casi il MDS cronico è non specifico.</a:t>
            </a:r>
          </a:p>
          <a:p>
            <a:r>
              <a:rPr lang="it-IT" altLang="it-IT" sz="2800" b="0">
                <a:solidFill>
                  <a:srgbClr val="000000"/>
                </a:solidFill>
              </a:rPr>
              <a:t>Anche in questa fase non devono essere richiesti accertamenti di diagnostica per immagini, se non in caso di sospetto di red flag (RM) o di deformità strutturali non precedentemente accertate (radiografie)” </a:t>
            </a:r>
            <a:r>
              <a:rPr lang="it-IT" altLang="it-IT" sz="2000" b="0" i="1">
                <a:solidFill>
                  <a:srgbClr val="000000"/>
                </a:solidFill>
              </a:rPr>
              <a:t>ARS-FVG Il mal di schiena</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19</a:t>
            </a:fld>
            <a:endParaRPr lang="it-IT" alt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65225" y="274638"/>
            <a:ext cx="7902575" cy="1066800"/>
          </a:xfrm>
        </p:spPr>
        <p:txBody>
          <a:bodyPr>
            <a:normAutofit fontScale="90000"/>
          </a:bodyPr>
          <a:lstStyle/>
          <a:p>
            <a:r>
              <a:rPr lang="it-IT" altLang="it-IT" sz="4000" b="1"/>
              <a:t>Linee guida o percorsi terapeutici?</a:t>
            </a:r>
          </a:p>
        </p:txBody>
      </p:sp>
      <p:sp>
        <p:nvSpPr>
          <p:cNvPr id="12291" name="Rectangle 3"/>
          <p:cNvSpPr>
            <a:spLocks noGrp="1" noChangeArrowheads="1"/>
          </p:cNvSpPr>
          <p:nvPr>
            <p:ph idx="1"/>
          </p:nvPr>
        </p:nvSpPr>
        <p:spPr>
          <a:xfrm>
            <a:off x="936625" y="1600200"/>
            <a:ext cx="8207375" cy="4997450"/>
          </a:xfrm>
        </p:spPr>
        <p:txBody>
          <a:bodyPr/>
          <a:lstStyle/>
          <a:p>
            <a:r>
              <a:rPr lang="it-IT" altLang="it-IT" sz="2800" b="0" dirty="0">
                <a:solidFill>
                  <a:srgbClr val="000000"/>
                </a:solidFill>
              </a:rPr>
              <a:t>Le linee guida si sono imposte in questi ultimi anni come uno </a:t>
            </a:r>
            <a:r>
              <a:rPr lang="it-IT" altLang="it-IT" sz="2800" b="0" u="sng" dirty="0">
                <a:solidFill>
                  <a:srgbClr val="000000"/>
                </a:solidFill>
              </a:rPr>
              <a:t>strumento essenziale per sintetizzare i risultati proposti nella letteratura scientifica</a:t>
            </a:r>
            <a:r>
              <a:rPr lang="it-IT" altLang="it-IT" sz="2800" b="0" dirty="0">
                <a:solidFill>
                  <a:srgbClr val="000000"/>
                </a:solidFill>
              </a:rPr>
              <a:t> e renderli ampiamente disponibili alle professioni medico-sanitarie.</a:t>
            </a:r>
          </a:p>
          <a:p>
            <a:pPr>
              <a:buFontTx/>
              <a:buNone/>
            </a:pPr>
            <a:endParaRPr lang="it-IT" altLang="it-IT" sz="2800" b="0" dirty="0">
              <a:solidFill>
                <a:srgbClr val="000000"/>
              </a:solidFill>
            </a:endParaRPr>
          </a:p>
          <a:p>
            <a:r>
              <a:rPr lang="it-IT" altLang="it-IT" sz="2800" b="0" u="sng" dirty="0">
                <a:solidFill>
                  <a:srgbClr val="000000"/>
                </a:solidFill>
              </a:rPr>
              <a:t>Critiche alle linee guida</a:t>
            </a:r>
            <a:r>
              <a:rPr lang="it-IT" altLang="it-IT" sz="2800" b="0" dirty="0">
                <a:solidFill>
                  <a:srgbClr val="000000"/>
                </a:solidFill>
              </a:rPr>
              <a:t>: rispecchiano essenzialmente una “realtà di laboratorio”, indicando più ciò che vi è di dannoso o di inutile alle evidenze scientifiche, che ciò che può essere realmente utile al paziente</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a:t>
            </a:fld>
            <a:endParaRPr lang="it-IT" alt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47800" y="152400"/>
            <a:ext cx="7516813" cy="838200"/>
          </a:xfrm>
        </p:spPr>
        <p:txBody>
          <a:bodyPr/>
          <a:lstStyle/>
          <a:p>
            <a:r>
              <a:rPr lang="it-IT" altLang="it-IT" b="1"/>
              <a:t>dolore cronico e disabilità</a:t>
            </a:r>
          </a:p>
        </p:txBody>
      </p:sp>
      <p:sp>
        <p:nvSpPr>
          <p:cNvPr id="22531" name="Rectangle 3"/>
          <p:cNvSpPr>
            <a:spLocks noGrp="1" noChangeArrowheads="1"/>
          </p:cNvSpPr>
          <p:nvPr>
            <p:ph idx="1"/>
          </p:nvPr>
        </p:nvSpPr>
        <p:spPr>
          <a:xfrm>
            <a:off x="914400" y="1371600"/>
            <a:ext cx="8229600" cy="5410200"/>
          </a:xfrm>
        </p:spPr>
        <p:txBody>
          <a:bodyPr/>
          <a:lstStyle/>
          <a:p>
            <a:r>
              <a:rPr lang="it-IT" altLang="it-IT" sz="2800" b="0">
                <a:solidFill>
                  <a:srgbClr val="000000"/>
                </a:solidFill>
              </a:rPr>
              <a:t>La maggior parte dei pazienti con lombalgia acuta migliora rapidamente qualunque cosa si faccia …</a:t>
            </a:r>
          </a:p>
          <a:p>
            <a:pPr>
              <a:buFontTx/>
              <a:buNone/>
            </a:pPr>
            <a:endParaRPr lang="it-IT" altLang="it-IT" sz="2000" b="0">
              <a:solidFill>
                <a:srgbClr val="000000"/>
              </a:solidFill>
            </a:endParaRPr>
          </a:p>
          <a:p>
            <a:r>
              <a:rPr lang="it-IT" altLang="it-IT" sz="2800" b="0">
                <a:solidFill>
                  <a:srgbClr val="000000"/>
                </a:solidFill>
              </a:rPr>
              <a:t>Ma il 10-20% è a rischio di sviluppare dolore cronico</a:t>
            </a:r>
          </a:p>
          <a:p>
            <a:pPr>
              <a:buFontTx/>
              <a:buNone/>
            </a:pPr>
            <a:endParaRPr lang="it-IT" altLang="it-IT" sz="2000" b="0">
              <a:solidFill>
                <a:srgbClr val="000000"/>
              </a:solidFill>
            </a:endParaRPr>
          </a:p>
          <a:p>
            <a:r>
              <a:rPr lang="it-IT" altLang="it-IT" sz="2800" b="0">
                <a:solidFill>
                  <a:srgbClr val="000000"/>
                </a:solidFill>
              </a:rPr>
              <a:t>Dopo 1 mese, la maggior parte dei pazienti sono ritornati al lavoro, persino se hanno ancora dolori; quelli che non lo hanno ancora fatto hanno un rischio del 20% di sviluppare dolore cronico e disabilità.</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20</a:t>
            </a:fld>
            <a:endParaRPr lang="it-IT" alt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b="1"/>
              <a:t>Costi e risorse</a:t>
            </a:r>
          </a:p>
        </p:txBody>
      </p:sp>
      <p:sp>
        <p:nvSpPr>
          <p:cNvPr id="24579" name="Rectangle 3"/>
          <p:cNvSpPr>
            <a:spLocks noGrp="1" noChangeArrowheads="1"/>
          </p:cNvSpPr>
          <p:nvPr>
            <p:ph idx="1"/>
          </p:nvPr>
        </p:nvSpPr>
        <p:spPr/>
        <p:txBody>
          <a:bodyPr/>
          <a:lstStyle/>
          <a:p>
            <a:r>
              <a:rPr lang="it-IT" altLang="it-IT" b="0">
                <a:solidFill>
                  <a:srgbClr val="000000"/>
                </a:solidFill>
              </a:rPr>
              <a:t>Meno del 10% dei pazienti è responsabile di più del 90% dei costi sociali per disabilità cronica da lombalgia. (Waddell)</a:t>
            </a:r>
          </a:p>
          <a:p>
            <a:endParaRPr lang="it-IT" altLang="it-IT" b="0">
              <a:solidFill>
                <a:srgbClr val="000000"/>
              </a:solidFill>
            </a:endParaRPr>
          </a:p>
          <a:p>
            <a:r>
              <a:rPr lang="it-IT" altLang="it-IT" b="0">
                <a:solidFill>
                  <a:srgbClr val="000000"/>
                </a:solidFill>
              </a:rPr>
              <a:t>Questi pazienti cronici hanno una prognosi sfavorevole di guarigione.</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21</a:t>
            </a:fld>
            <a:endParaRPr lang="it-IT" alt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0013" y="247650"/>
            <a:ext cx="7545387" cy="971550"/>
          </a:xfrm>
        </p:spPr>
        <p:txBody>
          <a:bodyPr/>
          <a:lstStyle/>
          <a:p>
            <a:r>
              <a:rPr lang="it-IT" altLang="it-IT" b="1"/>
              <a:t>Dolore cronico</a:t>
            </a:r>
          </a:p>
        </p:txBody>
      </p:sp>
      <p:sp>
        <p:nvSpPr>
          <p:cNvPr id="21507" name="Rectangle 3"/>
          <p:cNvSpPr>
            <a:spLocks noGrp="1" noChangeArrowheads="1"/>
          </p:cNvSpPr>
          <p:nvPr>
            <p:ph idx="1"/>
          </p:nvPr>
        </p:nvSpPr>
        <p:spPr>
          <a:xfrm>
            <a:off x="914400" y="1524000"/>
            <a:ext cx="8229600" cy="3657600"/>
          </a:xfrm>
        </p:spPr>
        <p:txBody>
          <a:bodyPr/>
          <a:lstStyle/>
          <a:p>
            <a:pPr>
              <a:lnSpc>
                <a:spcPct val="80000"/>
              </a:lnSpc>
            </a:pPr>
            <a:r>
              <a:rPr lang="it-IT" altLang="it-IT" sz="2800" b="0">
                <a:solidFill>
                  <a:srgbClr val="000000"/>
                </a:solidFill>
              </a:rPr>
              <a:t>“Il MDS cronico non rappresenta un’entità o una diagnosi a sé, quanto un sintomo in pazienti con stadi molto diversi di danno, disabilità e cronicità …” </a:t>
            </a:r>
            <a:r>
              <a:rPr lang="it-IT" altLang="it-IT" sz="2000" b="0" i="1">
                <a:solidFill>
                  <a:srgbClr val="000000"/>
                </a:solidFill>
              </a:rPr>
              <a:t>ARS-FVG Il mal di schiena</a:t>
            </a:r>
          </a:p>
          <a:p>
            <a:pPr>
              <a:lnSpc>
                <a:spcPct val="80000"/>
              </a:lnSpc>
            </a:pPr>
            <a:endParaRPr lang="it-IT" altLang="it-IT" sz="2000" b="0" i="1">
              <a:solidFill>
                <a:srgbClr val="000000"/>
              </a:solidFill>
            </a:endParaRPr>
          </a:p>
          <a:p>
            <a:pPr>
              <a:lnSpc>
                <a:spcPct val="80000"/>
              </a:lnSpc>
            </a:pPr>
            <a:r>
              <a:rPr lang="it-IT" altLang="it-IT" sz="2800" b="0" u="sng">
                <a:solidFill>
                  <a:srgbClr val="000000"/>
                </a:solidFill>
              </a:rPr>
              <a:t>Modello bio-psico-sociale</a:t>
            </a:r>
            <a:r>
              <a:rPr lang="it-IT" altLang="it-IT" sz="2800" b="0">
                <a:solidFill>
                  <a:srgbClr val="000000"/>
                </a:solidFill>
              </a:rPr>
              <a:t>: al fenomeno biologico di base, si sovrappongono in un tempo più o meno breve elementi psicologici e sociali che contribuiscono in maniera determinante al dolore cronico</a:t>
            </a:r>
          </a:p>
        </p:txBody>
      </p:sp>
      <p:sp>
        <p:nvSpPr>
          <p:cNvPr id="21508" name="Text Box 4"/>
          <p:cNvSpPr txBox="1">
            <a:spLocks noChangeArrowheads="1"/>
          </p:cNvSpPr>
          <p:nvPr/>
        </p:nvSpPr>
        <p:spPr bwMode="auto">
          <a:xfrm>
            <a:off x="1524000" y="5334000"/>
            <a:ext cx="7086600" cy="1200329"/>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p>
            <a:r>
              <a:rPr lang="it-IT" altLang="it-IT" sz="2400" b="1" i="1" dirty="0">
                <a:solidFill>
                  <a:srgbClr val="0000FF"/>
                </a:solidFill>
              </a:rPr>
              <a:t>E’ raccomandata la valutazione dei </a:t>
            </a:r>
          </a:p>
          <a:p>
            <a:r>
              <a:rPr lang="it-IT" altLang="it-IT" sz="2400" b="1" i="1" dirty="0">
                <a:solidFill>
                  <a:srgbClr val="0000FF"/>
                </a:solidFill>
              </a:rPr>
              <a:t>fattori di rischio psicosociali di cronicizzazione,</a:t>
            </a:r>
          </a:p>
          <a:p>
            <a:r>
              <a:rPr lang="it-IT" altLang="it-IT" sz="2400" b="1" i="1" dirty="0">
                <a:solidFill>
                  <a:srgbClr val="0000FF"/>
                </a:solidFill>
              </a:rPr>
              <a:t>Cioè le bandiere gialle</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22</a:t>
            </a:fld>
            <a:endParaRPr lang="it-IT" alt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F5FF73"/>
          </a:solidFill>
        </p:spPr>
        <p:txBody>
          <a:bodyPr/>
          <a:lstStyle/>
          <a:p>
            <a:r>
              <a:rPr lang="it-IT" altLang="it-IT">
                <a:solidFill>
                  <a:srgbClr val="000099"/>
                </a:solidFill>
              </a:rPr>
              <a:t>“bandiere gialle”</a:t>
            </a:r>
          </a:p>
        </p:txBody>
      </p:sp>
      <p:sp>
        <p:nvSpPr>
          <p:cNvPr id="23555" name="Rectangle 3"/>
          <p:cNvSpPr>
            <a:spLocks noGrp="1" noChangeArrowheads="1"/>
          </p:cNvSpPr>
          <p:nvPr>
            <p:ph sz="half" idx="1"/>
          </p:nvPr>
        </p:nvSpPr>
        <p:spPr>
          <a:xfrm>
            <a:off x="914400" y="1676400"/>
            <a:ext cx="4270375" cy="4953000"/>
          </a:xfrm>
        </p:spPr>
        <p:txBody>
          <a:bodyPr/>
          <a:lstStyle/>
          <a:p>
            <a:pPr>
              <a:lnSpc>
                <a:spcPct val="90000"/>
              </a:lnSpc>
              <a:buClr>
                <a:srgbClr val="FF9900"/>
              </a:buClr>
              <a:buFont typeface="Wingdings" pitchFamily="2" charset="2"/>
              <a:buChar char="O"/>
            </a:pPr>
            <a:r>
              <a:rPr lang="it-IT" altLang="it-IT" sz="2400" b="0">
                <a:solidFill>
                  <a:srgbClr val="000000"/>
                </a:solidFill>
              </a:rPr>
              <a:t>Scarsa attenzione alla propria salute</a:t>
            </a:r>
          </a:p>
          <a:p>
            <a:pPr>
              <a:lnSpc>
                <a:spcPct val="90000"/>
              </a:lnSpc>
              <a:buClr>
                <a:srgbClr val="FF9900"/>
              </a:buClr>
              <a:buFont typeface="Wingdings" pitchFamily="2" charset="2"/>
              <a:buChar char="O"/>
            </a:pPr>
            <a:r>
              <a:rPr lang="it-IT" altLang="it-IT" sz="2400" b="0">
                <a:solidFill>
                  <a:srgbClr val="000000"/>
                </a:solidFill>
              </a:rPr>
              <a:t>Mai assenza di dolore</a:t>
            </a:r>
          </a:p>
          <a:p>
            <a:pPr>
              <a:lnSpc>
                <a:spcPct val="90000"/>
              </a:lnSpc>
              <a:buClr>
                <a:srgbClr val="FF9900"/>
              </a:buClr>
              <a:buFont typeface="Wingdings" pitchFamily="2" charset="2"/>
              <a:buChar char="O"/>
            </a:pPr>
            <a:r>
              <a:rPr lang="it-IT" altLang="it-IT" sz="2400" b="0">
                <a:solidFill>
                  <a:srgbClr val="000000"/>
                </a:solidFill>
              </a:rPr>
              <a:t>Paura del movimento e dell’attività</a:t>
            </a:r>
          </a:p>
          <a:p>
            <a:pPr>
              <a:lnSpc>
                <a:spcPct val="90000"/>
              </a:lnSpc>
              <a:buClr>
                <a:srgbClr val="FF9900"/>
              </a:buClr>
              <a:buFont typeface="Wingdings" pitchFamily="2" charset="2"/>
              <a:buChar char="O"/>
            </a:pPr>
            <a:r>
              <a:rPr lang="it-IT" altLang="it-IT" sz="2400" b="0">
                <a:solidFill>
                  <a:srgbClr val="000000"/>
                </a:solidFill>
              </a:rPr>
              <a:t>Lunga lombalgia disabilitante precedente</a:t>
            </a:r>
          </a:p>
          <a:p>
            <a:pPr>
              <a:lnSpc>
                <a:spcPct val="90000"/>
              </a:lnSpc>
              <a:buClr>
                <a:srgbClr val="FF9900"/>
              </a:buClr>
              <a:buFont typeface="Wingdings" pitchFamily="2" charset="2"/>
              <a:buChar char="O"/>
            </a:pPr>
            <a:r>
              <a:rPr lang="it-IT" altLang="it-IT" sz="2400" b="0">
                <a:solidFill>
                  <a:srgbClr val="000000"/>
                </a:solidFill>
              </a:rPr>
              <a:t>Trattamenti d’emergenza per la lombalgia</a:t>
            </a:r>
          </a:p>
          <a:p>
            <a:pPr>
              <a:lnSpc>
                <a:spcPct val="90000"/>
              </a:lnSpc>
              <a:buClr>
                <a:srgbClr val="FF9900"/>
              </a:buClr>
              <a:buFont typeface="Wingdings" pitchFamily="2" charset="2"/>
              <a:buChar char="O"/>
            </a:pPr>
            <a:r>
              <a:rPr lang="it-IT" altLang="it-IT" sz="2400" b="0">
                <a:solidFill>
                  <a:srgbClr val="000000"/>
                </a:solidFill>
              </a:rPr>
              <a:t>Intorpidimento in tutte le parti del corpo</a:t>
            </a:r>
          </a:p>
          <a:p>
            <a:pPr>
              <a:lnSpc>
                <a:spcPct val="90000"/>
              </a:lnSpc>
              <a:buClr>
                <a:srgbClr val="FF9900"/>
              </a:buClr>
              <a:buFont typeface="Wingdings" pitchFamily="2" charset="2"/>
              <a:buChar char="O"/>
            </a:pPr>
            <a:r>
              <a:rPr lang="it-IT" altLang="it-IT" sz="2400" b="0">
                <a:solidFill>
                  <a:srgbClr val="000000"/>
                </a:solidFill>
              </a:rPr>
              <a:t>Problemi relativi al sonno</a:t>
            </a:r>
          </a:p>
        </p:txBody>
      </p:sp>
      <p:sp>
        <p:nvSpPr>
          <p:cNvPr id="23556" name="Rectangle 4"/>
          <p:cNvSpPr>
            <a:spLocks noGrp="1" noChangeArrowheads="1"/>
          </p:cNvSpPr>
          <p:nvPr>
            <p:ph sz="half" idx="2"/>
          </p:nvPr>
        </p:nvSpPr>
        <p:spPr>
          <a:xfrm>
            <a:off x="5257800" y="1676400"/>
            <a:ext cx="3884613" cy="4572000"/>
          </a:xfrm>
        </p:spPr>
        <p:txBody>
          <a:bodyPr/>
          <a:lstStyle/>
          <a:p>
            <a:pPr>
              <a:lnSpc>
                <a:spcPct val="90000"/>
              </a:lnSpc>
              <a:buClr>
                <a:srgbClr val="FF9900"/>
              </a:buClr>
              <a:buFont typeface="Wingdings" pitchFamily="2" charset="2"/>
              <a:buChar char="O"/>
            </a:pPr>
            <a:r>
              <a:rPr lang="it-IT" altLang="it-IT" sz="2400" b="0">
                <a:solidFill>
                  <a:srgbClr val="000000"/>
                </a:solidFill>
              </a:rPr>
              <a:t>Vita da solo</a:t>
            </a:r>
          </a:p>
          <a:p>
            <a:pPr>
              <a:lnSpc>
                <a:spcPct val="90000"/>
              </a:lnSpc>
              <a:buClr>
                <a:srgbClr val="FF9900"/>
              </a:buClr>
              <a:buFont typeface="Wingdings" pitchFamily="2" charset="2"/>
              <a:buChar char="O"/>
            </a:pPr>
            <a:r>
              <a:rPr lang="it-IT" altLang="it-IT" sz="2400" b="0">
                <a:solidFill>
                  <a:srgbClr val="000000"/>
                </a:solidFill>
              </a:rPr>
              <a:t>Mancanza di speranza</a:t>
            </a:r>
          </a:p>
          <a:p>
            <a:pPr>
              <a:lnSpc>
                <a:spcPct val="90000"/>
              </a:lnSpc>
              <a:buClr>
                <a:srgbClr val="FF9900"/>
              </a:buClr>
              <a:buFont typeface="Wingdings" pitchFamily="2" charset="2"/>
              <a:buChar char="O"/>
            </a:pPr>
            <a:r>
              <a:rPr lang="it-IT" altLang="it-IT" sz="2400" b="0">
                <a:solidFill>
                  <a:srgbClr val="000000"/>
                </a:solidFill>
              </a:rPr>
              <a:t>Coniuge che da molto sostegno</a:t>
            </a:r>
          </a:p>
          <a:p>
            <a:pPr>
              <a:lnSpc>
                <a:spcPct val="90000"/>
              </a:lnSpc>
              <a:buClr>
                <a:srgbClr val="FF9900"/>
              </a:buClr>
              <a:buFont typeface="Wingdings" pitchFamily="2" charset="2"/>
              <a:buChar char="O"/>
            </a:pPr>
            <a:r>
              <a:rPr lang="it-IT" altLang="it-IT" sz="2400" b="0">
                <a:solidFill>
                  <a:srgbClr val="000000"/>
                </a:solidFill>
              </a:rPr>
              <a:t>Molto fumo, abuso di farmaci</a:t>
            </a:r>
          </a:p>
          <a:p>
            <a:pPr>
              <a:lnSpc>
                <a:spcPct val="90000"/>
              </a:lnSpc>
              <a:buClr>
                <a:srgbClr val="FF9900"/>
              </a:buClr>
              <a:buFont typeface="Wingdings" pitchFamily="2" charset="2"/>
              <a:buChar char="O"/>
            </a:pPr>
            <a:r>
              <a:rPr lang="it-IT" altLang="it-IT" sz="2400" b="0">
                <a:solidFill>
                  <a:srgbClr val="000000"/>
                </a:solidFill>
              </a:rPr>
              <a:t>Insoddisfazione sul lavoro</a:t>
            </a:r>
          </a:p>
          <a:p>
            <a:pPr>
              <a:lnSpc>
                <a:spcPct val="90000"/>
              </a:lnSpc>
              <a:buClr>
                <a:srgbClr val="FF9900"/>
              </a:buClr>
              <a:buFont typeface="Wingdings" pitchFamily="2" charset="2"/>
              <a:buChar char="O"/>
            </a:pPr>
            <a:r>
              <a:rPr lang="it-IT" altLang="it-IT" sz="2400" b="0">
                <a:solidFill>
                  <a:srgbClr val="000000"/>
                </a:solidFill>
              </a:rPr>
              <a:t>Implicazioni legali</a:t>
            </a:r>
          </a:p>
          <a:p>
            <a:pPr>
              <a:lnSpc>
                <a:spcPct val="90000"/>
              </a:lnSpc>
              <a:buClr>
                <a:srgbClr val="FF9900"/>
              </a:buClr>
              <a:buFont typeface="Wingdings" pitchFamily="2" charset="2"/>
              <a:buChar char="O"/>
            </a:pPr>
            <a:r>
              <a:rPr lang="it-IT" altLang="it-IT" sz="2400" b="0">
                <a:solidFill>
                  <a:srgbClr val="000000"/>
                </a:solidFill>
              </a:rPr>
              <a:t>Vita sessuale scarsa</a:t>
            </a:r>
          </a:p>
          <a:p>
            <a:pPr>
              <a:lnSpc>
                <a:spcPct val="90000"/>
              </a:lnSpc>
              <a:buClr>
                <a:srgbClr val="FF9900"/>
              </a:buClr>
              <a:buFont typeface="Wingdings" pitchFamily="2" charset="2"/>
              <a:buChar char="O"/>
            </a:pPr>
            <a:r>
              <a:rPr lang="it-IT" altLang="it-IT" sz="2400" b="0">
                <a:solidFill>
                  <a:srgbClr val="000000"/>
                </a:solidFill>
              </a:rPr>
              <a:t>…</a:t>
            </a:r>
          </a:p>
        </p:txBody>
      </p:sp>
      <p:sp>
        <p:nvSpPr>
          <p:cNvPr id="2" name="Segnaposto numero diapositiva 1"/>
          <p:cNvSpPr>
            <a:spLocks noGrp="1"/>
          </p:cNvSpPr>
          <p:nvPr>
            <p:ph type="sldNum" sz="quarter" idx="12"/>
          </p:nvPr>
        </p:nvSpPr>
        <p:spPr/>
        <p:txBody>
          <a:bodyPr/>
          <a:lstStyle/>
          <a:p>
            <a:fld id="{A5C3EA37-89F0-4A84-982B-541E31F0B533}" type="slidenum">
              <a:rPr lang="it-IT" altLang="it-IT" smtClean="0"/>
              <a:pPr/>
              <a:t>23</a:t>
            </a:fld>
            <a:endParaRPr lang="it-IT" alt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70013" y="152400"/>
            <a:ext cx="7772400" cy="971550"/>
          </a:xfrm>
        </p:spPr>
        <p:txBody>
          <a:bodyPr/>
          <a:lstStyle/>
          <a:p>
            <a:r>
              <a:rPr lang="it-IT" altLang="it-IT" b="1"/>
              <a:t>Rivalutare i fattori di rischio</a:t>
            </a:r>
          </a:p>
        </p:txBody>
      </p:sp>
      <p:sp>
        <p:nvSpPr>
          <p:cNvPr id="40963" name="Rectangle 3"/>
          <p:cNvSpPr>
            <a:spLocks noGrp="1" noChangeArrowheads="1"/>
          </p:cNvSpPr>
          <p:nvPr>
            <p:ph idx="1"/>
          </p:nvPr>
        </p:nvSpPr>
        <p:spPr>
          <a:xfrm>
            <a:off x="990600" y="1447800"/>
            <a:ext cx="7999413" cy="5105400"/>
          </a:xfrm>
        </p:spPr>
        <p:txBody>
          <a:bodyPr/>
          <a:lstStyle/>
          <a:p>
            <a:r>
              <a:rPr lang="it-IT" altLang="it-IT" u="sng">
                <a:solidFill>
                  <a:srgbClr val="000000"/>
                </a:solidFill>
              </a:rPr>
              <a:t>Costituzionali</a:t>
            </a:r>
            <a:r>
              <a:rPr lang="it-IT" altLang="it-IT" b="0">
                <a:solidFill>
                  <a:srgbClr val="000000"/>
                </a:solidFill>
              </a:rPr>
              <a:t>: patrimonio genetico, età (25-55), statura, dimensioni del canale spinale;</a:t>
            </a:r>
          </a:p>
          <a:p>
            <a:r>
              <a:rPr lang="it-IT" altLang="it-IT" u="sng">
                <a:solidFill>
                  <a:srgbClr val="000000"/>
                </a:solidFill>
              </a:rPr>
              <a:t>Posturali</a:t>
            </a:r>
            <a:r>
              <a:rPr lang="it-IT" altLang="it-IT" b="0">
                <a:solidFill>
                  <a:srgbClr val="000000"/>
                </a:solidFill>
              </a:rPr>
              <a:t>: alterazioni delle curve fisiologiche, squilibrio frontale o sagittale</a:t>
            </a:r>
          </a:p>
          <a:p>
            <a:r>
              <a:rPr lang="it-IT" altLang="it-IT" u="sng">
                <a:solidFill>
                  <a:srgbClr val="000000"/>
                </a:solidFill>
              </a:rPr>
              <a:t>Occupazionali</a:t>
            </a:r>
            <a:r>
              <a:rPr lang="it-IT" altLang="it-IT" b="0">
                <a:solidFill>
                  <a:srgbClr val="000000"/>
                </a:solidFill>
              </a:rPr>
              <a:t>: postura seduta protratta, soprattutto se alla guida di automezzi; postura eretta prolungata; movimentazione di carichi, soprattutto in flex e rotazione; vibrazioni</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24</a:t>
            </a:fld>
            <a:endParaRPr lang="it-IT" alt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95400" y="247650"/>
            <a:ext cx="5716588" cy="1143000"/>
          </a:xfrm>
        </p:spPr>
        <p:txBody>
          <a:bodyPr>
            <a:normAutofit fontScale="90000"/>
          </a:bodyPr>
          <a:lstStyle/>
          <a:p>
            <a:r>
              <a:rPr lang="it-IT" altLang="it-IT" sz="4000" b="1"/>
              <a:t>Rivalutare lo stile di vita</a:t>
            </a:r>
          </a:p>
        </p:txBody>
      </p:sp>
      <p:sp>
        <p:nvSpPr>
          <p:cNvPr id="41987" name="Rectangle 3"/>
          <p:cNvSpPr>
            <a:spLocks noGrp="1" noChangeArrowheads="1"/>
          </p:cNvSpPr>
          <p:nvPr>
            <p:ph idx="1"/>
          </p:nvPr>
        </p:nvSpPr>
        <p:spPr>
          <a:xfrm>
            <a:off x="1219200" y="1676400"/>
            <a:ext cx="7923213" cy="4572000"/>
          </a:xfrm>
        </p:spPr>
        <p:txBody>
          <a:bodyPr/>
          <a:lstStyle/>
          <a:p>
            <a:r>
              <a:rPr lang="it-IT" altLang="it-IT" b="0">
                <a:solidFill>
                  <a:srgbClr val="000000"/>
                </a:solidFill>
              </a:rPr>
              <a:t>Fumo</a:t>
            </a:r>
          </a:p>
          <a:p>
            <a:r>
              <a:rPr lang="it-IT" altLang="it-IT" b="0">
                <a:solidFill>
                  <a:srgbClr val="000000"/>
                </a:solidFill>
              </a:rPr>
              <a:t>Sedentarietà e sovrappeso</a:t>
            </a:r>
          </a:p>
          <a:p>
            <a:r>
              <a:rPr lang="it-IT" altLang="it-IT" b="0">
                <a:solidFill>
                  <a:srgbClr val="000000"/>
                </a:solidFill>
              </a:rPr>
              <a:t>Alcuni hobby che comportano posture protratte</a:t>
            </a:r>
          </a:p>
          <a:p>
            <a:r>
              <a:rPr lang="it-IT" altLang="it-IT" b="0">
                <a:solidFill>
                  <a:srgbClr val="000000"/>
                </a:solidFill>
              </a:rPr>
              <a:t>Alcuni sport che sottopongono la colonna a microtraumatismi ripetuti</a:t>
            </a:r>
          </a:p>
          <a:p>
            <a:r>
              <a:rPr lang="it-IT" altLang="it-IT" b="0">
                <a:solidFill>
                  <a:srgbClr val="000000"/>
                </a:solidFill>
              </a:rPr>
              <a:t>Fattori psicologici: disagio personale e/o professionale (le bandiere gialle)</a:t>
            </a:r>
          </a:p>
        </p:txBody>
      </p:sp>
      <p:pic>
        <p:nvPicPr>
          <p:cNvPr id="41988" name="Picture 4" descr="obesit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4850" y="457200"/>
            <a:ext cx="1784350"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p:cNvSpPr>
            <a:spLocks noGrp="1"/>
          </p:cNvSpPr>
          <p:nvPr>
            <p:ph type="sldNum" sz="quarter" idx="12"/>
          </p:nvPr>
        </p:nvSpPr>
        <p:spPr/>
        <p:txBody>
          <a:bodyPr/>
          <a:lstStyle/>
          <a:p>
            <a:fld id="{2143E81F-7571-4698-9426-1C3A68BE4E62}" type="slidenum">
              <a:rPr lang="it-IT" altLang="it-IT" smtClean="0"/>
              <a:pPr/>
              <a:t>25</a:t>
            </a:fld>
            <a:endParaRPr lang="it-IT" alt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it-IT" altLang="it-IT" sz="4000" b="1"/>
              <a:t>il rapporto fisioterapista-paziente</a:t>
            </a:r>
          </a:p>
        </p:txBody>
      </p:sp>
      <p:sp>
        <p:nvSpPr>
          <p:cNvPr id="54275" name="Rectangle 3"/>
          <p:cNvSpPr>
            <a:spLocks noGrp="1" noChangeArrowheads="1"/>
          </p:cNvSpPr>
          <p:nvPr>
            <p:ph idx="1"/>
          </p:nvPr>
        </p:nvSpPr>
        <p:spPr>
          <a:xfrm>
            <a:off x="1370013" y="2057400"/>
            <a:ext cx="7772400" cy="4114800"/>
          </a:xfrm>
        </p:spPr>
        <p:txBody>
          <a:bodyPr/>
          <a:lstStyle/>
          <a:p>
            <a:r>
              <a:rPr lang="it-IT" altLang="it-IT" b="0">
                <a:solidFill>
                  <a:srgbClr val="000000"/>
                </a:solidFill>
              </a:rPr>
              <a:t>Tecnico-professionale</a:t>
            </a:r>
          </a:p>
          <a:p>
            <a:r>
              <a:rPr lang="it-IT" altLang="it-IT" b="0">
                <a:solidFill>
                  <a:srgbClr val="000000"/>
                </a:solidFill>
              </a:rPr>
              <a:t>Scientifico</a:t>
            </a:r>
          </a:p>
          <a:p>
            <a:r>
              <a:rPr lang="it-IT" altLang="it-IT" b="0">
                <a:solidFill>
                  <a:srgbClr val="000000"/>
                </a:solidFill>
              </a:rPr>
              <a:t>….</a:t>
            </a:r>
          </a:p>
          <a:p>
            <a:r>
              <a:rPr lang="it-IT" altLang="it-IT" b="0">
                <a:solidFill>
                  <a:srgbClr val="000000"/>
                </a:solidFill>
              </a:rPr>
              <a:t>….</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26</a:t>
            </a:fld>
            <a:endParaRPr lang="it-IT" alt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370013" y="247650"/>
            <a:ext cx="7772400" cy="895350"/>
          </a:xfrm>
        </p:spPr>
        <p:txBody>
          <a:bodyPr/>
          <a:lstStyle/>
          <a:p>
            <a:r>
              <a:rPr lang="it-IT" altLang="it-IT" sz="4000"/>
              <a:t>Cosa significa: </a:t>
            </a:r>
            <a:r>
              <a:rPr lang="it-IT" altLang="it-IT" sz="4000" b="1" i="1"/>
              <a:t>“Presa in carico”?</a:t>
            </a:r>
          </a:p>
        </p:txBody>
      </p:sp>
      <p:sp>
        <p:nvSpPr>
          <p:cNvPr id="56323" name="Rectangle 3"/>
          <p:cNvSpPr>
            <a:spLocks noGrp="1" noChangeArrowheads="1"/>
          </p:cNvSpPr>
          <p:nvPr>
            <p:ph idx="1"/>
          </p:nvPr>
        </p:nvSpPr>
        <p:spPr>
          <a:xfrm>
            <a:off x="914400" y="1371600"/>
            <a:ext cx="8228013" cy="5257800"/>
          </a:xfrm>
        </p:spPr>
        <p:txBody>
          <a:bodyPr/>
          <a:lstStyle/>
          <a:p>
            <a:pPr>
              <a:lnSpc>
                <a:spcPct val="80000"/>
              </a:lnSpc>
            </a:pPr>
            <a:r>
              <a:rPr lang="it-IT" altLang="it-IT" sz="2400" b="0" dirty="0" err="1">
                <a:solidFill>
                  <a:srgbClr val="000000"/>
                </a:solidFill>
              </a:rPr>
              <a:t>Beckman</a:t>
            </a:r>
            <a:r>
              <a:rPr lang="it-IT" altLang="it-IT" sz="2400" b="0" dirty="0">
                <a:solidFill>
                  <a:srgbClr val="000000"/>
                </a:solidFill>
              </a:rPr>
              <a:t> ha osservato in uno studio con i medici di famiglia come il paziente è interrotto dal medico in media dopo diciotto secondi dall’inizio del colloquio e che -se non interrotto- raramente parla più di un minuto.</a:t>
            </a:r>
          </a:p>
          <a:p>
            <a:pPr>
              <a:lnSpc>
                <a:spcPct val="80000"/>
              </a:lnSpc>
            </a:pPr>
            <a:endParaRPr lang="it-IT" altLang="it-IT" sz="2400" b="0" dirty="0">
              <a:solidFill>
                <a:srgbClr val="000000"/>
              </a:solidFill>
            </a:endParaRPr>
          </a:p>
          <a:p>
            <a:pPr>
              <a:lnSpc>
                <a:spcPct val="80000"/>
              </a:lnSpc>
            </a:pPr>
            <a:r>
              <a:rPr lang="it-IT" altLang="it-IT" sz="2400" b="0" dirty="0">
                <a:solidFill>
                  <a:srgbClr val="000000"/>
                </a:solidFill>
              </a:rPr>
              <a:t>Questo testimonia che ''i medici sottostimano spesso il desiderio di informazione dei pazienti e dedicano quindi poco tempo ai bisogni del paziente''.</a:t>
            </a:r>
          </a:p>
          <a:p>
            <a:pPr>
              <a:lnSpc>
                <a:spcPct val="80000"/>
              </a:lnSpc>
            </a:pPr>
            <a:endParaRPr lang="it-IT" altLang="it-IT" sz="2400" b="0" dirty="0">
              <a:solidFill>
                <a:srgbClr val="000000"/>
              </a:solidFill>
            </a:endParaRPr>
          </a:p>
          <a:p>
            <a:pPr>
              <a:lnSpc>
                <a:spcPct val="80000"/>
              </a:lnSpc>
            </a:pPr>
            <a:r>
              <a:rPr lang="it-IT" altLang="it-IT" sz="2400" b="0" dirty="0">
                <a:solidFill>
                  <a:srgbClr val="000000"/>
                </a:solidFill>
              </a:rPr>
              <a:t>Spesso sono ignorate le aspettative di informazione riguardo la diagnosi e la prognosi, alla garanzia di una presa in carico ed agli aspetti preventivi</a:t>
            </a:r>
          </a:p>
          <a:p>
            <a:pPr>
              <a:lnSpc>
                <a:spcPct val="80000"/>
              </a:lnSpc>
            </a:pPr>
            <a:endParaRPr lang="it-IT" altLang="it-IT" sz="2400" b="0" dirty="0">
              <a:solidFill>
                <a:srgbClr val="000000"/>
              </a:solidFill>
            </a:endParaRPr>
          </a:p>
          <a:p>
            <a:pPr>
              <a:lnSpc>
                <a:spcPct val="80000"/>
              </a:lnSpc>
            </a:pPr>
            <a:r>
              <a:rPr lang="it-IT" altLang="it-IT" sz="2400" b="0" dirty="0">
                <a:solidFill>
                  <a:srgbClr val="000000"/>
                </a:solidFill>
              </a:rPr>
              <a:t>Si constata come spesso il paziente non riceva quello che desidera e che non si conosca ciò che egli effettivamente desidera.</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27</a:t>
            </a:fld>
            <a:endParaRPr lang="it-IT" alt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altLang="it-IT"/>
              <a:t>Valutazione del paziente cronico</a:t>
            </a:r>
          </a:p>
        </p:txBody>
      </p:sp>
      <p:sp>
        <p:nvSpPr>
          <p:cNvPr id="45059" name="Rectangle 3"/>
          <p:cNvSpPr>
            <a:spLocks noGrp="1" noChangeArrowheads="1"/>
          </p:cNvSpPr>
          <p:nvPr>
            <p:ph idx="1"/>
          </p:nvPr>
        </p:nvSpPr>
        <p:spPr>
          <a:xfrm>
            <a:off x="990600" y="1676400"/>
            <a:ext cx="7924800" cy="4724400"/>
          </a:xfrm>
        </p:spPr>
        <p:txBody>
          <a:bodyPr/>
          <a:lstStyle/>
          <a:p>
            <a:pPr marL="609600" indent="-609600">
              <a:buFontTx/>
              <a:buAutoNum type="arabicPeriod"/>
            </a:pPr>
            <a:r>
              <a:rPr lang="it-IT" altLang="it-IT" sz="2800" b="0">
                <a:solidFill>
                  <a:srgbClr val="000000"/>
                </a:solidFill>
              </a:rPr>
              <a:t>Ri-escludere le </a:t>
            </a:r>
            <a:r>
              <a:rPr lang="it-IT" altLang="it-IT" sz="2800" u="sng">
                <a:solidFill>
                  <a:srgbClr val="000000"/>
                </a:solidFill>
              </a:rPr>
              <a:t>bandiere rosse</a:t>
            </a:r>
          </a:p>
          <a:p>
            <a:pPr marL="609600" indent="-609600">
              <a:buFontTx/>
              <a:buAutoNum type="arabicPeriod"/>
            </a:pPr>
            <a:r>
              <a:rPr lang="it-IT" altLang="it-IT" sz="2800" b="0">
                <a:solidFill>
                  <a:srgbClr val="000000"/>
                </a:solidFill>
              </a:rPr>
              <a:t>Valutare la presenza di </a:t>
            </a:r>
            <a:r>
              <a:rPr lang="it-IT" altLang="it-IT" sz="2800" u="sng">
                <a:solidFill>
                  <a:srgbClr val="000000"/>
                </a:solidFill>
              </a:rPr>
              <a:t>bandiere gialle</a:t>
            </a:r>
            <a:r>
              <a:rPr lang="it-IT" altLang="it-IT" sz="2800" b="0">
                <a:solidFill>
                  <a:srgbClr val="000000"/>
                </a:solidFill>
              </a:rPr>
              <a:t>. In particolare devono essere presi in considerazione:</a:t>
            </a:r>
          </a:p>
          <a:p>
            <a:pPr marL="990600" lvl="1" indent="-533400">
              <a:buFontTx/>
              <a:buChar char="•"/>
            </a:pPr>
            <a:r>
              <a:rPr lang="it-IT" altLang="it-IT" sz="2400" b="0">
                <a:solidFill>
                  <a:srgbClr val="000000"/>
                </a:solidFill>
              </a:rPr>
              <a:t>i fattori correlati all’attività lavorativa,</a:t>
            </a:r>
          </a:p>
          <a:p>
            <a:pPr marL="990600" lvl="1" indent="-533400">
              <a:buFontTx/>
              <a:buChar char="•"/>
            </a:pPr>
            <a:r>
              <a:rPr lang="it-IT" altLang="it-IT" sz="2400" b="0">
                <a:solidFill>
                  <a:srgbClr val="000000"/>
                </a:solidFill>
              </a:rPr>
              <a:t>lo stress psico-sociale</a:t>
            </a:r>
          </a:p>
          <a:p>
            <a:pPr marL="990600" lvl="1" indent="-533400">
              <a:buFontTx/>
              <a:buChar char="•"/>
            </a:pPr>
            <a:r>
              <a:rPr lang="it-IT" altLang="it-IT" sz="2400" b="0">
                <a:solidFill>
                  <a:srgbClr val="000000"/>
                </a:solidFill>
              </a:rPr>
              <a:t>le abitudini e lo stile di vita</a:t>
            </a:r>
          </a:p>
          <a:p>
            <a:pPr marL="990600" lvl="1" indent="-533400">
              <a:buFontTx/>
              <a:buChar char="•"/>
            </a:pPr>
            <a:r>
              <a:rPr lang="it-IT" altLang="it-IT" sz="2400" b="0">
                <a:solidFill>
                  <a:srgbClr val="000000"/>
                </a:solidFill>
              </a:rPr>
              <a:t>le credenze sbagliate e invalidanti</a:t>
            </a:r>
          </a:p>
          <a:p>
            <a:pPr marL="609600" indent="-609600">
              <a:buFontTx/>
              <a:buAutoNum type="arabicPeriod"/>
            </a:pPr>
            <a:r>
              <a:rPr lang="it-IT" altLang="it-IT" sz="2800" b="0">
                <a:solidFill>
                  <a:srgbClr val="000000"/>
                </a:solidFill>
              </a:rPr>
              <a:t>Porre enfasi sulla </a:t>
            </a:r>
            <a:r>
              <a:rPr lang="it-IT" altLang="it-IT" sz="2800" u="sng">
                <a:solidFill>
                  <a:srgbClr val="000000"/>
                </a:solidFill>
              </a:rPr>
              <a:t>funzione</a:t>
            </a:r>
            <a:r>
              <a:rPr lang="it-IT" altLang="it-IT" sz="2800" b="0">
                <a:solidFill>
                  <a:srgbClr val="000000"/>
                </a:solidFill>
              </a:rPr>
              <a:t> e non solo sui sintomi</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28</a:t>
            </a:fld>
            <a:endParaRPr lang="it-IT" alt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370013" y="247650"/>
            <a:ext cx="7772400" cy="819150"/>
          </a:xfrm>
        </p:spPr>
        <p:txBody>
          <a:bodyPr/>
          <a:lstStyle/>
          <a:p>
            <a:r>
              <a:rPr lang="it-IT" altLang="it-IT" dirty="0"/>
              <a:t>Strumenti utili</a:t>
            </a:r>
          </a:p>
        </p:txBody>
      </p:sp>
      <p:sp>
        <p:nvSpPr>
          <p:cNvPr id="46083" name="Rectangle 3"/>
          <p:cNvSpPr>
            <a:spLocks noGrp="1" noChangeArrowheads="1"/>
          </p:cNvSpPr>
          <p:nvPr>
            <p:ph idx="1"/>
          </p:nvPr>
        </p:nvSpPr>
        <p:spPr>
          <a:xfrm>
            <a:off x="990600" y="1295400"/>
            <a:ext cx="8151813" cy="5562600"/>
          </a:xfrm>
        </p:spPr>
        <p:txBody>
          <a:bodyPr/>
          <a:lstStyle/>
          <a:p>
            <a:pPr>
              <a:lnSpc>
                <a:spcPct val="90000"/>
              </a:lnSpc>
            </a:pPr>
            <a:r>
              <a:rPr lang="it-IT" altLang="it-IT" sz="2400" b="0" dirty="0">
                <a:solidFill>
                  <a:srgbClr val="000000"/>
                </a:solidFill>
              </a:rPr>
              <a:t>Questionari per la </a:t>
            </a:r>
            <a:r>
              <a:rPr lang="it-IT" altLang="it-IT" sz="2400" dirty="0">
                <a:solidFill>
                  <a:srgbClr val="000000"/>
                </a:solidFill>
              </a:rPr>
              <a:t>valutazione</a:t>
            </a:r>
            <a:r>
              <a:rPr lang="it-IT" altLang="it-IT" sz="2400" b="0" dirty="0">
                <a:solidFill>
                  <a:srgbClr val="000000"/>
                </a:solidFill>
              </a:rPr>
              <a:t> della </a:t>
            </a:r>
            <a:r>
              <a:rPr lang="it-IT" altLang="it-IT" sz="2400" dirty="0">
                <a:solidFill>
                  <a:srgbClr val="000000"/>
                </a:solidFill>
              </a:rPr>
              <a:t>funzione/disabilità</a:t>
            </a:r>
          </a:p>
          <a:p>
            <a:pPr lvl="1">
              <a:lnSpc>
                <a:spcPct val="90000"/>
              </a:lnSpc>
            </a:pPr>
            <a:r>
              <a:rPr lang="it-IT" altLang="it-IT" sz="2000" b="0" dirty="0">
                <a:solidFill>
                  <a:srgbClr val="000000"/>
                </a:solidFill>
              </a:rPr>
              <a:t>Roland &amp; </a:t>
            </a:r>
            <a:r>
              <a:rPr lang="it-IT" altLang="it-IT" sz="2000" b="0" dirty="0" err="1">
                <a:solidFill>
                  <a:srgbClr val="000000"/>
                </a:solidFill>
              </a:rPr>
              <a:t>Morris</a:t>
            </a:r>
            <a:r>
              <a:rPr lang="it-IT" altLang="it-IT" sz="2000" b="0" dirty="0">
                <a:solidFill>
                  <a:srgbClr val="000000"/>
                </a:solidFill>
              </a:rPr>
              <a:t> </a:t>
            </a:r>
            <a:r>
              <a:rPr lang="it-IT" altLang="it-IT" sz="2000" b="0" dirty="0" err="1">
                <a:solidFill>
                  <a:srgbClr val="000000"/>
                </a:solidFill>
              </a:rPr>
              <a:t>Disability</a:t>
            </a:r>
            <a:r>
              <a:rPr lang="it-IT" altLang="it-IT" sz="2000" b="0" dirty="0">
                <a:solidFill>
                  <a:srgbClr val="000000"/>
                </a:solidFill>
              </a:rPr>
              <a:t> </a:t>
            </a:r>
            <a:r>
              <a:rPr lang="it-IT" altLang="it-IT" sz="2000" b="0" dirty="0" err="1" smtClean="0">
                <a:solidFill>
                  <a:srgbClr val="000000"/>
                </a:solidFill>
              </a:rPr>
              <a:t>Questionnaire</a:t>
            </a:r>
            <a:endParaRPr lang="it-IT" altLang="it-IT" sz="2000" b="0" dirty="0">
              <a:solidFill>
                <a:srgbClr val="000000"/>
              </a:solidFill>
            </a:endParaRPr>
          </a:p>
          <a:p>
            <a:pPr lvl="1">
              <a:lnSpc>
                <a:spcPct val="90000"/>
              </a:lnSpc>
            </a:pPr>
            <a:r>
              <a:rPr lang="it-IT" altLang="it-IT" sz="2000" b="0" dirty="0" err="1">
                <a:solidFill>
                  <a:srgbClr val="000000"/>
                </a:solidFill>
              </a:rPr>
              <a:t>Oswestry</a:t>
            </a:r>
            <a:endParaRPr lang="it-IT" altLang="it-IT" sz="2000" b="0" dirty="0">
              <a:solidFill>
                <a:srgbClr val="000000"/>
              </a:solidFill>
            </a:endParaRPr>
          </a:p>
          <a:p>
            <a:pPr lvl="1">
              <a:lnSpc>
                <a:spcPct val="90000"/>
              </a:lnSpc>
            </a:pPr>
            <a:endParaRPr lang="it-IT" altLang="it-IT" sz="2000" b="0" dirty="0">
              <a:solidFill>
                <a:srgbClr val="000000"/>
              </a:solidFill>
            </a:endParaRPr>
          </a:p>
          <a:p>
            <a:pPr>
              <a:lnSpc>
                <a:spcPct val="90000"/>
              </a:lnSpc>
            </a:pPr>
            <a:r>
              <a:rPr lang="it-IT" altLang="it-IT" sz="2400" dirty="0">
                <a:solidFill>
                  <a:srgbClr val="000000"/>
                </a:solidFill>
              </a:rPr>
              <a:t>Il contratto terapeutico</a:t>
            </a:r>
            <a:r>
              <a:rPr lang="it-IT" altLang="it-IT" sz="2400" b="0" dirty="0">
                <a:solidFill>
                  <a:srgbClr val="000000"/>
                </a:solidFill>
              </a:rPr>
              <a:t>: </a:t>
            </a:r>
          </a:p>
          <a:p>
            <a:pPr lvl="1">
              <a:lnSpc>
                <a:spcPct val="90000"/>
              </a:lnSpc>
            </a:pPr>
            <a:r>
              <a:rPr lang="it-IT" altLang="it-IT" sz="2000" b="0" dirty="0">
                <a:solidFill>
                  <a:srgbClr val="000000"/>
                </a:solidFill>
              </a:rPr>
              <a:t>Definire insieme al paziente gli obiettivi,  gli strumenti e i tempi del trattamento</a:t>
            </a:r>
          </a:p>
          <a:p>
            <a:pPr lvl="1">
              <a:lnSpc>
                <a:spcPct val="90000"/>
              </a:lnSpc>
            </a:pPr>
            <a:endParaRPr lang="it-IT" altLang="it-IT" sz="2000" b="0" dirty="0">
              <a:solidFill>
                <a:srgbClr val="000000"/>
              </a:solidFill>
            </a:endParaRPr>
          </a:p>
          <a:p>
            <a:pPr>
              <a:lnSpc>
                <a:spcPct val="90000"/>
              </a:lnSpc>
            </a:pPr>
            <a:r>
              <a:rPr lang="it-IT" altLang="it-IT" sz="2400" dirty="0">
                <a:solidFill>
                  <a:srgbClr val="000000"/>
                </a:solidFill>
              </a:rPr>
              <a:t>La relazione terapeutica:</a:t>
            </a:r>
          </a:p>
          <a:p>
            <a:pPr lvl="1">
              <a:lnSpc>
                <a:spcPct val="90000"/>
              </a:lnSpc>
            </a:pPr>
            <a:r>
              <a:rPr lang="it-IT" altLang="it-IT" sz="2000" b="0" dirty="0">
                <a:solidFill>
                  <a:srgbClr val="000000"/>
                </a:solidFill>
              </a:rPr>
              <a:t>Per il pz: dalla delega alla presa in carico consapevole</a:t>
            </a:r>
          </a:p>
          <a:p>
            <a:pPr lvl="1">
              <a:lnSpc>
                <a:spcPct val="90000"/>
              </a:lnSpc>
            </a:pPr>
            <a:r>
              <a:rPr lang="it-IT" altLang="it-IT" sz="2000" b="0" dirty="0">
                <a:solidFill>
                  <a:srgbClr val="000000"/>
                </a:solidFill>
              </a:rPr>
              <a:t>Per il </a:t>
            </a:r>
            <a:r>
              <a:rPr lang="it-IT" altLang="it-IT" sz="2000" b="0" dirty="0" err="1">
                <a:solidFill>
                  <a:srgbClr val="000000"/>
                </a:solidFill>
              </a:rPr>
              <a:t>ft</a:t>
            </a:r>
            <a:r>
              <a:rPr lang="it-IT" altLang="it-IT" sz="2000" b="0" dirty="0">
                <a:solidFill>
                  <a:srgbClr val="000000"/>
                </a:solidFill>
              </a:rPr>
              <a:t>: dall’”onnipotenza” ad una dichiarazione consapevole dei limiti del trattamento, accompagnando il </a:t>
            </a:r>
            <a:r>
              <a:rPr lang="it-IT" altLang="it-IT" sz="2000" b="0" dirty="0" err="1">
                <a:solidFill>
                  <a:srgbClr val="000000"/>
                </a:solidFill>
              </a:rPr>
              <a:t>paz</a:t>
            </a:r>
            <a:r>
              <a:rPr lang="it-IT" altLang="it-IT" sz="2000" b="0" dirty="0">
                <a:solidFill>
                  <a:srgbClr val="000000"/>
                </a:solidFill>
              </a:rPr>
              <a:t> in una relazione professionale e umana che sappia reggere le emozioni, in modo sicuro non giudicante, senza farsi carico di bagagli non propri ed enfatizzando continuamente le potenzialità del paziente (</a:t>
            </a:r>
            <a:r>
              <a:rPr lang="it-IT" altLang="it-IT" sz="2000" b="0" dirty="0" err="1">
                <a:solidFill>
                  <a:srgbClr val="000000"/>
                </a:solidFill>
              </a:rPr>
              <a:t>empowerment</a:t>
            </a:r>
            <a:r>
              <a:rPr lang="it-IT" altLang="it-IT" sz="2000" b="0" dirty="0">
                <a:solidFill>
                  <a:srgbClr val="000000"/>
                </a:solidFill>
              </a:rPr>
              <a:t>) nell’ottica di renderlo sempre più autonomo.</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29</a:t>
            </a:fld>
            <a:endParaRPr lang="it-IT" alt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304800"/>
            <a:ext cx="7772400" cy="1858963"/>
          </a:xfrm>
        </p:spPr>
        <p:txBody>
          <a:bodyPr>
            <a:normAutofit fontScale="90000"/>
          </a:bodyPr>
          <a:lstStyle/>
          <a:p>
            <a:r>
              <a:rPr lang="it-IT" altLang="it-IT" sz="4000" b="1"/>
              <a:t>Percorsi Diagnostici Terapeutici per l’assistenza ai pazienti con mal di schiena (2002-2006, Italia)</a:t>
            </a:r>
          </a:p>
        </p:txBody>
      </p:sp>
      <p:sp>
        <p:nvSpPr>
          <p:cNvPr id="13315" name="Rectangle 3"/>
          <p:cNvSpPr>
            <a:spLocks noGrp="1" noChangeArrowheads="1"/>
          </p:cNvSpPr>
          <p:nvPr>
            <p:ph idx="1"/>
          </p:nvPr>
        </p:nvSpPr>
        <p:spPr>
          <a:xfrm>
            <a:off x="990600" y="2438400"/>
            <a:ext cx="8001000" cy="4159250"/>
          </a:xfrm>
        </p:spPr>
        <p:txBody>
          <a:bodyPr/>
          <a:lstStyle/>
          <a:p>
            <a:r>
              <a:rPr lang="it-IT" altLang="it-IT" sz="2800" b="0">
                <a:solidFill>
                  <a:srgbClr val="000000"/>
                </a:solidFill>
              </a:rPr>
              <a:t>Sulla base di una ricerca finanziata dal Ministero della Salute, si è cercato di strutturare dei percorsi organici, veri e propri profili di assistenza; diagrammi di flusso che sintetizzano i dati della letteratura offrendo un quadro organico rispetto ai comportamenti da assumere nei diversi contesti.</a:t>
            </a:r>
          </a:p>
          <a:p>
            <a:pPr>
              <a:buFontTx/>
              <a:buNone/>
            </a:pPr>
            <a:endParaRPr lang="it-IT" altLang="it-IT" sz="2800" b="0">
              <a:solidFill>
                <a:srgbClr val="000000"/>
              </a:solidFill>
            </a:endParaRPr>
          </a:p>
          <a:p>
            <a:r>
              <a:rPr lang="it-IT" altLang="it-IT" b="0">
                <a:solidFill>
                  <a:srgbClr val="000000"/>
                </a:solidFill>
                <a:hlinkClick r:id="rId2" action="ppaction://hlinkfile"/>
              </a:rPr>
              <a:t>percorsi Negrini.pdf</a:t>
            </a:r>
            <a:endParaRPr lang="it-IT" altLang="it-IT" b="0">
              <a:solidFill>
                <a:srgbClr val="000000"/>
              </a:solidFill>
            </a:endParaRP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3</a:t>
            </a:fld>
            <a:endParaRPr lang="it-IT" alt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715000" y="457200"/>
            <a:ext cx="3276600" cy="781050"/>
          </a:xfrm>
          <a:solidFill>
            <a:srgbClr val="FF6600"/>
          </a:solidFill>
        </p:spPr>
        <p:txBody>
          <a:bodyPr/>
          <a:lstStyle/>
          <a:p>
            <a:r>
              <a:rPr lang="it-IT" altLang="it-IT" sz="4000">
                <a:solidFill>
                  <a:srgbClr val="0000FF"/>
                </a:solidFill>
              </a:rPr>
              <a:t>Alta disabilità</a:t>
            </a:r>
          </a:p>
        </p:txBody>
      </p:sp>
      <p:sp>
        <p:nvSpPr>
          <p:cNvPr id="47108" name="Rectangle 4"/>
          <p:cNvSpPr>
            <a:spLocks noGrp="1" noChangeArrowheads="1"/>
          </p:cNvSpPr>
          <p:nvPr>
            <p:ph sz="half" idx="1"/>
          </p:nvPr>
        </p:nvSpPr>
        <p:spPr>
          <a:xfrm>
            <a:off x="1295400" y="1676400"/>
            <a:ext cx="3810000" cy="4648200"/>
          </a:xfrm>
        </p:spPr>
        <p:txBody>
          <a:bodyPr/>
          <a:lstStyle/>
          <a:p>
            <a:r>
              <a:rPr lang="it-IT" altLang="it-IT" b="0">
                <a:solidFill>
                  <a:srgbClr val="000000"/>
                </a:solidFill>
              </a:rPr>
              <a:t>Esercizio fisico, riduce il dolore e migliora lo stato funzionale</a:t>
            </a:r>
          </a:p>
          <a:p>
            <a:r>
              <a:rPr lang="it-IT" altLang="it-IT" b="0">
                <a:solidFill>
                  <a:srgbClr val="000000"/>
                </a:solidFill>
              </a:rPr>
              <a:t>Brevi interventi educazionali</a:t>
            </a:r>
          </a:p>
          <a:p>
            <a:r>
              <a:rPr lang="it-IT" altLang="it-IT" b="0">
                <a:solidFill>
                  <a:srgbClr val="000000"/>
                </a:solidFill>
              </a:rPr>
              <a:t>Approccio cognitivo – comportamentale</a:t>
            </a:r>
          </a:p>
          <a:p>
            <a:r>
              <a:rPr lang="it-IT" altLang="it-IT" b="0">
                <a:solidFill>
                  <a:srgbClr val="000000"/>
                </a:solidFill>
              </a:rPr>
              <a:t>Terapia farmacologica</a:t>
            </a:r>
          </a:p>
        </p:txBody>
      </p:sp>
      <p:sp>
        <p:nvSpPr>
          <p:cNvPr id="47109" name="Rectangle 5"/>
          <p:cNvSpPr>
            <a:spLocks noGrp="1" noChangeArrowheads="1"/>
          </p:cNvSpPr>
          <p:nvPr>
            <p:ph sz="half" idx="2"/>
          </p:nvPr>
        </p:nvSpPr>
        <p:spPr>
          <a:xfrm>
            <a:off x="5332413" y="1905000"/>
            <a:ext cx="3810000" cy="4572000"/>
          </a:xfrm>
        </p:spPr>
        <p:txBody>
          <a:bodyPr/>
          <a:lstStyle/>
          <a:p>
            <a:r>
              <a:rPr lang="it-IT" altLang="it-IT" b="0">
                <a:solidFill>
                  <a:srgbClr val="000000"/>
                </a:solidFill>
              </a:rPr>
              <a:t>Quando ha fallito il trattamento monodisciplinare è raccomandata la </a:t>
            </a:r>
            <a:r>
              <a:rPr lang="it-IT" altLang="it-IT" b="0" i="1" u="sng">
                <a:solidFill>
                  <a:srgbClr val="000000"/>
                </a:solidFill>
              </a:rPr>
              <a:t>presa in carico da parte di un team multidisciplinare</a:t>
            </a:r>
            <a:r>
              <a:rPr lang="it-IT" altLang="it-IT" b="0">
                <a:solidFill>
                  <a:srgbClr val="000000"/>
                </a:solidFill>
              </a:rPr>
              <a:t> </a:t>
            </a:r>
          </a:p>
          <a:p>
            <a:r>
              <a:rPr lang="it-IT" altLang="it-IT" b="0">
                <a:solidFill>
                  <a:srgbClr val="000000"/>
                </a:solidFill>
              </a:rPr>
              <a:t>Privilegiare in ogni una riabilitazione “attiva”</a:t>
            </a:r>
          </a:p>
        </p:txBody>
      </p:sp>
      <p:sp>
        <p:nvSpPr>
          <p:cNvPr id="47110" name="Text Box 6"/>
          <p:cNvSpPr txBox="1">
            <a:spLocks noChangeArrowheads="1"/>
          </p:cNvSpPr>
          <p:nvPr/>
        </p:nvSpPr>
        <p:spPr bwMode="auto">
          <a:xfrm>
            <a:off x="1524000" y="457200"/>
            <a:ext cx="3360738" cy="7016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4000">
                <a:solidFill>
                  <a:srgbClr val="0000FF"/>
                </a:solidFill>
              </a:rPr>
              <a:t>Bassa disabilità</a:t>
            </a:r>
          </a:p>
        </p:txBody>
      </p:sp>
      <p:sp>
        <p:nvSpPr>
          <p:cNvPr id="2" name="Segnaposto numero diapositiva 1"/>
          <p:cNvSpPr>
            <a:spLocks noGrp="1"/>
          </p:cNvSpPr>
          <p:nvPr>
            <p:ph type="sldNum" sz="quarter" idx="12"/>
          </p:nvPr>
        </p:nvSpPr>
        <p:spPr/>
        <p:txBody>
          <a:bodyPr/>
          <a:lstStyle/>
          <a:p>
            <a:fld id="{A5C3EA37-89F0-4A84-982B-541E31F0B533}" type="slidenum">
              <a:rPr lang="it-IT" altLang="it-IT" smtClean="0"/>
              <a:pPr/>
              <a:t>30</a:t>
            </a:fld>
            <a:endParaRPr lang="it-IT" alt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143000" y="990600"/>
            <a:ext cx="7772400" cy="5257800"/>
          </a:xfrm>
        </p:spPr>
        <p:txBody>
          <a:bodyPr/>
          <a:lstStyle/>
          <a:p>
            <a:r>
              <a:rPr lang="it-IT" altLang="it-IT" sz="2800" b="0" i="1" u="sng">
                <a:solidFill>
                  <a:srgbClr val="000000"/>
                </a:solidFill>
              </a:rPr>
              <a:t>Attenzione a non fare “psicologia da due soldi”:</a:t>
            </a:r>
            <a:r>
              <a:rPr lang="it-IT" altLang="it-IT" sz="2800" b="0">
                <a:solidFill>
                  <a:srgbClr val="000000"/>
                </a:solidFill>
              </a:rPr>
              <a:t> il paziente può cronicizzare anche per mancanza di un corretto e approfondito inquadramento clinico e/o funzionale</a:t>
            </a:r>
          </a:p>
          <a:p>
            <a:endParaRPr lang="it-IT" altLang="it-IT" sz="2800" b="0">
              <a:solidFill>
                <a:srgbClr val="000000"/>
              </a:solidFill>
            </a:endParaRPr>
          </a:p>
          <a:p>
            <a:r>
              <a:rPr lang="it-IT" altLang="it-IT" sz="2800" b="0">
                <a:solidFill>
                  <a:srgbClr val="000000"/>
                </a:solidFill>
              </a:rPr>
              <a:t>Ogni intervento riabilitativo deve partire dalla </a:t>
            </a:r>
            <a:r>
              <a:rPr lang="it-IT" altLang="it-IT" sz="2800" i="1">
                <a:solidFill>
                  <a:srgbClr val="000000"/>
                </a:solidFill>
              </a:rPr>
              <a:t>diagnosi clinica del medico e dalla diagnosi funzionale del fisioterapista</a:t>
            </a:r>
            <a:r>
              <a:rPr lang="it-IT" altLang="it-IT" sz="2800" b="0">
                <a:solidFill>
                  <a:srgbClr val="000000"/>
                </a:solidFill>
              </a:rPr>
              <a:t>, che in base ad essa proporrà il programma riabilitativo e ne verificherà il risultato.</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31</a:t>
            </a:fld>
            <a:endParaRPr lang="it-IT" alt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371600" y="228600"/>
            <a:ext cx="7467600" cy="1143000"/>
          </a:xfrm>
          <a:ln/>
        </p:spPr>
        <p:style>
          <a:lnRef idx="2">
            <a:schemeClr val="accent4"/>
          </a:lnRef>
          <a:fillRef idx="1">
            <a:schemeClr val="lt1"/>
          </a:fillRef>
          <a:effectRef idx="0">
            <a:schemeClr val="accent4"/>
          </a:effectRef>
          <a:fontRef idx="minor">
            <a:schemeClr val="dk1"/>
          </a:fontRef>
        </p:style>
        <p:txBody>
          <a:bodyPr/>
          <a:lstStyle/>
          <a:p>
            <a:r>
              <a:rPr lang="it-IT" altLang="it-IT" dirty="0" smtClean="0">
                <a:solidFill>
                  <a:srgbClr val="002060"/>
                </a:solidFill>
              </a:rPr>
              <a:t>Da ricordare</a:t>
            </a:r>
            <a:endParaRPr lang="it-IT" altLang="it-IT" dirty="0">
              <a:solidFill>
                <a:srgbClr val="002060"/>
              </a:solidFill>
            </a:endParaRP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32</a:t>
            </a:fld>
            <a:endParaRPr lang="it-IT" altLang="it-IT"/>
          </a:p>
        </p:txBody>
      </p:sp>
      <p:sp>
        <p:nvSpPr>
          <p:cNvPr id="3" name="Pergamena 2 2"/>
          <p:cNvSpPr/>
          <p:nvPr/>
        </p:nvSpPr>
        <p:spPr>
          <a:xfrm>
            <a:off x="1066800" y="1524000"/>
            <a:ext cx="7924800" cy="525780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marL="609600" indent="-609600">
              <a:lnSpc>
                <a:spcPct val="90000"/>
              </a:lnSpc>
              <a:buFontTx/>
              <a:buAutoNum type="arabicPeriod"/>
            </a:pPr>
            <a:r>
              <a:rPr lang="it-IT" altLang="it-IT" sz="2400" b="0" dirty="0" smtClean="0">
                <a:solidFill>
                  <a:srgbClr val="000000"/>
                </a:solidFill>
              </a:rPr>
              <a:t>In base al percorso diagnostico-terapeutico per le persone affette da MDS della nostra Regione: chi gestisce, con quali obiettivi e quali strumenti/raccomandazioni la fase acuta, subacuta e cronica</a:t>
            </a:r>
          </a:p>
          <a:p>
            <a:pPr marL="609600" indent="-609600">
              <a:lnSpc>
                <a:spcPct val="90000"/>
              </a:lnSpc>
              <a:buFontTx/>
              <a:buAutoNum type="arabicPeriod"/>
            </a:pPr>
            <a:r>
              <a:rPr lang="it-IT" altLang="it-IT" sz="2400" b="0" dirty="0" smtClean="0">
                <a:solidFill>
                  <a:srgbClr val="000000"/>
                </a:solidFill>
              </a:rPr>
              <a:t>Definizione ed esempi di bandiere gialle</a:t>
            </a:r>
          </a:p>
          <a:p>
            <a:pPr marL="609600" indent="-609600">
              <a:lnSpc>
                <a:spcPct val="90000"/>
              </a:lnSpc>
              <a:buFontTx/>
              <a:buAutoNum type="arabicPeriod"/>
            </a:pPr>
            <a:r>
              <a:rPr lang="it-IT" altLang="it-IT" sz="2400" b="0" dirty="0" smtClean="0">
                <a:solidFill>
                  <a:srgbClr val="000000"/>
                </a:solidFill>
              </a:rPr>
              <a:t>Come si valuta un paziente cronico: con quali attenzioni e quali strumenti?</a:t>
            </a:r>
            <a:endParaRPr lang="it-IT" altLang="it-IT" sz="2400" b="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115888"/>
            <a:ext cx="7467600" cy="1066800"/>
          </a:xfrm>
        </p:spPr>
        <p:txBody>
          <a:bodyPr/>
          <a:lstStyle/>
          <a:p>
            <a:r>
              <a:rPr lang="it-IT" altLang="it-IT" b="1"/>
              <a:t>Dalle linee guida ai percorsi</a:t>
            </a:r>
          </a:p>
        </p:txBody>
      </p:sp>
      <p:sp>
        <p:nvSpPr>
          <p:cNvPr id="14339" name="Rectangle 3"/>
          <p:cNvSpPr>
            <a:spLocks noGrp="1" noChangeArrowheads="1"/>
          </p:cNvSpPr>
          <p:nvPr>
            <p:ph idx="1"/>
          </p:nvPr>
        </p:nvSpPr>
        <p:spPr>
          <a:xfrm>
            <a:off x="685800" y="1295400"/>
            <a:ext cx="8458200" cy="5446713"/>
          </a:xfrm>
        </p:spPr>
        <p:txBody>
          <a:bodyPr/>
          <a:lstStyle/>
          <a:p>
            <a:pPr>
              <a:lnSpc>
                <a:spcPct val="90000"/>
              </a:lnSpc>
              <a:buFontTx/>
              <a:buNone/>
            </a:pPr>
            <a:r>
              <a:rPr lang="it-IT" altLang="it-IT" sz="2800" b="0" dirty="0">
                <a:solidFill>
                  <a:srgbClr val="000000"/>
                </a:solidFill>
              </a:rPr>
              <a:t>“Questa esperienza di Linee Guida è nata multidisciplinare perché si è posta sin dall’inizio l’obiettivo di </a:t>
            </a:r>
            <a:r>
              <a:rPr lang="it-IT" altLang="it-IT" sz="2800" b="0" i="1" u="sng" dirty="0">
                <a:solidFill>
                  <a:srgbClr val="000000"/>
                </a:solidFill>
              </a:rPr>
              <a:t>coniugare nella pratica medica quotidiana in Italia quanto la letteratura offre</a:t>
            </a:r>
            <a:r>
              <a:rPr lang="it-IT" altLang="it-IT" sz="2800" b="0" i="1" dirty="0">
                <a:solidFill>
                  <a:srgbClr val="000000"/>
                </a:solidFill>
              </a:rPr>
              <a:t> </a:t>
            </a:r>
            <a:r>
              <a:rPr lang="it-IT" altLang="it-IT" sz="2800" b="0" dirty="0">
                <a:solidFill>
                  <a:srgbClr val="000000"/>
                </a:solidFill>
              </a:rPr>
              <a:t>oggi nel campo della lombalgia, cercando di riempire di “sì”, ossia di comportamenti positivi, quelle Linee Guida che spesso vengono vissute come una serie di “no”, ossia di raccomandazioni che dicono soprattutto che cosa non fare.</a:t>
            </a:r>
          </a:p>
          <a:p>
            <a:pPr>
              <a:lnSpc>
                <a:spcPct val="90000"/>
              </a:lnSpc>
              <a:buFontTx/>
              <a:buNone/>
            </a:pPr>
            <a:r>
              <a:rPr lang="it-IT" altLang="it-IT" sz="2800" b="0" dirty="0">
                <a:solidFill>
                  <a:srgbClr val="000000"/>
                </a:solidFill>
              </a:rPr>
              <a:t> La spinta è nata dalla indicazione ministeriale di </a:t>
            </a:r>
            <a:r>
              <a:rPr lang="it-IT" altLang="it-IT" sz="2800" b="0" i="1" u="sng" dirty="0">
                <a:solidFill>
                  <a:srgbClr val="000000"/>
                </a:solidFill>
              </a:rPr>
              <a:t>produrre dei Percorsi Diagnostico Terapeutici, che dovevano essere percorsi pratici locali basati sulla situazione di ogni singolo territorio</a:t>
            </a:r>
            <a:r>
              <a:rPr lang="it-IT" altLang="it-IT" sz="2800" b="0" dirty="0">
                <a:solidFill>
                  <a:srgbClr val="000000"/>
                </a:solidFill>
              </a:rPr>
              <a:t>…” (PDT italiani)</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4</a:t>
            </a:fld>
            <a:endParaRPr lang="it-IT" alt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95400" y="247650"/>
            <a:ext cx="7847013" cy="1276350"/>
          </a:xfrm>
        </p:spPr>
        <p:txBody>
          <a:bodyPr/>
          <a:lstStyle/>
          <a:p>
            <a:r>
              <a:rPr lang="it-IT" altLang="it-IT" sz="3600"/>
              <a:t>Agenzia Regionale della Sanità – FVG</a:t>
            </a:r>
            <a:br>
              <a:rPr lang="it-IT" altLang="it-IT" sz="3600"/>
            </a:br>
            <a:r>
              <a:rPr lang="it-IT" altLang="it-IT" sz="3600"/>
              <a:t>Raggiunto un </a:t>
            </a:r>
            <a:r>
              <a:rPr lang="it-IT" altLang="it-IT" sz="3600" b="1" u="sng"/>
              <a:t>Consensus</a:t>
            </a:r>
            <a:r>
              <a:rPr lang="it-IT" altLang="it-IT" sz="3600"/>
              <a:t> nel 2008</a:t>
            </a:r>
          </a:p>
        </p:txBody>
      </p:sp>
      <p:sp>
        <p:nvSpPr>
          <p:cNvPr id="15363" name="Rectangle 3"/>
          <p:cNvSpPr>
            <a:spLocks noGrp="1" noChangeArrowheads="1"/>
          </p:cNvSpPr>
          <p:nvPr>
            <p:ph idx="1"/>
          </p:nvPr>
        </p:nvSpPr>
        <p:spPr>
          <a:xfrm>
            <a:off x="1371600" y="2209800"/>
            <a:ext cx="7239000" cy="4038600"/>
          </a:xfrm>
        </p:spPr>
        <p:txBody>
          <a:bodyPr/>
          <a:lstStyle/>
          <a:p>
            <a:r>
              <a:rPr lang="it-IT" altLang="it-IT" sz="4400" dirty="0">
                <a:solidFill>
                  <a:srgbClr val="000000"/>
                </a:solidFill>
              </a:rPr>
              <a:t>“Il Mal Di Schiena”</a:t>
            </a:r>
            <a:r>
              <a:rPr lang="it-IT" altLang="it-IT" sz="4000" dirty="0">
                <a:solidFill>
                  <a:srgbClr val="000000"/>
                </a:solidFill>
              </a:rPr>
              <a:t> </a:t>
            </a:r>
            <a:r>
              <a:rPr lang="it-IT" altLang="it-IT" dirty="0">
                <a:solidFill>
                  <a:srgbClr val="000000"/>
                </a:solidFill>
              </a:rPr>
              <a:t>Percorsi diagnostico terapeutici condivisi per i medici di medicina generale ed ospedalieri in Friuli Venezia Giulia</a:t>
            </a:r>
          </a:p>
          <a:p>
            <a:endParaRPr lang="it-IT" altLang="it-IT" dirty="0">
              <a:solidFill>
                <a:srgbClr val="000000"/>
              </a:solidFill>
            </a:endParaRPr>
          </a:p>
          <a:p>
            <a:r>
              <a:rPr lang="it-IT" altLang="it-IT" dirty="0">
                <a:solidFill>
                  <a:srgbClr val="000000"/>
                </a:solidFill>
                <a:hlinkClick r:id="rId2" action="ppaction://hlinkfile"/>
              </a:rPr>
              <a:t>ARS-FVG.pdf</a:t>
            </a:r>
            <a:endParaRPr lang="it-IT" altLang="it-IT" dirty="0">
              <a:solidFill>
                <a:srgbClr val="000000"/>
              </a:solidFill>
            </a:endParaRP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5</a:t>
            </a:fld>
            <a:endParaRPr lang="it-IT" alt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76200"/>
            <a:ext cx="7848600" cy="990600"/>
          </a:xfrm>
        </p:spPr>
        <p:style>
          <a:lnRef idx="1">
            <a:schemeClr val="accent4"/>
          </a:lnRef>
          <a:fillRef idx="2">
            <a:schemeClr val="accent4"/>
          </a:fillRef>
          <a:effectRef idx="1">
            <a:schemeClr val="accent4"/>
          </a:effectRef>
          <a:fontRef idx="minor">
            <a:schemeClr val="dk1"/>
          </a:fontRef>
        </p:style>
        <p:txBody>
          <a:bodyPr>
            <a:normAutofit/>
          </a:bodyPr>
          <a:lstStyle/>
          <a:p>
            <a:r>
              <a:rPr lang="it-IT" altLang="it-IT" sz="3600" b="1" dirty="0" smtClean="0">
                <a:solidFill>
                  <a:srgbClr val="002060"/>
                </a:solidFill>
              </a:rPr>
              <a:t>Definiamo la presentazione clinica</a:t>
            </a:r>
            <a:endParaRPr lang="it-IT" altLang="it-IT" sz="3600" b="1" dirty="0">
              <a:solidFill>
                <a:srgbClr val="002060"/>
              </a:solidFill>
            </a:endParaRPr>
          </a:p>
        </p:txBody>
      </p:sp>
      <p:sp>
        <p:nvSpPr>
          <p:cNvPr id="16387" name="Rectangle 3"/>
          <p:cNvSpPr>
            <a:spLocks noGrp="1" noChangeArrowheads="1"/>
          </p:cNvSpPr>
          <p:nvPr>
            <p:ph idx="1"/>
          </p:nvPr>
        </p:nvSpPr>
        <p:spPr>
          <a:xfrm>
            <a:off x="685800" y="1447800"/>
            <a:ext cx="8305800" cy="5410200"/>
          </a:xfrm>
        </p:spPr>
        <p:txBody>
          <a:bodyPr/>
          <a:lstStyle/>
          <a:p>
            <a:pPr marL="609600" indent="-609600">
              <a:buFont typeface="Wingdings" pitchFamily="2" charset="2"/>
              <a:buAutoNum type="arabicPeriod"/>
            </a:pPr>
            <a:r>
              <a:rPr lang="it-IT" altLang="it-IT" u="sng" dirty="0">
                <a:solidFill>
                  <a:srgbClr val="000000"/>
                </a:solidFill>
              </a:rPr>
              <a:t>Definire la sede del dolore: </a:t>
            </a:r>
          </a:p>
          <a:p>
            <a:pPr marL="990600" lvl="1" indent="-533400"/>
            <a:r>
              <a:rPr lang="it-IT" altLang="it-IT" b="0" dirty="0">
                <a:solidFill>
                  <a:srgbClr val="000000"/>
                </a:solidFill>
              </a:rPr>
              <a:t>lombalgia?</a:t>
            </a:r>
          </a:p>
          <a:p>
            <a:pPr marL="990600" lvl="1" indent="-533400"/>
            <a:r>
              <a:rPr lang="it-IT" altLang="it-IT" b="0" dirty="0" err="1">
                <a:solidFill>
                  <a:srgbClr val="000000"/>
                </a:solidFill>
              </a:rPr>
              <a:t>Lombosciatalgia</a:t>
            </a:r>
            <a:r>
              <a:rPr lang="it-IT" altLang="it-IT" b="0" dirty="0">
                <a:solidFill>
                  <a:srgbClr val="000000"/>
                </a:solidFill>
              </a:rPr>
              <a:t>?</a:t>
            </a:r>
          </a:p>
          <a:p>
            <a:pPr marL="990600" lvl="1" indent="-533400"/>
            <a:r>
              <a:rPr lang="it-IT" altLang="it-IT" b="0" dirty="0" err="1">
                <a:solidFill>
                  <a:srgbClr val="000000"/>
                </a:solidFill>
              </a:rPr>
              <a:t>Lombocruralgia</a:t>
            </a:r>
            <a:r>
              <a:rPr lang="it-IT" altLang="it-IT" b="0" dirty="0">
                <a:solidFill>
                  <a:srgbClr val="000000"/>
                </a:solidFill>
              </a:rPr>
              <a:t>?</a:t>
            </a:r>
          </a:p>
          <a:p>
            <a:pPr marL="990600" lvl="1" indent="-533400"/>
            <a:endParaRPr lang="it-IT" altLang="it-IT" b="0" dirty="0">
              <a:solidFill>
                <a:srgbClr val="000000"/>
              </a:solidFill>
            </a:endParaRPr>
          </a:p>
          <a:p>
            <a:pPr marL="609600" indent="-609600">
              <a:buFont typeface="Wingdings" pitchFamily="2" charset="2"/>
              <a:buAutoNum type="arabicPeriod"/>
            </a:pPr>
            <a:r>
              <a:rPr lang="it-IT" altLang="it-IT" u="sng" dirty="0">
                <a:solidFill>
                  <a:srgbClr val="000000"/>
                </a:solidFill>
              </a:rPr>
              <a:t>Definire la temporalità:</a:t>
            </a:r>
          </a:p>
          <a:p>
            <a:pPr marL="990600" lvl="1" indent="-533400"/>
            <a:r>
              <a:rPr lang="it-IT" altLang="it-IT" b="0" dirty="0">
                <a:solidFill>
                  <a:srgbClr val="000000"/>
                </a:solidFill>
              </a:rPr>
              <a:t>Acuto: 0 – 1 mese</a:t>
            </a:r>
          </a:p>
          <a:p>
            <a:pPr marL="990600" lvl="1" indent="-533400"/>
            <a:r>
              <a:rPr lang="it-IT" altLang="it-IT" b="0" dirty="0">
                <a:solidFill>
                  <a:srgbClr val="000000"/>
                </a:solidFill>
              </a:rPr>
              <a:t>Subacuto: 1 – 3 mesi</a:t>
            </a:r>
          </a:p>
          <a:p>
            <a:pPr marL="990600" lvl="1" indent="-533400"/>
            <a:r>
              <a:rPr lang="it-IT" altLang="it-IT" b="0" dirty="0">
                <a:solidFill>
                  <a:srgbClr val="000000"/>
                </a:solidFill>
              </a:rPr>
              <a:t>Cronico: &gt; 3 mesi</a:t>
            </a:r>
          </a:p>
          <a:p>
            <a:pPr marL="990600" lvl="1" indent="-533400"/>
            <a:r>
              <a:rPr lang="it-IT" altLang="it-IT" b="0" dirty="0">
                <a:solidFill>
                  <a:srgbClr val="000000"/>
                </a:solidFill>
              </a:rPr>
              <a:t>Ricorrente: episodi &lt; 4 settimane, ma recidivanti</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6</a:t>
            </a:fld>
            <a:endParaRPr lang="it-IT" alt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47800" y="323850"/>
            <a:ext cx="7010400" cy="819150"/>
          </a:xfrm>
        </p:spPr>
        <p:style>
          <a:lnRef idx="1">
            <a:schemeClr val="accent4"/>
          </a:lnRef>
          <a:fillRef idx="2">
            <a:schemeClr val="accent4"/>
          </a:fillRef>
          <a:effectRef idx="1">
            <a:schemeClr val="accent4"/>
          </a:effectRef>
          <a:fontRef idx="minor">
            <a:schemeClr val="dk1"/>
          </a:fontRef>
        </p:style>
        <p:txBody>
          <a:bodyPr/>
          <a:lstStyle/>
          <a:p>
            <a:r>
              <a:rPr lang="it-IT" altLang="it-IT" b="1" dirty="0"/>
              <a:t>Chi gestisce la fase acuta?</a:t>
            </a:r>
          </a:p>
        </p:txBody>
      </p:sp>
      <p:sp>
        <p:nvSpPr>
          <p:cNvPr id="20483" name="Rectangle 3"/>
          <p:cNvSpPr>
            <a:spLocks noGrp="1" noChangeArrowheads="1"/>
          </p:cNvSpPr>
          <p:nvPr>
            <p:ph idx="1"/>
          </p:nvPr>
        </p:nvSpPr>
        <p:spPr>
          <a:xfrm>
            <a:off x="990600" y="1371600"/>
            <a:ext cx="8151813" cy="1905000"/>
          </a:xfrm>
        </p:spPr>
        <p:txBody>
          <a:bodyPr/>
          <a:lstStyle/>
          <a:p>
            <a:r>
              <a:rPr lang="it-IT" altLang="it-IT" sz="2800" b="0" dirty="0">
                <a:solidFill>
                  <a:srgbClr val="000000"/>
                </a:solidFill>
              </a:rPr>
              <a:t>Normalmente </a:t>
            </a:r>
            <a:r>
              <a:rPr lang="it-IT" altLang="it-IT" sz="2800" b="0" u="sng" dirty="0">
                <a:solidFill>
                  <a:srgbClr val="000000"/>
                </a:solidFill>
              </a:rPr>
              <a:t>il MMG</a:t>
            </a:r>
          </a:p>
          <a:p>
            <a:r>
              <a:rPr lang="it-IT" altLang="it-IT" sz="2800" b="0" dirty="0">
                <a:solidFill>
                  <a:srgbClr val="000000"/>
                </a:solidFill>
              </a:rPr>
              <a:t>Il ruolo del MMG è fondamentale per una </a:t>
            </a:r>
            <a:r>
              <a:rPr lang="it-IT" altLang="it-IT" sz="2800" b="0" i="1" dirty="0">
                <a:solidFill>
                  <a:srgbClr val="000000"/>
                </a:solidFill>
              </a:rPr>
              <a:t>gestione</a:t>
            </a:r>
            <a:r>
              <a:rPr lang="it-IT" altLang="it-IT" sz="2800" b="0" dirty="0">
                <a:solidFill>
                  <a:srgbClr val="000000"/>
                </a:solidFill>
              </a:rPr>
              <a:t> più razionale </a:t>
            </a:r>
            <a:r>
              <a:rPr lang="it-IT" altLang="it-IT" sz="2800" b="0" i="1" dirty="0">
                <a:solidFill>
                  <a:srgbClr val="000000"/>
                </a:solidFill>
              </a:rPr>
              <a:t>dei percorsi</a:t>
            </a:r>
            <a:r>
              <a:rPr lang="it-IT" altLang="it-IT" sz="2800" b="0" dirty="0">
                <a:solidFill>
                  <a:srgbClr val="000000"/>
                </a:solidFill>
              </a:rPr>
              <a:t> per soggetti con MDS</a:t>
            </a:r>
          </a:p>
        </p:txBody>
      </p:sp>
      <p:sp>
        <p:nvSpPr>
          <p:cNvPr id="20484" name="Text Box 4"/>
          <p:cNvSpPr txBox="1">
            <a:spLocks noChangeArrowheads="1"/>
          </p:cNvSpPr>
          <p:nvPr/>
        </p:nvSpPr>
        <p:spPr bwMode="auto">
          <a:xfrm>
            <a:off x="1447800" y="3794125"/>
            <a:ext cx="5257800" cy="701675"/>
          </a:xfrm>
          <a:prstGeom prst="rect">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4000" b="1">
                <a:solidFill>
                  <a:schemeClr val="tx2"/>
                </a:solidFill>
              </a:rPr>
              <a:t>Con quali obiettivi?</a:t>
            </a:r>
          </a:p>
        </p:txBody>
      </p:sp>
      <p:sp>
        <p:nvSpPr>
          <p:cNvPr id="20485" name="Text Box 5"/>
          <p:cNvSpPr txBox="1">
            <a:spLocks noChangeArrowheads="1"/>
          </p:cNvSpPr>
          <p:nvPr/>
        </p:nvSpPr>
        <p:spPr bwMode="auto">
          <a:xfrm>
            <a:off x="1371600" y="4875213"/>
            <a:ext cx="66294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AutoNum type="arabicPeriod"/>
            </a:pPr>
            <a:r>
              <a:rPr lang="it-IT" altLang="it-IT" sz="2800" b="1">
                <a:solidFill>
                  <a:srgbClr val="000000"/>
                </a:solidFill>
                <a:latin typeface="Times New Roman" pitchFamily="18" charset="0"/>
              </a:rPr>
              <a:t>Fare diagnosi clinica</a:t>
            </a:r>
          </a:p>
          <a:p>
            <a:pPr>
              <a:buFontTx/>
              <a:buAutoNum type="arabicPeriod"/>
            </a:pPr>
            <a:r>
              <a:rPr lang="it-IT" altLang="it-IT" sz="2800" b="1">
                <a:solidFill>
                  <a:srgbClr val="000000"/>
                </a:solidFill>
                <a:latin typeface="Times New Roman" pitchFamily="18" charset="0"/>
              </a:rPr>
              <a:t>Demedicalizzare</a:t>
            </a:r>
          </a:p>
          <a:p>
            <a:pPr>
              <a:buFontTx/>
              <a:buAutoNum type="arabicPeriod"/>
            </a:pPr>
            <a:r>
              <a:rPr lang="it-IT" altLang="it-IT" sz="2800" b="1">
                <a:solidFill>
                  <a:srgbClr val="000000"/>
                </a:solidFill>
                <a:latin typeface="Times New Roman" pitchFamily="18" charset="0"/>
              </a:rPr>
              <a:t>Dare una risposta possibilmente EBM</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7</a:t>
            </a:fld>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in)">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 calcmode="lin" valueType="num">
                                      <p:cBhvr additive="base">
                                        <p:cTn id="16"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484">
                                            <p:txEl>
                                              <p:pRg st="0" end="0"/>
                                            </p:txEl>
                                          </p:spTgt>
                                        </p:tgtEl>
                                        <p:attrNameLst>
                                          <p:attrName>style.visibility</p:attrName>
                                        </p:attrNameLst>
                                      </p:cBhvr>
                                      <p:to>
                                        <p:strVal val="visible"/>
                                      </p:to>
                                    </p:set>
                                    <p:animEffect transition="in" filter="blinds(horizontal)">
                                      <p:cBhvr>
                                        <p:cTn id="22" dur="500"/>
                                        <p:tgtEl>
                                          <p:spTgt spid="2048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485">
                                            <p:txEl>
                                              <p:pRg st="0" end="0"/>
                                            </p:txEl>
                                          </p:spTgt>
                                        </p:tgtEl>
                                        <p:attrNameLst>
                                          <p:attrName>style.visibility</p:attrName>
                                        </p:attrNameLst>
                                      </p:cBhvr>
                                      <p:to>
                                        <p:strVal val="visible"/>
                                      </p:to>
                                    </p:set>
                                    <p:animEffect transition="in" filter="blinds(horizontal)">
                                      <p:cBhvr>
                                        <p:cTn id="27" dur="500"/>
                                        <p:tgtEl>
                                          <p:spTgt spid="20485">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0485">
                                            <p:txEl>
                                              <p:pRg st="1" end="1"/>
                                            </p:txEl>
                                          </p:spTgt>
                                        </p:tgtEl>
                                        <p:attrNameLst>
                                          <p:attrName>style.visibility</p:attrName>
                                        </p:attrNameLst>
                                      </p:cBhvr>
                                      <p:to>
                                        <p:strVal val="visible"/>
                                      </p:to>
                                    </p:set>
                                    <p:animEffect transition="in" filter="blinds(horizontal)">
                                      <p:cBhvr>
                                        <p:cTn id="30" dur="500"/>
                                        <p:tgtEl>
                                          <p:spTgt spid="20485">
                                            <p:txEl>
                                              <p:pRg st="1" end="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0485">
                                            <p:txEl>
                                              <p:pRg st="2" end="2"/>
                                            </p:txEl>
                                          </p:spTgt>
                                        </p:tgtEl>
                                        <p:attrNameLst>
                                          <p:attrName>style.visibility</p:attrName>
                                        </p:attrNameLst>
                                      </p:cBhvr>
                                      <p:to>
                                        <p:strVal val="visible"/>
                                      </p:to>
                                    </p:set>
                                    <p:animEffect transition="in" filter="blinds(horizontal)">
                                      <p:cBhvr>
                                        <p:cTn id="33" dur="5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76400" y="247650"/>
            <a:ext cx="6477000" cy="1276350"/>
          </a:xfrm>
        </p:spPr>
        <p:txBody>
          <a:bodyPr>
            <a:normAutofit fontScale="90000"/>
          </a:bodyPr>
          <a:lstStyle/>
          <a:p>
            <a:r>
              <a:rPr lang="it-IT" altLang="it-IT" sz="4000" b="1" i="1" dirty="0">
                <a:solidFill>
                  <a:srgbClr val="0000FF"/>
                </a:solidFill>
              </a:rPr>
              <a:t>1° Obiettivo: </a:t>
            </a:r>
            <a:br>
              <a:rPr lang="it-IT" altLang="it-IT" sz="4000" b="1" i="1" dirty="0">
                <a:solidFill>
                  <a:srgbClr val="0000FF"/>
                </a:solidFill>
              </a:rPr>
            </a:br>
            <a:r>
              <a:rPr lang="it-IT" altLang="it-IT" sz="4000" b="1" i="1" dirty="0">
                <a:solidFill>
                  <a:srgbClr val="0000FF"/>
                </a:solidFill>
              </a:rPr>
              <a:t>Fare diagnosi clinica:</a:t>
            </a:r>
          </a:p>
        </p:txBody>
      </p:sp>
      <p:sp>
        <p:nvSpPr>
          <p:cNvPr id="32771" name="Rectangle 3"/>
          <p:cNvSpPr>
            <a:spLocks noGrp="1" noChangeArrowheads="1"/>
          </p:cNvSpPr>
          <p:nvPr>
            <p:ph idx="1"/>
          </p:nvPr>
        </p:nvSpPr>
        <p:spPr>
          <a:xfrm>
            <a:off x="1371600" y="1828800"/>
            <a:ext cx="7391400" cy="1676400"/>
          </a:xfrm>
          <a:ln/>
        </p:spPr>
        <p:style>
          <a:lnRef idx="1">
            <a:schemeClr val="accent4"/>
          </a:lnRef>
          <a:fillRef idx="2">
            <a:schemeClr val="accent4"/>
          </a:fillRef>
          <a:effectRef idx="1">
            <a:schemeClr val="accent4"/>
          </a:effectRef>
          <a:fontRef idx="minor">
            <a:schemeClr val="dk1"/>
          </a:fontRef>
        </p:style>
        <p:txBody>
          <a:bodyPr>
            <a:normAutofit/>
          </a:bodyPr>
          <a:lstStyle/>
          <a:p>
            <a:pPr>
              <a:buFontTx/>
              <a:buNone/>
            </a:pPr>
            <a:r>
              <a:rPr lang="it-IT" altLang="it-IT" sz="3600" dirty="0">
                <a:solidFill>
                  <a:srgbClr val="000000"/>
                </a:solidFill>
              </a:rPr>
              <a:t>Fare il triage, ed in particolare escludere le bandiere rosse</a:t>
            </a: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33800"/>
            <a:ext cx="4572000" cy="294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12"/>
          </p:nvPr>
        </p:nvSpPr>
        <p:spPr/>
        <p:txBody>
          <a:bodyPr/>
          <a:lstStyle/>
          <a:p>
            <a:fld id="{2143E81F-7571-4698-9426-1C3A68BE4E62}" type="slidenum">
              <a:rPr lang="it-IT" altLang="it-IT" smtClean="0"/>
              <a:pPr/>
              <a:t>8</a:t>
            </a:fld>
            <a:endParaRPr lang="it-IT" alt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0" y="228600"/>
            <a:ext cx="7620000" cy="2286000"/>
          </a:xfrm>
        </p:spPr>
        <p:txBody>
          <a:bodyPr/>
          <a:lstStyle/>
          <a:p>
            <a:r>
              <a:rPr lang="it-IT" altLang="it-IT" sz="4000" b="1" i="1">
                <a:solidFill>
                  <a:srgbClr val="0000FF"/>
                </a:solidFill>
              </a:rPr>
              <a:t>2° Obiettivo: </a:t>
            </a:r>
            <a:br>
              <a:rPr lang="it-IT" altLang="it-IT" sz="4000" b="1" i="1">
                <a:solidFill>
                  <a:srgbClr val="0000FF"/>
                </a:solidFill>
              </a:rPr>
            </a:br>
            <a:r>
              <a:rPr lang="it-IT" altLang="it-IT" sz="4000" b="1" i="1">
                <a:solidFill>
                  <a:srgbClr val="0000FF"/>
                </a:solidFill>
              </a:rPr>
              <a:t>DEMEDICALIZZARE!... </a:t>
            </a:r>
            <a:br>
              <a:rPr lang="it-IT" altLang="it-IT" sz="4000" b="1" i="1">
                <a:solidFill>
                  <a:srgbClr val="0000FF"/>
                </a:solidFill>
              </a:rPr>
            </a:br>
            <a:r>
              <a:rPr lang="it-IT" altLang="it-IT" sz="4000" b="1" i="1">
                <a:solidFill>
                  <a:srgbClr val="0000FF"/>
                </a:solidFill>
              </a:rPr>
              <a:t>per oltre il 95% dei pazienti</a:t>
            </a:r>
          </a:p>
        </p:txBody>
      </p:sp>
      <p:sp>
        <p:nvSpPr>
          <p:cNvPr id="29699" name="Rectangle 3"/>
          <p:cNvSpPr>
            <a:spLocks noChangeArrowheads="1"/>
          </p:cNvSpPr>
          <p:nvPr/>
        </p:nvSpPr>
        <p:spPr bwMode="auto">
          <a:xfrm>
            <a:off x="1447800" y="3276600"/>
            <a:ext cx="7467600" cy="1752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lvl1pPr marL="342900" indent="-342900">
              <a:spcBef>
                <a:spcPct val="20000"/>
              </a:spcBef>
              <a:buChar char="•"/>
              <a:defRPr sz="3200" b="1">
                <a:solidFill>
                  <a:schemeClr val="tx1"/>
                </a:solidFill>
                <a:latin typeface="Arial" charset="0"/>
                <a:cs typeface="Arial" charset="0"/>
              </a:defRPr>
            </a:lvl1pPr>
            <a:lvl2pPr marL="742950" indent="-285750">
              <a:spcBef>
                <a:spcPct val="20000"/>
              </a:spcBef>
              <a:buChar char="–"/>
              <a:defRPr sz="2800" b="1">
                <a:solidFill>
                  <a:schemeClr val="tx1"/>
                </a:solidFill>
                <a:latin typeface="Arial" charset="0"/>
                <a:cs typeface="Arial" charset="0"/>
              </a:defRPr>
            </a:lvl2pPr>
            <a:lvl3pPr marL="1143000" indent="-228600">
              <a:spcBef>
                <a:spcPct val="20000"/>
              </a:spcBef>
              <a:buChar char="•"/>
              <a:defRPr sz="2400" b="1">
                <a:solidFill>
                  <a:schemeClr val="tx1"/>
                </a:solidFill>
                <a:latin typeface="Arial" charset="0"/>
                <a:cs typeface="Arial" charset="0"/>
              </a:defRPr>
            </a:lvl3pPr>
            <a:lvl4pPr marL="1600200" indent="-228600">
              <a:spcBef>
                <a:spcPct val="20000"/>
              </a:spcBef>
              <a:buChar char="–"/>
              <a:defRPr sz="2000" b="1">
                <a:solidFill>
                  <a:schemeClr val="tx1"/>
                </a:solidFill>
                <a:latin typeface="Arial" charset="0"/>
                <a:cs typeface="Arial" charset="0"/>
              </a:defRPr>
            </a:lvl4pPr>
            <a:lvl5pPr marL="2057400" indent="-228600">
              <a:spcBef>
                <a:spcPct val="20000"/>
              </a:spcBef>
              <a:buChar char="•"/>
              <a:defRPr sz="2000" b="1">
                <a:solidFill>
                  <a:schemeClr val="tx1"/>
                </a:solidFill>
                <a:latin typeface="Arial" charset="0"/>
                <a:cs typeface="Arial" charset="0"/>
              </a:defRPr>
            </a:lvl5pPr>
            <a:lvl6pPr marL="2514600" indent="-228600" fontAlgn="base">
              <a:spcBef>
                <a:spcPct val="20000"/>
              </a:spcBef>
              <a:spcAft>
                <a:spcPct val="0"/>
              </a:spcAft>
              <a:buChar char="•"/>
              <a:defRPr sz="2000" b="1">
                <a:solidFill>
                  <a:schemeClr val="tx1"/>
                </a:solidFill>
                <a:latin typeface="Arial" charset="0"/>
                <a:cs typeface="Arial" charset="0"/>
              </a:defRPr>
            </a:lvl6pPr>
            <a:lvl7pPr marL="2971800" indent="-228600" fontAlgn="base">
              <a:spcBef>
                <a:spcPct val="20000"/>
              </a:spcBef>
              <a:spcAft>
                <a:spcPct val="0"/>
              </a:spcAft>
              <a:buChar char="•"/>
              <a:defRPr sz="2000" b="1">
                <a:solidFill>
                  <a:schemeClr val="tx1"/>
                </a:solidFill>
                <a:latin typeface="Arial" charset="0"/>
                <a:cs typeface="Arial" charset="0"/>
              </a:defRPr>
            </a:lvl7pPr>
            <a:lvl8pPr marL="3429000" indent="-228600" fontAlgn="base">
              <a:spcBef>
                <a:spcPct val="20000"/>
              </a:spcBef>
              <a:spcAft>
                <a:spcPct val="0"/>
              </a:spcAft>
              <a:buChar char="•"/>
              <a:defRPr sz="2000" b="1">
                <a:solidFill>
                  <a:schemeClr val="tx1"/>
                </a:solidFill>
                <a:latin typeface="Arial" charset="0"/>
                <a:cs typeface="Arial" charset="0"/>
              </a:defRPr>
            </a:lvl8pPr>
            <a:lvl9pPr marL="3886200" indent="-228600" fontAlgn="base">
              <a:spcBef>
                <a:spcPct val="20000"/>
              </a:spcBef>
              <a:spcAft>
                <a:spcPct val="0"/>
              </a:spcAft>
              <a:buChar char="•"/>
              <a:defRPr sz="2000" b="1">
                <a:solidFill>
                  <a:schemeClr val="tx1"/>
                </a:solidFill>
                <a:latin typeface="Arial" charset="0"/>
                <a:cs typeface="Arial" charset="0"/>
              </a:defRPr>
            </a:lvl9pPr>
          </a:lstStyle>
          <a:p>
            <a:pPr>
              <a:buFontTx/>
              <a:buNone/>
            </a:pPr>
            <a:r>
              <a:rPr kumimoji="0" lang="it-IT" altLang="it-IT" sz="2800" dirty="0"/>
              <a:t>   </a:t>
            </a:r>
            <a:r>
              <a:rPr kumimoji="0" lang="it-IT" altLang="it-IT" b="0" dirty="0">
                <a:solidFill>
                  <a:srgbClr val="000000"/>
                </a:solidFill>
              </a:rPr>
              <a:t>Evitare esami, visite specialistiche, ricorso a farmaci o trattamenti fisioterapici inutili o a volte dannosi</a:t>
            </a:r>
            <a:r>
              <a:rPr kumimoji="0" lang="it-IT" altLang="it-IT" b="0" dirty="0"/>
              <a:t> </a:t>
            </a:r>
          </a:p>
        </p:txBody>
      </p:sp>
      <p:sp>
        <p:nvSpPr>
          <p:cNvPr id="2" name="Segnaposto numero diapositiva 1"/>
          <p:cNvSpPr>
            <a:spLocks noGrp="1"/>
          </p:cNvSpPr>
          <p:nvPr>
            <p:ph type="sldNum" sz="quarter" idx="12"/>
          </p:nvPr>
        </p:nvSpPr>
        <p:spPr/>
        <p:txBody>
          <a:bodyPr/>
          <a:lstStyle/>
          <a:p>
            <a:fld id="{2143E81F-7571-4698-9426-1C3A68BE4E62}" type="slidenum">
              <a:rPr lang="it-IT" altLang="it-IT" smtClean="0"/>
              <a:pPr/>
              <a:t>9</a:t>
            </a:fld>
            <a:endParaRPr lang="it-IT" alt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567</TotalTime>
  <Words>1725</Words>
  <Application>Microsoft Office PowerPoint</Application>
  <PresentationFormat>Presentazione su schermo (4:3)</PresentationFormat>
  <Paragraphs>196</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Solstizio</vt:lpstr>
      <vt:lpstr>Introduzione all’approccio riabilitativo delle lombalgie</vt:lpstr>
      <vt:lpstr>Linee guida o percorsi terapeutici?</vt:lpstr>
      <vt:lpstr>Percorsi Diagnostici Terapeutici per l’assistenza ai pazienti con mal di schiena (2002-2006, Italia)</vt:lpstr>
      <vt:lpstr>Dalle linee guida ai percorsi</vt:lpstr>
      <vt:lpstr>Agenzia Regionale della Sanità – FVG Raggiunto un Consensus nel 2008</vt:lpstr>
      <vt:lpstr>Definiamo la presentazione clinica</vt:lpstr>
      <vt:lpstr>Chi gestisce la fase acuta?</vt:lpstr>
      <vt:lpstr>1° Obiettivo:  Fare diagnosi clinica:</vt:lpstr>
      <vt:lpstr>2° Obiettivo:  DEMEDICALIZZARE!...  per oltre il 95% dei pazienti</vt:lpstr>
      <vt:lpstr>DEMEDICALIZZARE</vt:lpstr>
      <vt:lpstr>Malattia autolimitante</vt:lpstr>
      <vt:lpstr>Malattia recidivante</vt:lpstr>
      <vt:lpstr>3° Obiettivo: DARE UNA RISPOSTA!... Se possibile sicura, efficiente ed efficace</vt:lpstr>
      <vt:lpstr>Approccio in fase acuta (Stefano Giovannoni) </vt:lpstr>
      <vt:lpstr>Presentazione standard di PowerPoint</vt:lpstr>
      <vt:lpstr>Presentazione standard di PowerPoint</vt:lpstr>
      <vt:lpstr>farmaci</vt:lpstr>
      <vt:lpstr>Se il dolore persiste dopo 4 settimane?</vt:lpstr>
      <vt:lpstr>Dopo 3 mesi: fase cronica</vt:lpstr>
      <vt:lpstr>dolore cronico e disabilità</vt:lpstr>
      <vt:lpstr>Costi e risorse</vt:lpstr>
      <vt:lpstr>Dolore cronico</vt:lpstr>
      <vt:lpstr>“bandiere gialle”</vt:lpstr>
      <vt:lpstr>Rivalutare i fattori di rischio</vt:lpstr>
      <vt:lpstr>Rivalutare lo stile di vita</vt:lpstr>
      <vt:lpstr>il rapporto fisioterapista-paziente</vt:lpstr>
      <vt:lpstr>Cosa significa: “Presa in carico”?</vt:lpstr>
      <vt:lpstr>Valutazione del paziente cronico</vt:lpstr>
      <vt:lpstr>Strumenti utili</vt:lpstr>
      <vt:lpstr>Alta disabilità</vt:lpstr>
      <vt:lpstr>Presentazione standard di PowerPoint</vt:lpstr>
      <vt:lpstr>Da ricordare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Antonella</dc:creator>
  <cp:lastModifiedBy>Fisiot24</cp:lastModifiedBy>
  <cp:revision>14</cp:revision>
  <cp:lastPrinted>1601-01-01T00:00:00Z</cp:lastPrinted>
  <dcterms:created xsi:type="dcterms:W3CDTF">2010-08-24T07:13:04Z</dcterms:created>
  <dcterms:modified xsi:type="dcterms:W3CDTF">2020-04-29T15:05:11Z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