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1"/>
  </p:notesMasterIdLst>
  <p:sldIdLst>
    <p:sldId id="336" r:id="rId2"/>
    <p:sldId id="282" r:id="rId3"/>
    <p:sldId id="285" r:id="rId4"/>
    <p:sldId id="258" r:id="rId5"/>
    <p:sldId id="259" r:id="rId6"/>
    <p:sldId id="264" r:id="rId7"/>
    <p:sldId id="261" r:id="rId8"/>
    <p:sldId id="262" r:id="rId9"/>
    <p:sldId id="265" r:id="rId10"/>
    <p:sldId id="266" r:id="rId11"/>
    <p:sldId id="270" r:id="rId12"/>
    <p:sldId id="267" r:id="rId13"/>
    <p:sldId id="268" r:id="rId14"/>
    <p:sldId id="290" r:id="rId15"/>
    <p:sldId id="293" r:id="rId16"/>
    <p:sldId id="294" r:id="rId17"/>
    <p:sldId id="297" r:id="rId18"/>
    <p:sldId id="298" r:id="rId19"/>
    <p:sldId id="300" r:id="rId20"/>
    <p:sldId id="301" r:id="rId21"/>
    <p:sldId id="302" r:id="rId22"/>
    <p:sldId id="303" r:id="rId23"/>
    <p:sldId id="304" r:id="rId24"/>
    <p:sldId id="305" r:id="rId25"/>
    <p:sldId id="322" r:id="rId26"/>
    <p:sldId id="307" r:id="rId27"/>
    <p:sldId id="309" r:id="rId28"/>
    <p:sldId id="327" r:id="rId29"/>
    <p:sldId id="312" r:id="rId30"/>
    <p:sldId id="311" r:id="rId31"/>
    <p:sldId id="310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5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249AF-2896-46C0-82DC-1BE9E27C4B7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4ABC73FE-1F80-4139-80B1-E96559AF33D4}">
      <dgm:prSet phldrT="[Tes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70-85% degli adulti</a:t>
          </a:r>
          <a:endParaRPr lang="it-IT" b="1" dirty="0">
            <a:solidFill>
              <a:schemeClr val="tx1"/>
            </a:solidFill>
          </a:endParaRPr>
        </a:p>
      </dgm:t>
    </dgm:pt>
    <dgm:pt modelId="{C67EC65F-1CB3-43C0-A6D3-175AF29A616B}" type="parTrans" cxnId="{325C3C8D-B768-4C64-BA48-E0BB6902D567}">
      <dgm:prSet/>
      <dgm:spPr/>
      <dgm:t>
        <a:bodyPr/>
        <a:lstStyle/>
        <a:p>
          <a:endParaRPr lang="it-IT"/>
        </a:p>
      </dgm:t>
    </dgm:pt>
    <dgm:pt modelId="{53F88DB7-16D2-447D-8EB4-6682D66D1351}" type="sibTrans" cxnId="{325C3C8D-B768-4C64-BA48-E0BB6902D567}">
      <dgm:prSet/>
      <dgm:spPr/>
      <dgm:t>
        <a:bodyPr/>
        <a:lstStyle/>
        <a:p>
          <a:endParaRPr lang="it-IT"/>
        </a:p>
      </dgm:t>
    </dgm:pt>
    <dgm:pt modelId="{F96C166F-E464-4D2F-9B4A-5AD03D0A9237}">
      <dgm:prSet phldrT="[Tes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45-75% dei pazienti lamenta dolore ad 1 anno</a:t>
          </a:r>
          <a:endParaRPr lang="it-IT" b="1" dirty="0">
            <a:solidFill>
              <a:schemeClr val="tx1"/>
            </a:solidFill>
          </a:endParaRPr>
        </a:p>
      </dgm:t>
    </dgm:pt>
    <dgm:pt modelId="{6CEC4A20-0C91-47B9-A364-3B8A443DBFB8}" type="parTrans" cxnId="{F1E48739-6CFF-410D-83AE-8104B8A16052}">
      <dgm:prSet/>
      <dgm:spPr/>
      <dgm:t>
        <a:bodyPr/>
        <a:lstStyle/>
        <a:p>
          <a:endParaRPr lang="it-IT"/>
        </a:p>
      </dgm:t>
    </dgm:pt>
    <dgm:pt modelId="{3A0C8111-92D7-4723-9E35-96081B4899FD}" type="sibTrans" cxnId="{F1E48739-6CFF-410D-83AE-8104B8A16052}">
      <dgm:prSet/>
      <dgm:spPr/>
      <dgm:t>
        <a:bodyPr/>
        <a:lstStyle/>
        <a:p>
          <a:endParaRPr lang="it-IT"/>
        </a:p>
      </dgm:t>
    </dgm:pt>
    <dgm:pt modelId="{962AB9E5-0A4B-4392-8D3A-EF8647CB0BB1}">
      <dgm:prSet phldrT="[Tes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Più importante nei sistemi di cura della salute e della disabilità</a:t>
          </a:r>
          <a:endParaRPr lang="it-IT" b="1" dirty="0">
            <a:solidFill>
              <a:schemeClr val="tx1"/>
            </a:solidFill>
          </a:endParaRPr>
        </a:p>
      </dgm:t>
    </dgm:pt>
    <dgm:pt modelId="{0E5E31E1-B612-4BF6-80BF-146D5231E4E9}" type="parTrans" cxnId="{AEBA16BE-BB08-4872-BC92-AF3B15A9501C}">
      <dgm:prSet/>
      <dgm:spPr/>
      <dgm:t>
        <a:bodyPr/>
        <a:lstStyle/>
        <a:p>
          <a:endParaRPr lang="it-IT"/>
        </a:p>
      </dgm:t>
    </dgm:pt>
    <dgm:pt modelId="{F639FCEA-2EF4-4F33-91A7-49BA12B09B64}" type="sibTrans" cxnId="{AEBA16BE-BB08-4872-BC92-AF3B15A9501C}">
      <dgm:prSet/>
      <dgm:spPr/>
      <dgm:t>
        <a:bodyPr/>
        <a:lstStyle/>
        <a:p>
          <a:endParaRPr lang="it-IT"/>
        </a:p>
      </dgm:t>
    </dgm:pt>
    <dgm:pt modelId="{447AAA38-445A-447C-ADCF-313ECD41B2F7}" type="pres">
      <dgm:prSet presAssocID="{C44249AF-2896-46C0-82DC-1BE9E27C4B73}" presName="Name0" presStyleCnt="0">
        <dgm:presLayoutVars>
          <dgm:dir/>
          <dgm:resizeHandles val="exact"/>
        </dgm:presLayoutVars>
      </dgm:prSet>
      <dgm:spPr/>
    </dgm:pt>
    <dgm:pt modelId="{95B8AAD3-FF9C-4BB9-82AF-979AC83FB035}" type="pres">
      <dgm:prSet presAssocID="{C44249AF-2896-46C0-82DC-1BE9E27C4B73}" presName="bkgdShp" presStyleLbl="alignAccFollowNode1" presStyleIdx="0" presStyleCnt="1"/>
      <dgm:spPr/>
    </dgm:pt>
    <dgm:pt modelId="{6856A4B1-8057-4D27-920D-864B05A9EDA7}" type="pres">
      <dgm:prSet presAssocID="{C44249AF-2896-46C0-82DC-1BE9E27C4B73}" presName="linComp" presStyleCnt="0"/>
      <dgm:spPr/>
    </dgm:pt>
    <dgm:pt modelId="{0920ACD5-11FB-48CB-A2A3-8E7A99E685E4}" type="pres">
      <dgm:prSet presAssocID="{4ABC73FE-1F80-4139-80B1-E96559AF33D4}" presName="compNode" presStyleCnt="0"/>
      <dgm:spPr/>
    </dgm:pt>
    <dgm:pt modelId="{D6EAF71B-A863-4B27-AF46-328598A7A6F9}" type="pres">
      <dgm:prSet presAssocID="{4ABC73FE-1F80-4139-80B1-E96559AF33D4}" presName="node" presStyleLbl="node1" presStyleIdx="0" presStyleCnt="3" custLinFactNeighborX="-299" custLinFactNeighborY="-6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5FE338-35F6-4E26-BD24-A3DD8C61A41D}" type="pres">
      <dgm:prSet presAssocID="{4ABC73FE-1F80-4139-80B1-E96559AF33D4}" presName="invisiNode" presStyleLbl="node1" presStyleIdx="0" presStyleCnt="3"/>
      <dgm:spPr/>
    </dgm:pt>
    <dgm:pt modelId="{3CB1ABBE-D5EC-45C4-A4BC-6A079F86FEF1}" type="pres">
      <dgm:prSet presAssocID="{4ABC73FE-1F80-4139-80B1-E96559AF33D4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AB7824-2D04-49FF-AAEC-EC61C7D6D778}" type="pres">
      <dgm:prSet presAssocID="{53F88DB7-16D2-447D-8EB4-6682D66D1351}" presName="sibTrans" presStyleLbl="sibTrans2D1" presStyleIdx="0" presStyleCnt="0"/>
      <dgm:spPr/>
      <dgm:t>
        <a:bodyPr/>
        <a:lstStyle/>
        <a:p>
          <a:endParaRPr lang="it-IT"/>
        </a:p>
      </dgm:t>
    </dgm:pt>
    <dgm:pt modelId="{E0B03A43-9DC2-4758-A85F-2C382B64DEF9}" type="pres">
      <dgm:prSet presAssocID="{F96C166F-E464-4D2F-9B4A-5AD03D0A9237}" presName="compNode" presStyleCnt="0"/>
      <dgm:spPr/>
    </dgm:pt>
    <dgm:pt modelId="{6937769B-83D6-490F-950F-19A6B51E8A01}" type="pres">
      <dgm:prSet presAssocID="{F96C166F-E464-4D2F-9B4A-5AD03D0A9237}" presName="node" presStyleLbl="node1" presStyleIdx="1" presStyleCnt="3" custScaleY="953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1EFF2E-2956-4CAB-9E84-8F30E871B8FA}" type="pres">
      <dgm:prSet presAssocID="{F96C166F-E464-4D2F-9B4A-5AD03D0A9237}" presName="invisiNode" presStyleLbl="node1" presStyleIdx="1" presStyleCnt="3"/>
      <dgm:spPr/>
    </dgm:pt>
    <dgm:pt modelId="{84EDB333-0C8D-4B4B-A376-02DF3258B6E6}" type="pres">
      <dgm:prSet presAssocID="{F96C166F-E464-4D2F-9B4A-5AD03D0A9237}" presName="imagNode" presStyleLbl="fgImgPlace1" presStyleIdx="1" presStyleCnt="3" custScaleY="15181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E4933CD-377A-42BC-A298-7ABC725A3646}" type="pres">
      <dgm:prSet presAssocID="{3A0C8111-92D7-4723-9E35-96081B4899FD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A6F1540-16B2-4403-B971-4EC602397A1C}" type="pres">
      <dgm:prSet presAssocID="{962AB9E5-0A4B-4392-8D3A-EF8647CB0BB1}" presName="compNode" presStyleCnt="0"/>
      <dgm:spPr/>
    </dgm:pt>
    <dgm:pt modelId="{39CF1283-457B-44D7-9375-969A59C1961C}" type="pres">
      <dgm:prSet presAssocID="{962AB9E5-0A4B-4392-8D3A-EF8647CB0BB1}" presName="node" presStyleLbl="node1" presStyleIdx="2" presStyleCnt="3" custScaleX="11383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EB6B4F-CB4C-4316-ACEE-E1C1FDE5FFA8}" type="pres">
      <dgm:prSet presAssocID="{962AB9E5-0A4B-4392-8D3A-EF8647CB0BB1}" presName="invisiNode" presStyleLbl="node1" presStyleIdx="2" presStyleCnt="3"/>
      <dgm:spPr/>
    </dgm:pt>
    <dgm:pt modelId="{655C4041-BD32-4EFB-86F2-25066C6C643D}" type="pres">
      <dgm:prSet presAssocID="{962AB9E5-0A4B-4392-8D3A-EF8647CB0BB1}" presName="imagNode" presStyleLbl="fgImgPlace1" presStyleIdx="2" presStyleCnt="3" custScaleY="1228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7BEEE5A-DA9A-4F30-B14A-53B244A94F4D}" type="presOf" srcId="{962AB9E5-0A4B-4392-8D3A-EF8647CB0BB1}" destId="{39CF1283-457B-44D7-9375-969A59C1961C}" srcOrd="0" destOrd="0" presId="urn:microsoft.com/office/officeart/2005/8/layout/pList2"/>
    <dgm:cxn modelId="{7E2DF714-D201-448B-80CF-9D4ECD731CE2}" type="presOf" srcId="{C44249AF-2896-46C0-82DC-1BE9E27C4B73}" destId="{447AAA38-445A-447C-ADCF-313ECD41B2F7}" srcOrd="0" destOrd="0" presId="urn:microsoft.com/office/officeart/2005/8/layout/pList2"/>
    <dgm:cxn modelId="{01EA2413-FBF8-4D3B-A1C9-9D7A0461BFAB}" type="presOf" srcId="{F96C166F-E464-4D2F-9B4A-5AD03D0A9237}" destId="{6937769B-83D6-490F-950F-19A6B51E8A01}" srcOrd="0" destOrd="0" presId="urn:microsoft.com/office/officeart/2005/8/layout/pList2"/>
    <dgm:cxn modelId="{325C3C8D-B768-4C64-BA48-E0BB6902D567}" srcId="{C44249AF-2896-46C0-82DC-1BE9E27C4B73}" destId="{4ABC73FE-1F80-4139-80B1-E96559AF33D4}" srcOrd="0" destOrd="0" parTransId="{C67EC65F-1CB3-43C0-A6D3-175AF29A616B}" sibTransId="{53F88DB7-16D2-447D-8EB4-6682D66D1351}"/>
    <dgm:cxn modelId="{AF83C532-6026-4282-B8E0-5A15ABADE21D}" type="presOf" srcId="{4ABC73FE-1F80-4139-80B1-E96559AF33D4}" destId="{D6EAF71B-A863-4B27-AF46-328598A7A6F9}" srcOrd="0" destOrd="0" presId="urn:microsoft.com/office/officeart/2005/8/layout/pList2"/>
    <dgm:cxn modelId="{F1E48739-6CFF-410D-83AE-8104B8A16052}" srcId="{C44249AF-2896-46C0-82DC-1BE9E27C4B73}" destId="{F96C166F-E464-4D2F-9B4A-5AD03D0A9237}" srcOrd="1" destOrd="0" parTransId="{6CEC4A20-0C91-47B9-A364-3B8A443DBFB8}" sibTransId="{3A0C8111-92D7-4723-9E35-96081B4899FD}"/>
    <dgm:cxn modelId="{AEBA16BE-BB08-4872-BC92-AF3B15A9501C}" srcId="{C44249AF-2896-46C0-82DC-1BE9E27C4B73}" destId="{962AB9E5-0A4B-4392-8D3A-EF8647CB0BB1}" srcOrd="2" destOrd="0" parTransId="{0E5E31E1-B612-4BF6-80BF-146D5231E4E9}" sibTransId="{F639FCEA-2EF4-4F33-91A7-49BA12B09B64}"/>
    <dgm:cxn modelId="{48147BEC-7BE8-40F8-85AF-81C6258CEA64}" type="presOf" srcId="{53F88DB7-16D2-447D-8EB4-6682D66D1351}" destId="{A2AB7824-2D04-49FF-AAEC-EC61C7D6D778}" srcOrd="0" destOrd="0" presId="urn:microsoft.com/office/officeart/2005/8/layout/pList2"/>
    <dgm:cxn modelId="{0A68B964-51F4-49DC-8136-B409A1D59BB7}" type="presOf" srcId="{3A0C8111-92D7-4723-9E35-96081B4899FD}" destId="{DE4933CD-377A-42BC-A298-7ABC725A3646}" srcOrd="0" destOrd="0" presId="urn:microsoft.com/office/officeart/2005/8/layout/pList2"/>
    <dgm:cxn modelId="{512A77DB-FD4A-4641-B7D3-4604F4015D16}" type="presParOf" srcId="{447AAA38-445A-447C-ADCF-313ECD41B2F7}" destId="{95B8AAD3-FF9C-4BB9-82AF-979AC83FB035}" srcOrd="0" destOrd="0" presId="urn:microsoft.com/office/officeart/2005/8/layout/pList2"/>
    <dgm:cxn modelId="{DEBC1A23-C3D5-4E07-AFBC-49D026E7F265}" type="presParOf" srcId="{447AAA38-445A-447C-ADCF-313ECD41B2F7}" destId="{6856A4B1-8057-4D27-920D-864B05A9EDA7}" srcOrd="1" destOrd="0" presId="urn:microsoft.com/office/officeart/2005/8/layout/pList2"/>
    <dgm:cxn modelId="{426BFC50-C3EB-4B99-B1FD-3B4EF8658BCD}" type="presParOf" srcId="{6856A4B1-8057-4D27-920D-864B05A9EDA7}" destId="{0920ACD5-11FB-48CB-A2A3-8E7A99E685E4}" srcOrd="0" destOrd="0" presId="urn:microsoft.com/office/officeart/2005/8/layout/pList2"/>
    <dgm:cxn modelId="{B565EB0B-64D2-4010-8B5C-239A644A1F9F}" type="presParOf" srcId="{0920ACD5-11FB-48CB-A2A3-8E7A99E685E4}" destId="{D6EAF71B-A863-4B27-AF46-328598A7A6F9}" srcOrd="0" destOrd="0" presId="urn:microsoft.com/office/officeart/2005/8/layout/pList2"/>
    <dgm:cxn modelId="{CE08D141-8DD8-45DF-8562-9A86EA72B972}" type="presParOf" srcId="{0920ACD5-11FB-48CB-A2A3-8E7A99E685E4}" destId="{065FE338-35F6-4E26-BD24-A3DD8C61A41D}" srcOrd="1" destOrd="0" presId="urn:microsoft.com/office/officeart/2005/8/layout/pList2"/>
    <dgm:cxn modelId="{D2EACAB1-76E5-45A0-A104-4CC30DEF50FD}" type="presParOf" srcId="{0920ACD5-11FB-48CB-A2A3-8E7A99E685E4}" destId="{3CB1ABBE-D5EC-45C4-A4BC-6A079F86FEF1}" srcOrd="2" destOrd="0" presId="urn:microsoft.com/office/officeart/2005/8/layout/pList2"/>
    <dgm:cxn modelId="{328B4BB6-70AF-448E-B8D5-B8694ABE1E5C}" type="presParOf" srcId="{6856A4B1-8057-4D27-920D-864B05A9EDA7}" destId="{A2AB7824-2D04-49FF-AAEC-EC61C7D6D778}" srcOrd="1" destOrd="0" presId="urn:microsoft.com/office/officeart/2005/8/layout/pList2"/>
    <dgm:cxn modelId="{0C1DB69E-2F3D-44DD-8B62-D76CE1C05CEA}" type="presParOf" srcId="{6856A4B1-8057-4D27-920D-864B05A9EDA7}" destId="{E0B03A43-9DC2-4758-A85F-2C382B64DEF9}" srcOrd="2" destOrd="0" presId="urn:microsoft.com/office/officeart/2005/8/layout/pList2"/>
    <dgm:cxn modelId="{33F48F05-4227-4C9F-93A1-37DCCF4A29BC}" type="presParOf" srcId="{E0B03A43-9DC2-4758-A85F-2C382B64DEF9}" destId="{6937769B-83D6-490F-950F-19A6B51E8A01}" srcOrd="0" destOrd="0" presId="urn:microsoft.com/office/officeart/2005/8/layout/pList2"/>
    <dgm:cxn modelId="{4EC02164-C6C3-4014-AA4C-DA762488D49B}" type="presParOf" srcId="{E0B03A43-9DC2-4758-A85F-2C382B64DEF9}" destId="{8E1EFF2E-2956-4CAB-9E84-8F30E871B8FA}" srcOrd="1" destOrd="0" presId="urn:microsoft.com/office/officeart/2005/8/layout/pList2"/>
    <dgm:cxn modelId="{9A30A324-32A8-4E75-9D68-586CEA8DB1C3}" type="presParOf" srcId="{E0B03A43-9DC2-4758-A85F-2C382B64DEF9}" destId="{84EDB333-0C8D-4B4B-A376-02DF3258B6E6}" srcOrd="2" destOrd="0" presId="urn:microsoft.com/office/officeart/2005/8/layout/pList2"/>
    <dgm:cxn modelId="{F004F433-0811-4BA6-8CBA-D119EE8A1D90}" type="presParOf" srcId="{6856A4B1-8057-4D27-920D-864B05A9EDA7}" destId="{DE4933CD-377A-42BC-A298-7ABC725A3646}" srcOrd="3" destOrd="0" presId="urn:microsoft.com/office/officeart/2005/8/layout/pList2"/>
    <dgm:cxn modelId="{8DF45B88-F463-46D7-871E-EBCE7133BA39}" type="presParOf" srcId="{6856A4B1-8057-4D27-920D-864B05A9EDA7}" destId="{1A6F1540-16B2-4403-B971-4EC602397A1C}" srcOrd="4" destOrd="0" presId="urn:microsoft.com/office/officeart/2005/8/layout/pList2"/>
    <dgm:cxn modelId="{45BDE0BA-897B-4951-819B-D228C1906CD7}" type="presParOf" srcId="{1A6F1540-16B2-4403-B971-4EC602397A1C}" destId="{39CF1283-457B-44D7-9375-969A59C1961C}" srcOrd="0" destOrd="0" presId="urn:microsoft.com/office/officeart/2005/8/layout/pList2"/>
    <dgm:cxn modelId="{7B0AB3FD-80A6-4A3B-98F4-220251FDDB30}" type="presParOf" srcId="{1A6F1540-16B2-4403-B971-4EC602397A1C}" destId="{DBEB6B4F-CB4C-4316-ACEE-E1C1FDE5FFA8}" srcOrd="1" destOrd="0" presId="urn:microsoft.com/office/officeart/2005/8/layout/pList2"/>
    <dgm:cxn modelId="{3E447642-70D6-4BA4-A69C-B2796744A8D1}" type="presParOf" srcId="{1A6F1540-16B2-4403-B971-4EC602397A1C}" destId="{655C4041-BD32-4EFB-86F2-25066C6C643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8AAD3-FF9C-4BB9-82AF-979AC83FB035}">
      <dsp:nvSpPr>
        <dsp:cNvPr id="0" name=""/>
        <dsp:cNvSpPr/>
      </dsp:nvSpPr>
      <dsp:spPr>
        <a:xfrm>
          <a:off x="0" y="0"/>
          <a:ext cx="8604448" cy="22986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1ABBE-D5EC-45C4-A4BC-6A079F86FEF1}">
      <dsp:nvSpPr>
        <dsp:cNvPr id="0" name=""/>
        <dsp:cNvSpPr/>
      </dsp:nvSpPr>
      <dsp:spPr>
        <a:xfrm>
          <a:off x="261312" y="306492"/>
          <a:ext cx="2420925" cy="1685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AF71B-A863-4B27-AF46-328598A7A6F9}">
      <dsp:nvSpPr>
        <dsp:cNvPr id="0" name=""/>
        <dsp:cNvSpPr/>
      </dsp:nvSpPr>
      <dsp:spPr>
        <a:xfrm rot="10800000">
          <a:off x="254073" y="2279056"/>
          <a:ext cx="2420925" cy="2809516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1"/>
              </a:solidFill>
            </a:rPr>
            <a:t>70-85% degli adulti</a:t>
          </a:r>
          <a:endParaRPr lang="it-IT" sz="2800" b="1" kern="1200" dirty="0">
            <a:solidFill>
              <a:schemeClr val="tx1"/>
            </a:solidFill>
          </a:endParaRPr>
        </a:p>
      </dsp:txBody>
      <dsp:txXfrm rot="10800000">
        <a:off x="328525" y="2279056"/>
        <a:ext cx="2272021" cy="2735064"/>
      </dsp:txXfrm>
    </dsp:sp>
    <dsp:sp modelId="{84EDB333-0C8D-4B4B-A376-02DF3258B6E6}">
      <dsp:nvSpPr>
        <dsp:cNvPr id="0" name=""/>
        <dsp:cNvSpPr/>
      </dsp:nvSpPr>
      <dsp:spPr>
        <a:xfrm>
          <a:off x="2924330" y="-32563"/>
          <a:ext cx="2420925" cy="25592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7769B-83D6-490F-950F-19A6B51E8A01}">
      <dsp:nvSpPr>
        <dsp:cNvPr id="0" name=""/>
        <dsp:cNvSpPr/>
      </dsp:nvSpPr>
      <dsp:spPr>
        <a:xfrm rot="10800000">
          <a:off x="2924330" y="2461536"/>
          <a:ext cx="2420925" cy="2679239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1"/>
              </a:solidFill>
            </a:rPr>
            <a:t>45-75% dei pazienti lamenta dolore ad 1 anno</a:t>
          </a:r>
          <a:endParaRPr lang="it-IT" sz="2800" b="1" kern="1200" dirty="0">
            <a:solidFill>
              <a:schemeClr val="tx1"/>
            </a:solidFill>
          </a:endParaRPr>
        </a:p>
      </dsp:txBody>
      <dsp:txXfrm rot="10800000">
        <a:off x="2998782" y="2461536"/>
        <a:ext cx="2272021" cy="2604787"/>
      </dsp:txXfrm>
    </dsp:sp>
    <dsp:sp modelId="{655C4041-BD32-4EFB-86F2-25066C6C643D}">
      <dsp:nvSpPr>
        <dsp:cNvPr id="0" name=""/>
        <dsp:cNvSpPr/>
      </dsp:nvSpPr>
      <dsp:spPr>
        <a:xfrm>
          <a:off x="5754779" y="113554"/>
          <a:ext cx="2420925" cy="20715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F1283-457B-44D7-9375-969A59C1961C}">
      <dsp:nvSpPr>
        <dsp:cNvPr id="0" name=""/>
        <dsp:cNvSpPr/>
      </dsp:nvSpPr>
      <dsp:spPr>
        <a:xfrm rot="10800000">
          <a:off x="5587347" y="2298695"/>
          <a:ext cx="2755787" cy="2809516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1"/>
              </a:solidFill>
            </a:rPr>
            <a:t>Più importante nei sistemi di cura della salute e della disabilità</a:t>
          </a:r>
          <a:endParaRPr lang="it-IT" sz="2800" b="1" kern="1200" dirty="0">
            <a:solidFill>
              <a:schemeClr val="tx1"/>
            </a:solidFill>
          </a:endParaRPr>
        </a:p>
      </dsp:txBody>
      <dsp:txXfrm rot="10800000">
        <a:off x="5672097" y="2298695"/>
        <a:ext cx="2586287" cy="2724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FC2C9-2C6E-4F1A-B6FE-62CADBA9941F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FD313-6D48-4429-AFF2-F7E73B3DD1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56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FAAD2-A026-462F-AB34-5BFCDD409DE5}" type="datetime1">
              <a:rPr lang="it-IT" smtClean="0"/>
              <a:t>11/05/2020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33044-6BF4-4B6B-81BF-34D2EB953F53}" type="datetime1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513CE-DC92-4DB3-93BC-D43A0943B097}" type="datetime1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BBA4717-887E-4C83-9026-ACCC7A8969DA}" type="datetime1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BF5A8-90D5-4AE1-B50E-0C83E6E9EB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0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1D8DE-8D40-47CA-8689-C6A19E6D1ECC}" type="datetime1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E9FA8-4133-4CAA-B826-FE4247A01DA4}" type="datetime1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6E5D6-4F21-47B8-AAE2-912DA6300268}" type="datetime1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22BCB-4363-425E-AC81-E4BD271F963E}" type="datetime1">
              <a:rPr lang="it-IT" smtClean="0"/>
              <a:t>11/05/2020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3D453-3D98-4A6B-8299-A6C2844F8C71}" type="datetime1">
              <a:rPr lang="it-IT" smtClean="0"/>
              <a:t>11/05/2020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CA622-C279-4E4A-8708-AD33270352FC}" type="datetime1">
              <a:rPr lang="it-IT" smtClean="0"/>
              <a:t>11/05/2020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56410-C897-4E56-AB84-E61AFD727443}" type="datetime1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5B765-633B-40F1-92F6-C6105B728F32}" type="datetime1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8428C5-29DB-4370-9F00-2B43C8FD4102}" type="datetime1">
              <a:rPr lang="it-IT" smtClean="0"/>
              <a:t>11/05/2020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3" y="1748408"/>
            <a:ext cx="7776864" cy="1680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alt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 all’approccio </a:t>
            </a:r>
            <a:r>
              <a:rPr lang="it-IT" alt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riabilitativo </a:t>
            </a:r>
            <a:r>
              <a:rPr lang="it-IT" alt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</a:t>
            </a:r>
            <a:r>
              <a:rPr lang="it-IT" alt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lombalgie</a:t>
            </a:r>
            <a:endParaRPr lang="it-IT" alt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824" y="4077072"/>
            <a:ext cx="3744417" cy="12961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altLang="it-IT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AA 2019/2020</a:t>
            </a:r>
          </a:p>
          <a:p>
            <a:pPr algn="ctr">
              <a:lnSpc>
                <a:spcPct val="90000"/>
              </a:lnSpc>
            </a:pPr>
            <a:r>
              <a:rPr lang="it-IT" altLang="it-IT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Ottavo audio</a:t>
            </a:r>
            <a:endParaRPr lang="it-IT" altLang="it-IT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E78B678-E2B9-4E9C-AF5C-65C79836287D}" type="slidenum">
              <a:rPr lang="en-US" altLang="it-IT"/>
              <a:pPr/>
              <a:t>1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423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323529" y="3212976"/>
            <a:ext cx="8568952" cy="2880320"/>
          </a:xfrm>
        </p:spPr>
        <p:txBody>
          <a:bodyPr>
            <a:normAutofit/>
          </a:bodyPr>
          <a:lstStyle/>
          <a:p>
            <a:pPr algn="just"/>
            <a:r>
              <a:rPr lang="it-IT" sz="2800" dirty="0" err="1" smtClean="0"/>
              <a:t>ll</a:t>
            </a:r>
            <a:r>
              <a:rPr lang="it-IT" sz="2800" dirty="0" smtClean="0"/>
              <a:t> </a:t>
            </a:r>
            <a:r>
              <a:rPr lang="it-IT" sz="2800" dirty="0"/>
              <a:t>lavoro di </a:t>
            </a:r>
            <a:r>
              <a:rPr lang="it-IT" sz="2800" dirty="0" err="1" smtClean="0"/>
              <a:t>Linton</a:t>
            </a:r>
            <a:r>
              <a:rPr lang="it-IT" sz="2800" dirty="0" smtClean="0"/>
              <a:t> (1998–2002) </a:t>
            </a:r>
            <a:r>
              <a:rPr lang="it-IT" sz="2800" dirty="0"/>
              <a:t>ha </a:t>
            </a:r>
            <a:r>
              <a:rPr lang="it-IT" sz="2800" dirty="0" smtClean="0"/>
              <a:t>mostrato che identificando </a:t>
            </a:r>
            <a:r>
              <a:rPr lang="it-IT" sz="2800" dirty="0"/>
              <a:t>e </a:t>
            </a:r>
            <a:r>
              <a:rPr lang="it-IT" sz="2800" dirty="0" smtClean="0"/>
              <a:t>affrontando </a:t>
            </a:r>
            <a:r>
              <a:rPr lang="it-IT" sz="2800" dirty="0"/>
              <a:t>i fattori di rischio noti </a:t>
            </a:r>
            <a:r>
              <a:rPr lang="it-IT" sz="2800" b="1" u="sng" dirty="0"/>
              <a:t>nella gestione </a:t>
            </a:r>
            <a:r>
              <a:rPr lang="it-IT" sz="2800" b="1" u="sng" dirty="0" smtClean="0"/>
              <a:t>precoce del mal di </a:t>
            </a:r>
            <a:r>
              <a:rPr lang="it-IT" sz="2800" b="1" u="sng" dirty="0"/>
              <a:t>schiena </a:t>
            </a:r>
            <a:r>
              <a:rPr lang="it-IT" sz="2800" b="1" u="sng" dirty="0" smtClean="0"/>
              <a:t>si può </a:t>
            </a:r>
            <a:r>
              <a:rPr lang="it-IT" sz="2800" b="1" u="sng" dirty="0"/>
              <a:t>ridurre la disabilità cronica di 8 volte rispetto al "trattamento come al solito".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87" y="188648"/>
            <a:ext cx="8926213" cy="20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5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600201"/>
            <a:ext cx="7920880" cy="35569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it-IT" dirty="0" smtClean="0"/>
              <a:t>«</a:t>
            </a:r>
            <a:r>
              <a:rPr lang="it-IT" sz="4000" i="1" dirty="0" smtClean="0"/>
              <a:t>la  </a:t>
            </a:r>
            <a:r>
              <a:rPr lang="it-IT" sz="4000" i="1" dirty="0"/>
              <a:t>comprensione e la negoziazione con </a:t>
            </a:r>
            <a:r>
              <a:rPr lang="it-IT" sz="4000" b="1" i="1" dirty="0"/>
              <a:t>le ansie e le paure dei pazienti </a:t>
            </a:r>
            <a:r>
              <a:rPr lang="it-IT" sz="4000" i="1" dirty="0"/>
              <a:t>rispetto a ciò che causa dolore e ciò che può provocare danni strutturali con il movimento e </a:t>
            </a:r>
            <a:r>
              <a:rPr lang="it-IT" sz="4000" i="1" dirty="0" smtClean="0"/>
              <a:t>l’attività»</a:t>
            </a:r>
            <a:endParaRPr lang="it-IT" sz="40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5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427984" y="332656"/>
            <a:ext cx="4464496" cy="62646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it-IT" sz="3000" dirty="0" smtClean="0"/>
          </a:p>
          <a:p>
            <a:pPr marL="514350" indent="-457200" algn="just"/>
            <a:r>
              <a:rPr lang="it-IT" sz="3000" i="1" dirty="0" smtClean="0"/>
              <a:t>Dottoressa… io c’ho l’ernia…</a:t>
            </a:r>
          </a:p>
          <a:p>
            <a:pPr marL="514350" indent="-457200" algn="just"/>
            <a:endParaRPr lang="it-IT" sz="3000" i="1" dirty="0" smtClean="0"/>
          </a:p>
          <a:p>
            <a:pPr marL="514350" indent="-457200" algn="just"/>
            <a:r>
              <a:rPr lang="it-IT" sz="3000" i="1" dirty="0" smtClean="0"/>
              <a:t>Da quando ho cominciato a stare male non vado più a correre perché ho paura che…</a:t>
            </a:r>
          </a:p>
          <a:p>
            <a:pPr marL="57150" indent="0" algn="just">
              <a:buNone/>
            </a:pPr>
            <a:endParaRPr lang="it-IT" sz="3000" i="1" dirty="0" smtClean="0"/>
          </a:p>
          <a:p>
            <a:pPr marL="514350" indent="-457200" algn="just"/>
            <a:r>
              <a:rPr lang="it-IT" sz="3000" i="1" dirty="0" smtClean="0"/>
              <a:t>Ma posso riprendere la palestra?</a:t>
            </a:r>
          </a:p>
          <a:p>
            <a:pPr marL="57150" indent="0" algn="just">
              <a:buNone/>
            </a:pPr>
            <a:endParaRPr lang="it-IT" sz="3000" i="1" dirty="0" smtClean="0"/>
          </a:p>
          <a:p>
            <a:pPr marL="514350" indent="-457200" algn="just"/>
            <a:r>
              <a:rPr lang="it-IT" sz="3000" i="1" dirty="0" smtClean="0"/>
              <a:t>Non posso tornare al lavoro se prima il dolore non mi passa perché…</a:t>
            </a:r>
          </a:p>
          <a:p>
            <a:pPr marL="0" indent="0" algn="just">
              <a:buNone/>
            </a:pPr>
            <a:endParaRPr lang="it-IT" sz="3000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243" name="Picture 3" descr="C:\Users\Fisiot 52\AppData\Local\Microsoft\Windows\Temporary Internet Files\Content.IE5\QV1W0X16\paura-inside-ou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384"/>
            <a:ext cx="3838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7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/>
              <a:t>Feel</a:t>
            </a:r>
            <a:r>
              <a:rPr lang="it-IT" b="1" dirty="0"/>
              <a:t> in control – </a:t>
            </a:r>
            <a:r>
              <a:rPr lang="it-IT" b="1" dirty="0" err="1"/>
              <a:t>feel</a:t>
            </a:r>
            <a:r>
              <a:rPr lang="it-IT" b="1" dirty="0"/>
              <a:t> </a:t>
            </a:r>
            <a:r>
              <a:rPr lang="it-IT" b="1" dirty="0" err="1"/>
              <a:t>safe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11560" y="1988840"/>
            <a:ext cx="8363272" cy="4608512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Da qui l'enfasi sull'incorporazione nelle strategie di riabilitazione di programmi fisici volti a fornire un progressivo ripristino della funzione fisica sicura. </a:t>
            </a:r>
          </a:p>
          <a:p>
            <a:endParaRPr lang="it-IT" dirty="0" smtClean="0"/>
          </a:p>
          <a:p>
            <a:r>
              <a:rPr lang="it-IT" dirty="0" smtClean="0"/>
              <a:t>Il ripristino della "fiducia" riguarda l'esame competente, l‘educazione utile e l'esperienza pratica. </a:t>
            </a:r>
          </a:p>
          <a:p>
            <a:endParaRPr lang="it-IT" dirty="0" smtClean="0"/>
          </a:p>
          <a:p>
            <a:r>
              <a:rPr lang="it-IT" dirty="0" smtClean="0"/>
              <a:t>Questa è un'area altamente qualificata e unica per la professione di </a:t>
            </a:r>
            <a:r>
              <a:rPr lang="it-IT" dirty="0"/>
              <a:t>fisioterapia. Guidare il paziente in una funzione gradualmente più normale, usando compiti ed esercizi pratici in cui il paziente si sente sempre in controllo, si sente sicuro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4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1294" y="2492896"/>
            <a:ext cx="6877050" cy="2592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Dal tavolo degli esperti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alla </a:t>
            </a:r>
            <a:r>
              <a:rPr lang="it-IT" dirty="0"/>
              <a:t>costruzione di un percorso di c</a:t>
            </a:r>
            <a:r>
              <a:rPr lang="it-IT" dirty="0" smtClean="0"/>
              <a:t>ura </a:t>
            </a:r>
            <a:r>
              <a:rPr lang="it-IT" dirty="0"/>
              <a:t>per le persone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con </a:t>
            </a:r>
            <a:r>
              <a:rPr lang="it-IT" dirty="0"/>
              <a:t>mal di </a:t>
            </a:r>
            <a:r>
              <a:rPr lang="it-IT" dirty="0" smtClean="0"/>
              <a:t>schiena</a:t>
            </a:r>
            <a:endParaRPr lang="it-IT" dirty="0"/>
          </a:p>
        </p:txBody>
      </p:sp>
      <p:sp>
        <p:nvSpPr>
          <p:cNvPr id="15363" name="Sottotitolo 2"/>
          <p:cNvSpPr>
            <a:spLocks noGrp="1"/>
          </p:cNvSpPr>
          <p:nvPr>
            <p:ph type="subTitle" idx="1"/>
          </p:nvPr>
        </p:nvSpPr>
        <p:spPr>
          <a:xfrm>
            <a:off x="1043610" y="5479189"/>
            <a:ext cx="6919678" cy="10461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it-IT" dirty="0" smtClean="0">
                <a:solidFill>
                  <a:schemeClr val="tx1"/>
                </a:solidFill>
              </a:rPr>
              <a:t>Esperienza dell’A.S.S. n. 1 “Triestina” in collaborazione con il </a:t>
            </a:r>
            <a:r>
              <a:rPr lang="it-IT" dirty="0" err="1" smtClean="0">
                <a:solidFill>
                  <a:schemeClr val="tx1"/>
                </a:solidFill>
              </a:rPr>
              <a:t>C.d.L</a:t>
            </a:r>
            <a:r>
              <a:rPr lang="it-IT" dirty="0" smtClean="0">
                <a:solidFill>
                  <a:schemeClr val="tx1"/>
                </a:solidFill>
              </a:rPr>
              <a:t>. in Fisioterapia di Trieste”</a:t>
            </a:r>
          </a:p>
        </p:txBody>
      </p:sp>
      <p:sp>
        <p:nvSpPr>
          <p:cNvPr id="7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999E7-8286-4079-8E98-ED022F3019BC}" type="slidenum">
              <a:rPr lang="it-IT"/>
              <a:pPr>
                <a:defRPr/>
              </a:pPr>
              <a:t>14</a:t>
            </a:fld>
            <a:endParaRPr lang="it-IT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765" y="333383"/>
            <a:ext cx="28289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4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2"/>
          <p:cNvSpPr>
            <a:spLocks noGrp="1"/>
          </p:cNvSpPr>
          <p:nvPr>
            <p:ph type="title"/>
          </p:nvPr>
        </p:nvSpPr>
        <p:spPr bwMode="auto">
          <a:xfrm>
            <a:off x="1043608" y="274638"/>
            <a:ext cx="7128842" cy="1498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b="1" dirty="0" smtClean="0"/>
              <a:t>Prim</a:t>
            </a:r>
            <a:r>
              <a:rPr lang="it-IT" sz="3600" b="1" cap="none" dirty="0" smtClean="0"/>
              <a:t>a tappa: </a:t>
            </a:r>
            <a:br>
              <a:rPr lang="it-IT" sz="3600" b="1" cap="none" dirty="0" smtClean="0"/>
            </a:br>
            <a:r>
              <a:rPr lang="it-IT" sz="3600" b="1" cap="none" dirty="0" smtClean="0"/>
              <a:t>un’occasione da cogliere</a:t>
            </a:r>
          </a:p>
        </p:txBody>
      </p:sp>
      <p:sp>
        <p:nvSpPr>
          <p:cNvPr id="18435" name="Segnaposto contenuto 1"/>
          <p:cNvSpPr>
            <a:spLocks noGrp="1"/>
          </p:cNvSpPr>
          <p:nvPr>
            <p:ph idx="1"/>
          </p:nvPr>
        </p:nvSpPr>
        <p:spPr>
          <a:xfrm>
            <a:off x="683568" y="2193933"/>
            <a:ext cx="8155632" cy="4187825"/>
          </a:xfrm>
        </p:spPr>
        <p:txBody>
          <a:bodyPr/>
          <a:lstStyle/>
          <a:p>
            <a:pPr eaLnBrk="1" hangingPunct="1"/>
            <a:r>
              <a:rPr lang="it-IT" sz="2800" dirty="0" smtClean="0"/>
              <a:t>2008: ARS-FVG </a:t>
            </a:r>
            <a:r>
              <a:rPr lang="it-IT" sz="2800" dirty="0" smtClean="0">
                <a:sym typeface="Wingdings" pitchFamily="2" charset="2"/>
              </a:rPr>
              <a:t> il </a:t>
            </a:r>
            <a:r>
              <a:rPr lang="it-IT" sz="2800" dirty="0" err="1" smtClean="0">
                <a:sym typeface="Wingdings" pitchFamily="2" charset="2"/>
              </a:rPr>
              <a:t>Consensus</a:t>
            </a:r>
            <a:r>
              <a:rPr lang="it-IT" sz="2800" dirty="0" smtClean="0">
                <a:sym typeface="Wingdings" pitchFamily="2" charset="2"/>
              </a:rPr>
              <a:t> </a:t>
            </a:r>
          </a:p>
          <a:p>
            <a:pPr eaLnBrk="1" hangingPunct="1">
              <a:buFont typeface="Monotype Sorts"/>
              <a:buNone/>
            </a:pPr>
            <a:endParaRPr lang="it-IT" sz="2800" dirty="0" smtClean="0">
              <a:sym typeface="Wingdings" pitchFamily="2" charset="2"/>
            </a:endParaRPr>
          </a:p>
          <a:p>
            <a:pPr eaLnBrk="1" hangingPunct="1"/>
            <a:r>
              <a:rPr lang="it-IT" sz="2800" dirty="0" smtClean="0">
                <a:sym typeface="Wingdings" pitchFamily="2" charset="2"/>
              </a:rPr>
              <a:t>“</a:t>
            </a:r>
            <a:r>
              <a:rPr lang="it-IT" sz="2800" i="1" dirty="0" smtClean="0">
                <a:sym typeface="Wingdings" pitchFamily="2" charset="2"/>
              </a:rPr>
              <a:t>Il Mal di Schiena: percorsi diagnostico terapeutici condivisi per i medici di medicina generale ed ospedalieri in Friuli Venezia Giulia”</a:t>
            </a:r>
            <a:r>
              <a:rPr lang="it-IT" sz="2800" dirty="0" smtClean="0">
                <a:sym typeface="Wingdings" pitchFamily="2" charset="2"/>
              </a:rPr>
              <a:t> </a:t>
            </a:r>
          </a:p>
          <a:p>
            <a:pPr eaLnBrk="1" hangingPunct="1"/>
            <a:endParaRPr lang="it-IT" sz="2800" dirty="0" smtClean="0"/>
          </a:p>
        </p:txBody>
      </p:sp>
      <p:sp>
        <p:nvSpPr>
          <p:cNvPr id="5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1E191-F743-4DC2-897B-EF9391850D15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18436" name="Segnaposto numero diapositiva 3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D0786BA9-CC8A-415D-BA46-698113DF7A11}" type="slidenum">
              <a:rPr lang="it-IT" sz="1400" b="1">
                <a:latin typeface="Times New Roman" pitchFamily="18" charset="0"/>
              </a:rPr>
              <a:pPr algn="ctr"/>
              <a:t>15</a:t>
            </a:fld>
            <a:endParaRPr lang="it-IT" sz="1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44450"/>
            <a:ext cx="46609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cap="none" smtClean="0"/>
              <a:t>Obiettivo dell’ARS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611192" y="1773238"/>
            <a:ext cx="4302125" cy="4608512"/>
          </a:xfrm>
        </p:spPr>
        <p:txBody>
          <a:bodyPr/>
          <a:lstStyle/>
          <a:p>
            <a:pPr eaLnBrk="1" hangingPunct="1"/>
            <a:r>
              <a:rPr lang="it-IT" sz="2800" smtClean="0"/>
              <a:t>Ridurre spese improprie di diagnostica strumentale per MDS </a:t>
            </a:r>
            <a:r>
              <a:rPr lang="it-IT" sz="2800" smtClean="0">
                <a:sym typeface="Wingdings" pitchFamily="2" charset="2"/>
              </a:rPr>
              <a:t> RMN</a:t>
            </a:r>
            <a:endParaRPr lang="it-IT" sz="2800" smtClean="0"/>
          </a:p>
          <a:p>
            <a:pPr eaLnBrk="1" hangingPunct="1"/>
            <a:endParaRPr lang="it-IT" sz="2800" smtClean="0"/>
          </a:p>
          <a:p>
            <a:pPr eaLnBrk="1" hangingPunct="1"/>
            <a:r>
              <a:rPr lang="it-IT" sz="2800" smtClean="0"/>
              <a:t>Ridurre la richiesta di visite specialistiche improprie per MDS </a:t>
            </a:r>
            <a:r>
              <a:rPr lang="it-IT" sz="2800" smtClean="0">
                <a:sym typeface="Wingdings" pitchFamily="2" charset="2"/>
              </a:rPr>
              <a:t> vis. NCH</a:t>
            </a:r>
            <a:endParaRPr lang="it-IT" sz="2800" smtClean="0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DFA79-465A-409E-A115-712639AB93F6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17409" name="Segnaposto numero diapositiva 5"/>
          <p:cNvSpPr txBox="1">
            <a:spLocks noGrp="1"/>
          </p:cNvSpPr>
          <p:nvPr/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2121DA21-65B3-4708-9366-C2424AC7AAD7}" type="slidenum">
              <a:rPr lang="en-US" sz="1400" b="1">
                <a:solidFill>
                  <a:srgbClr val="FFFFFF"/>
                </a:solidFill>
                <a:latin typeface="+mn-lt"/>
              </a:rPr>
              <a:pPr algn="ctr">
                <a:defRPr/>
              </a:pPr>
              <a:t>16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9461" name="Picture 4" descr="MC90005492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1" y="549275"/>
            <a:ext cx="362585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9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b="1" cap="none" smtClean="0"/>
              <a:t>In fase subacuta: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928246"/>
            <a:ext cx="7845425" cy="46243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it-IT" sz="2800" i="1" dirty="0"/>
              <a:t>“in caso di persistenza del dolore, dopo 4 settimane, </a:t>
            </a:r>
            <a:r>
              <a:rPr lang="it-IT" sz="2800" b="1" i="1" u="sng" dirty="0"/>
              <a:t>il MMG </a:t>
            </a:r>
            <a:r>
              <a:rPr lang="it-IT" sz="2800" i="1" dirty="0"/>
              <a:t>può inviare il paziente a visita fisiatrica (vedi criteri valutazione specialistica), oppure se il contesto organizzativo locale lo consente, </a:t>
            </a:r>
            <a:r>
              <a:rPr lang="it-IT" sz="2800" b="1" i="1" u="sng" dirty="0"/>
              <a:t>può prescrivere una valutazione breve da parte del fisioterapista con attivazione di successivo percorso terapeutico, </a:t>
            </a:r>
            <a:r>
              <a:rPr lang="it-IT" sz="2800" i="1" dirty="0"/>
              <a:t>nell’ambito delle proprie competenze professionali (Anamnesi e valutazione definite brevi: codice Tariffario Regionale 89.01)”</a:t>
            </a:r>
            <a:endParaRPr lang="it-IT" sz="2800" dirty="0"/>
          </a:p>
        </p:txBody>
      </p:sp>
      <p:sp>
        <p:nvSpPr>
          <p:cNvPr id="5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DA1F5-FAF9-44B1-96FD-0655F102D6C7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20481" name="Segnaposto numero diapositiva 5"/>
          <p:cNvSpPr txBox="1">
            <a:spLocks noGrp="1"/>
          </p:cNvSpPr>
          <p:nvPr/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D81D21F3-2778-4C69-B4CA-E51C188880D7}" type="slidenum">
              <a:rPr lang="en-US" sz="1400" b="1">
                <a:solidFill>
                  <a:srgbClr val="FFFFFF"/>
                </a:solidFill>
                <a:latin typeface="+mn-lt"/>
              </a:rPr>
              <a:pPr algn="ctr">
                <a:defRPr/>
              </a:pPr>
              <a:t>17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87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t-IT" sz="3600" b="1" dirty="0" smtClean="0"/>
              <a:t>Second</a:t>
            </a:r>
            <a:r>
              <a:rPr lang="it-IT" sz="3600" b="1" cap="none" dirty="0" smtClean="0"/>
              <a:t>a tappa:</a:t>
            </a:r>
            <a:br>
              <a:rPr lang="it-IT" sz="3600" b="1" cap="none" dirty="0" smtClean="0"/>
            </a:br>
            <a:r>
              <a:rPr lang="it-IT" sz="3600" b="1" cap="none" dirty="0" smtClean="0"/>
              <a:t>il primo studio di fattibilità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051050"/>
            <a:ext cx="7647384" cy="43307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dirty="0" smtClean="0"/>
              <a:t>Studio di fattibilità in collaborazione con il </a:t>
            </a:r>
            <a:r>
              <a:rPr lang="it-IT" sz="2800" dirty="0" err="1" smtClean="0"/>
              <a:t>C.d.L</a:t>
            </a:r>
            <a:r>
              <a:rPr lang="it-IT" sz="2800" dirty="0" smtClean="0"/>
              <a:t>. in Fisioterapia di Trieste, maggio–dicembre 2009: </a:t>
            </a:r>
          </a:p>
          <a:p>
            <a:pPr lvl="1" eaLnBrk="1" hangingPunct="1"/>
            <a:r>
              <a:rPr lang="it-IT" sz="2400" dirty="0" smtClean="0"/>
              <a:t>6 MMG e 8 Ft</a:t>
            </a:r>
          </a:p>
          <a:p>
            <a:pPr eaLnBrk="1" hangingPunct="1"/>
            <a:endParaRPr lang="it-IT" sz="2800" dirty="0" smtClean="0"/>
          </a:p>
          <a:p>
            <a:r>
              <a:rPr lang="it-IT" sz="2800" dirty="0" smtClean="0"/>
              <a:t>Formazione sul campo «Mal </a:t>
            </a:r>
            <a:r>
              <a:rPr lang="it-IT" sz="2800" dirty="0"/>
              <a:t>di </a:t>
            </a:r>
            <a:r>
              <a:rPr lang="it-IT" sz="2800" dirty="0" smtClean="0"/>
              <a:t>Schiena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i="1" dirty="0"/>
              <a:t>Non fermarti al primo dolore</a:t>
            </a:r>
            <a:r>
              <a:rPr lang="it-IT" sz="2800" i="1" dirty="0" smtClean="0"/>
              <a:t>!»</a:t>
            </a:r>
            <a:r>
              <a:rPr lang="it-IT" sz="2800" dirty="0" smtClean="0"/>
              <a:t>:</a:t>
            </a:r>
          </a:p>
          <a:p>
            <a:pPr lvl="1" eaLnBrk="1" hangingPunct="1"/>
            <a:r>
              <a:rPr lang="it-IT" sz="2400" dirty="0" smtClean="0"/>
              <a:t>I professionisti coinvolti nel percorso sperimentale insieme ad alcuni medici fisiatri e fisioterapisti dei centri privati convenzionati</a:t>
            </a:r>
          </a:p>
        </p:txBody>
      </p:sp>
      <p:sp>
        <p:nvSpPr>
          <p:cNvPr id="5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27A31-0409-432B-8E24-5B1D1D8A70A7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21505" name="Segnaposto numero diapositiva 5"/>
          <p:cNvSpPr txBox="1">
            <a:spLocks noGrp="1"/>
          </p:cNvSpPr>
          <p:nvPr/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5A71F244-3CC4-458E-AD73-C9DE7E60B5C8}" type="slidenum">
              <a:rPr lang="en-US" sz="1400" b="1">
                <a:solidFill>
                  <a:srgbClr val="FFFFFF"/>
                </a:solidFill>
                <a:latin typeface="+mn-lt"/>
              </a:rPr>
              <a:pPr algn="ctr">
                <a:defRPr/>
              </a:pPr>
              <a:t>18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7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4794" y="476672"/>
            <a:ext cx="8229600" cy="178621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t-IT" cap="none" dirty="0" smtClean="0"/>
              <a:t>16 pz considerati</a:t>
            </a:r>
            <a:br>
              <a:rPr lang="it-IT" cap="none" dirty="0" smtClean="0"/>
            </a:br>
            <a:r>
              <a:rPr lang="it-IT" cap="none" dirty="0" smtClean="0"/>
              <a:t>nel percorso ad accesso diretto </a:t>
            </a:r>
            <a:br>
              <a:rPr lang="it-IT" cap="none" dirty="0" smtClean="0"/>
            </a:br>
            <a:r>
              <a:rPr lang="it-IT" cap="none" dirty="0" smtClean="0"/>
              <a:t>MMG </a:t>
            </a:r>
            <a:r>
              <a:rPr lang="it-IT" cap="none" dirty="0" smtClean="0">
                <a:sym typeface="Wingdings" pitchFamily="2" charset="2"/>
              </a:rPr>
              <a:t> FT</a:t>
            </a:r>
            <a:endParaRPr lang="it-IT" cap="none" dirty="0" smtClean="0"/>
          </a:p>
        </p:txBody>
      </p:sp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1043608" y="3140968"/>
            <a:ext cx="7886328" cy="3281363"/>
          </a:xfrm>
        </p:spPr>
        <p:txBody>
          <a:bodyPr/>
          <a:lstStyle/>
          <a:p>
            <a:pPr eaLnBrk="1" hangingPunct="1"/>
            <a:r>
              <a:rPr lang="it-IT" dirty="0" smtClean="0"/>
              <a:t> </a:t>
            </a:r>
            <a:r>
              <a:rPr lang="it-IT" sz="2800" dirty="0" smtClean="0"/>
              <a:t>Trattati:</a:t>
            </a:r>
          </a:p>
          <a:p>
            <a:pPr lvl="1" eaLnBrk="1" hangingPunct="1"/>
            <a:r>
              <a:rPr lang="it-IT" sz="2800" dirty="0" smtClean="0"/>
              <a:t>13 pazienti con cicli lunghi (5-15 sedute)</a:t>
            </a:r>
          </a:p>
          <a:p>
            <a:pPr lvl="1" eaLnBrk="1" hangingPunct="1"/>
            <a:r>
              <a:rPr lang="it-IT" sz="2800" dirty="0" smtClean="0"/>
              <a:t>3 pazienti con cicli brevi (1-4 sedute)</a:t>
            </a:r>
          </a:p>
          <a:p>
            <a:pPr lvl="1" eaLnBrk="1" hangingPunct="1"/>
            <a:r>
              <a:rPr lang="it-IT" sz="2800" dirty="0" smtClean="0"/>
              <a:t>tutti individualmente</a:t>
            </a:r>
          </a:p>
        </p:txBody>
      </p:sp>
      <p:sp>
        <p:nvSpPr>
          <p:cNvPr id="5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3A0A5-E1AD-45B6-922B-64C0756C3EF7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25604" name="Segnaposto numero diapositiva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C7BA2C2-B42A-44CA-8A86-EEE8002EDEB1}" type="slidenum">
              <a:rPr lang="en-US" sz="1400" b="1">
                <a:latin typeface="Times New Roman" pitchFamily="18" charset="0"/>
              </a:rPr>
              <a:pPr algn="ctr"/>
              <a:t>19</a:t>
            </a:fld>
            <a:endParaRPr lang="en-US" sz="1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105272"/>
              </p:ext>
            </p:extLst>
          </p:nvPr>
        </p:nvGraphicFramePr>
        <p:xfrm>
          <a:off x="288033" y="1489140"/>
          <a:ext cx="8604448" cy="510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67544" y="554782"/>
            <a:ext cx="225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p</a:t>
            </a:r>
            <a:r>
              <a:rPr lang="it-IT" sz="3600" b="1" dirty="0" smtClean="0"/>
              <a:t>revalenza</a:t>
            </a:r>
            <a:endParaRPr lang="it-IT" sz="3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59832" y="554782"/>
            <a:ext cx="3068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cronicizzazione</a:t>
            </a:r>
            <a:endParaRPr lang="it-IT" sz="3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04248" y="55478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spesa</a:t>
            </a:r>
            <a:endParaRPr lang="it-IT" sz="36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8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2"/>
          <p:cNvSpPr>
            <a:spLocks noGrp="1"/>
          </p:cNvSpPr>
          <p:nvPr>
            <p:ph type="title"/>
          </p:nvPr>
        </p:nvSpPr>
        <p:spPr bwMode="auto">
          <a:xfrm>
            <a:off x="1271588" y="332656"/>
            <a:ext cx="7467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000" b="1" cap="none" dirty="0" smtClean="0"/>
              <a:t>I dati  di  efficacia:</a:t>
            </a:r>
          </a:p>
        </p:txBody>
      </p:sp>
      <p:sp>
        <p:nvSpPr>
          <p:cNvPr id="26627" name="Segnaposto contenuto 1"/>
          <p:cNvSpPr>
            <a:spLocks noGrp="1"/>
          </p:cNvSpPr>
          <p:nvPr>
            <p:ph idx="1"/>
          </p:nvPr>
        </p:nvSpPr>
        <p:spPr>
          <a:xfrm>
            <a:off x="827584" y="1988840"/>
            <a:ext cx="8088312" cy="4391025"/>
          </a:xfrm>
        </p:spPr>
        <p:txBody>
          <a:bodyPr/>
          <a:lstStyle/>
          <a:p>
            <a:pPr marL="733425" indent="-533400" eaLnBrk="1" hangingPunct="1">
              <a:buFont typeface="Wingdings 3" pitchFamily="18" charset="2"/>
              <a:buChar char=""/>
            </a:pPr>
            <a:r>
              <a:rPr lang="it-IT" b="1" u="sng" dirty="0" smtClean="0"/>
              <a:t>Il dolore</a:t>
            </a:r>
            <a:r>
              <a:rPr lang="it-IT" u="sng" dirty="0" smtClean="0"/>
              <a:t>:</a:t>
            </a:r>
          </a:p>
          <a:p>
            <a:pPr marL="990600" lvl="1" indent="-533400" eaLnBrk="1" hangingPunct="1">
              <a:spcBef>
                <a:spcPts val="325"/>
              </a:spcBef>
              <a:buFont typeface="Verdana" pitchFamily="34" charset="0"/>
              <a:buChar char="◦"/>
            </a:pPr>
            <a:r>
              <a:rPr lang="it-IT" sz="2400" dirty="0" smtClean="0"/>
              <a:t>VAS back</a:t>
            </a:r>
          </a:p>
          <a:p>
            <a:pPr marL="990600" lvl="1" indent="-533400" eaLnBrk="1" hangingPunct="1">
              <a:spcBef>
                <a:spcPts val="325"/>
              </a:spcBef>
              <a:buFont typeface="Verdana" pitchFamily="34" charset="0"/>
              <a:buChar char="◦"/>
            </a:pPr>
            <a:r>
              <a:rPr lang="it-IT" sz="2400" dirty="0" smtClean="0"/>
              <a:t>VAS </a:t>
            </a:r>
            <a:r>
              <a:rPr lang="it-IT" sz="2400" dirty="0" err="1" smtClean="0"/>
              <a:t>leg</a:t>
            </a:r>
            <a:endParaRPr lang="it-IT" sz="2400" dirty="0" smtClean="0"/>
          </a:p>
          <a:p>
            <a:pPr marL="990600" lvl="1" indent="-533400" eaLnBrk="1" hangingPunct="1">
              <a:spcBef>
                <a:spcPts val="325"/>
              </a:spcBef>
              <a:buFont typeface="Verdana" pitchFamily="34" charset="0"/>
              <a:buChar char="◦"/>
            </a:pPr>
            <a:endParaRPr lang="it-IT" sz="2400" dirty="0" smtClean="0"/>
          </a:p>
          <a:p>
            <a:pPr marL="733425" indent="-533400" eaLnBrk="1" hangingPunct="1">
              <a:buFont typeface="Wingdings 3" pitchFamily="18" charset="2"/>
              <a:buChar char=""/>
            </a:pPr>
            <a:r>
              <a:rPr lang="it-IT" b="1" u="sng" dirty="0" smtClean="0"/>
              <a:t>La disabilità:</a:t>
            </a:r>
            <a:r>
              <a:rPr lang="it-IT" u="sng" dirty="0" smtClean="0"/>
              <a:t> </a:t>
            </a:r>
          </a:p>
          <a:p>
            <a:pPr marL="990600" lvl="1" indent="-533400" eaLnBrk="1" hangingPunct="1">
              <a:spcBef>
                <a:spcPts val="325"/>
              </a:spcBef>
              <a:buFont typeface="Verdana" pitchFamily="34" charset="0"/>
              <a:buChar char="◦"/>
            </a:pPr>
            <a:r>
              <a:rPr lang="it-IT" sz="2400" dirty="0" smtClean="0"/>
              <a:t>RMDQ (questionario autosomministrato di 24 item)</a:t>
            </a:r>
          </a:p>
          <a:p>
            <a:pPr marL="990600" lvl="1" indent="-533400" eaLnBrk="1" hangingPunct="1">
              <a:spcBef>
                <a:spcPts val="325"/>
              </a:spcBef>
              <a:buFont typeface="Verdana" pitchFamily="34" charset="0"/>
              <a:buChar char="◦"/>
            </a:pPr>
            <a:endParaRPr lang="it-IT" sz="2400" dirty="0" smtClean="0"/>
          </a:p>
        </p:txBody>
      </p:sp>
      <p:sp>
        <p:nvSpPr>
          <p:cNvPr id="5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6DEAE-C8AE-4375-AADD-29908972E4C0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26628" name="Segnaposto numero diapositiva 3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905178CB-6474-4605-A7BC-3CABCA63723B}" type="slidenum">
              <a:rPr lang="it-IT" sz="1400" b="1">
                <a:latin typeface="Times New Roman" pitchFamily="18" charset="0"/>
              </a:rPr>
              <a:pPr algn="ctr"/>
              <a:t>20</a:t>
            </a:fld>
            <a:endParaRPr lang="it-IT" sz="1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404664"/>
            <a:ext cx="7772400" cy="7397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000" b="1" cap="none" dirty="0" smtClean="0"/>
              <a:t>Rispetto alla disabilità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6021388"/>
            <a:ext cx="7777162" cy="5762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z="2800"/>
              <a:t>All’inizio 14 su 16 </a:t>
            </a:r>
            <a:r>
              <a:rPr lang="it-IT" sz="2800">
                <a:sym typeface="Wingdings" pitchFamily="2" charset="2"/>
              </a:rPr>
              <a:t> qualche grado di </a:t>
            </a:r>
            <a:r>
              <a:rPr lang="it-IT" sz="2800"/>
              <a:t>disabilità. </a:t>
            </a:r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5619291"/>
              </p:ext>
            </p:extLst>
          </p:nvPr>
        </p:nvGraphicFramePr>
        <p:xfrm>
          <a:off x="971600" y="1268760"/>
          <a:ext cx="7993062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Grafico" r:id="rId3" imgW="4667138" imgH="2543044" progId="Excel.Chart.8">
                  <p:embed/>
                </p:oleObj>
              </mc:Choice>
              <mc:Fallback>
                <p:oleObj name="Grafico" r:id="rId3" imgW="4667138" imgH="2543044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268760"/>
                        <a:ext cx="7993062" cy="435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26763-2D46-403C-BF3B-42F2D8B9172F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2055" name="Segnaposto numero diapositiva 6"/>
          <p:cNvSpPr txBox="1">
            <a:spLocks noGrp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FE4402E-824D-49FC-9114-A4DA54CA138C}" type="slidenum">
              <a:rPr lang="en-US" sz="1400" b="1">
                <a:latin typeface="Times New Roman" pitchFamily="18" charset="0"/>
              </a:rPr>
              <a:pPr algn="ctr"/>
              <a:t>21</a:t>
            </a:fld>
            <a:endParaRPr lang="en-US" sz="1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000" b="1" cap="none" smtClean="0"/>
              <a:t>Disabilità al follow-up: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5" y="1557342"/>
            <a:ext cx="4429125" cy="4967287"/>
          </a:xfrm>
        </p:spPr>
      </p:pic>
      <p:sp>
        <p:nvSpPr>
          <p:cNvPr id="8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7901-88FF-4230-91DE-48E1EFBEB9F3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29700" name="Segnaposto numero diapositiva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C3D0CF6-AF42-4CDF-BD31-2062CB0FE25C}" type="slidenum">
              <a:rPr lang="en-US" sz="1400" b="1">
                <a:latin typeface="Times New Roman" pitchFamily="18" charset="0"/>
              </a:rPr>
              <a:pPr algn="ctr"/>
              <a:t>22</a:t>
            </a:fld>
            <a:endParaRPr lang="en-US" sz="1400" b="1">
              <a:latin typeface="Times New Roman" pitchFamily="18" charset="0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5868727" y="3557659"/>
            <a:ext cx="2483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it-IT" sz="2000">
                <a:latin typeface="Century Schoolbook" pitchFamily="18" charset="0"/>
              </a:rPr>
              <a:t>Al test di Wilcoxon,</a:t>
            </a:r>
          </a:p>
          <a:p>
            <a:pPr algn="just"/>
            <a:r>
              <a:rPr lang="it-IT" sz="2000">
                <a:latin typeface="Century Schoolbook" pitchFamily="18" charset="0"/>
              </a:rPr>
              <a:t>P value di 0,0002.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5849942" y="2205039"/>
            <a:ext cx="17395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2000">
                <a:latin typeface="Times New Roman" pitchFamily="18" charset="0"/>
              </a:rPr>
              <a:t>Tutti i 14 </a:t>
            </a:r>
          </a:p>
          <a:p>
            <a:r>
              <a:rPr kumimoji="1" lang="it-IT" sz="2000">
                <a:latin typeface="Times New Roman" pitchFamily="18" charset="0"/>
              </a:rPr>
              <a:t>sono migliorati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5867404" y="5013333"/>
            <a:ext cx="2392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entury Schoolbook" pitchFamily="18" charset="0"/>
              </a:rPr>
              <a:t>11 su 14 presentano </a:t>
            </a:r>
          </a:p>
          <a:p>
            <a:r>
              <a:rPr lang="it-IT">
                <a:latin typeface="Century Schoolbook" pitchFamily="18" charset="0"/>
              </a:rPr>
              <a:t>una DMCI</a:t>
            </a:r>
          </a:p>
        </p:txBody>
      </p:sp>
    </p:spTree>
    <p:extLst>
      <p:ext uri="{BB962C8B-B14F-4D97-AF65-F5344CB8AC3E}">
        <p14:creationId xmlns:p14="http://schemas.microsoft.com/office/powerpoint/2010/main" val="27088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33375"/>
            <a:ext cx="7772400" cy="8842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b="1" cap="none" smtClean="0"/>
              <a:t>NPRS Back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464210"/>
              </p:ext>
            </p:extLst>
          </p:nvPr>
        </p:nvGraphicFramePr>
        <p:xfrm>
          <a:off x="1187624" y="1340768"/>
          <a:ext cx="7702550" cy="419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Grafico" r:id="rId3" imgW="4667138" imgH="2543044" progId="Excel.Chart.8">
                  <p:embed/>
                </p:oleObj>
              </mc:Choice>
              <mc:Fallback>
                <p:oleObj name="Grafico" r:id="rId3" imgW="4667138" imgH="2543044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340768"/>
                        <a:ext cx="7702550" cy="419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0C64C-ED65-4AD5-AC29-33F529B26BC7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3078" name="Segnaposto numero diapositiva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4099AB88-1E74-4CA4-ADB1-7B84C421779E}" type="slidenum">
              <a:rPr lang="en-US" sz="1400" b="1">
                <a:latin typeface="Times New Roman" pitchFamily="18" charset="0"/>
              </a:rPr>
              <a:pPr algn="ctr"/>
              <a:t>23</a:t>
            </a:fld>
            <a:endParaRPr lang="en-US" sz="1400" b="1">
              <a:latin typeface="Times New Roman" pitchFamily="18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971554" y="5911851"/>
            <a:ext cx="77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2400" dirty="0">
                <a:latin typeface="Times New Roman" pitchFamily="18" charset="0"/>
              </a:rPr>
              <a:t>All’inizio: 14 pazienti su 16 presentavano dolore alla schiena</a:t>
            </a:r>
          </a:p>
        </p:txBody>
      </p:sp>
    </p:spTree>
    <p:extLst>
      <p:ext uri="{BB962C8B-B14F-4D97-AF65-F5344CB8AC3E}">
        <p14:creationId xmlns:p14="http://schemas.microsoft.com/office/powerpoint/2010/main" val="1198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b="1" cap="none" smtClean="0">
                <a:solidFill>
                  <a:srgbClr val="912323"/>
                </a:solidFill>
              </a:rPr>
              <a:t>Dolore alla schiena al follow-up: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92" y="1700213"/>
            <a:ext cx="4110037" cy="4608512"/>
          </a:xfrm>
        </p:spPr>
      </p:pic>
      <p:sp>
        <p:nvSpPr>
          <p:cNvPr id="8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AF98-D9E8-48F3-8CAE-F17ACE69378A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32772" name="Segnaposto numero diapositiva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B5FEED1-2816-4B59-9727-F19962EBBD0D}" type="slidenum">
              <a:rPr lang="en-US" sz="1400" b="1">
                <a:latin typeface="Times New Roman" pitchFamily="18" charset="0"/>
              </a:rPr>
              <a:pPr algn="ctr"/>
              <a:t>24</a:t>
            </a:fld>
            <a:endParaRPr lang="en-US" sz="1400" b="1">
              <a:latin typeface="Times New Roman" pitchFamily="18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724529" y="3543301"/>
            <a:ext cx="22520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2000">
                <a:latin typeface="Times New Roman" pitchFamily="18" charset="0"/>
              </a:rPr>
              <a:t>Al test di Wilcoxon:</a:t>
            </a:r>
          </a:p>
          <a:p>
            <a:r>
              <a:rPr kumimoji="1" lang="it-IT" sz="2000">
                <a:latin typeface="Times New Roman" pitchFamily="18" charset="0"/>
              </a:rPr>
              <a:t>P value di 0,0012.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651501" y="2101851"/>
            <a:ext cx="2637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Century Schoolbook" pitchFamily="18" charset="0"/>
              </a:rPr>
              <a:t>13 migliorano</a:t>
            </a:r>
          </a:p>
          <a:p>
            <a:r>
              <a:rPr lang="it-IT" sz="2000">
                <a:latin typeface="Century Schoolbook" pitchFamily="18" charset="0"/>
              </a:rPr>
              <a:t>1 peggiora di 2 punti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724527" y="5276850"/>
            <a:ext cx="2561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entury Schoolbook" pitchFamily="18" charset="0"/>
              </a:rPr>
              <a:t>Per 10 su 14 c’è DMCI</a:t>
            </a:r>
          </a:p>
        </p:txBody>
      </p:sp>
    </p:spTree>
    <p:extLst>
      <p:ext uri="{BB962C8B-B14F-4D97-AF65-F5344CB8AC3E}">
        <p14:creationId xmlns:p14="http://schemas.microsoft.com/office/powerpoint/2010/main" val="20245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791450" cy="1079500"/>
          </a:xfrm>
        </p:spPr>
        <p:txBody>
          <a:bodyPr>
            <a:normAutofit fontScale="90000"/>
          </a:bodyPr>
          <a:lstStyle/>
          <a:p>
            <a:r>
              <a:rPr lang="it-IT" altLang="it-IT" sz="3600" b="1"/>
              <a:t>All’inizio solo 7 pazienti </a:t>
            </a:r>
            <a:br>
              <a:rPr lang="it-IT" altLang="it-IT" sz="3600" b="1"/>
            </a:br>
            <a:r>
              <a:rPr lang="it-IT" altLang="it-IT" sz="3600" b="1"/>
              <a:t>presentavano dolore all’arto inf.</a:t>
            </a:r>
            <a:r>
              <a:rPr lang="it-IT" altLang="it-IT" sz="4000" b="1"/>
              <a:t> </a:t>
            </a:r>
          </a:p>
        </p:txBody>
      </p:sp>
      <p:graphicFrame>
        <p:nvGraphicFramePr>
          <p:cNvPr id="117768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987425" y="1412875"/>
          <a:ext cx="7816850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Grafico" r:id="rId3" imgW="4667138" imgH="2543044" progId="Excel.Chart.8">
                  <p:embed/>
                </p:oleObj>
              </mc:Choice>
              <mc:Fallback>
                <p:oleObj name="Grafico" r:id="rId3" imgW="4667138" imgH="254304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1412875"/>
                        <a:ext cx="7816850" cy="425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3F6F-A4C5-4781-B2A3-2F310A5EF0D0}" type="slidenum">
              <a:rPr lang="en-US" altLang="it-IT"/>
              <a:pPr/>
              <a:t>25</a:t>
            </a:fld>
            <a:endParaRPr lang="en-US" altLang="it-IT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1547815" y="5779193"/>
            <a:ext cx="6407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it-IT" altLang="it-IT"/>
              <a:t>6 pazienti su 7 hanno avuto un miglioramento  tra 4 e 6 punti sulla NPRS, clinicamente importante</a:t>
            </a:r>
          </a:p>
        </p:txBody>
      </p:sp>
    </p:spTree>
    <p:extLst>
      <p:ext uri="{BB962C8B-B14F-4D97-AF65-F5344CB8AC3E}">
        <p14:creationId xmlns:p14="http://schemas.microsoft.com/office/powerpoint/2010/main" val="7145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2656"/>
            <a:ext cx="8002588" cy="1570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b="1" cap="none" smtClean="0"/>
              <a:t>6 pazienti esclusi perché avevano seguito il percorso tradizionale:</a:t>
            </a:r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5A96F-5851-4B85-91BE-6E01AAF0DD97}" type="slidenum">
              <a:rPr lang="it-IT"/>
              <a:pPr>
                <a:defRPr/>
              </a:pPr>
              <a:t>26</a:t>
            </a:fld>
            <a:endParaRPr lang="it-IT"/>
          </a:p>
        </p:txBody>
      </p:sp>
      <p:graphicFrame>
        <p:nvGraphicFramePr>
          <p:cNvPr id="145511" name="Group 10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274451"/>
              </p:ext>
            </p:extLst>
          </p:nvPr>
        </p:nvGraphicFramePr>
        <p:xfrm>
          <a:off x="467544" y="2108762"/>
          <a:ext cx="8458201" cy="4114800"/>
        </p:xfrm>
        <a:graphic>
          <a:graphicData uri="http://schemas.openxmlformats.org/drawingml/2006/table">
            <a:tbl>
              <a:tblPr/>
              <a:tblGrid>
                <a:gridCol w="1703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9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7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91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619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n. pz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indagini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Giorni malattia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 fw-up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itchFamily="18" charset="0"/>
                        </a:rPr>
                        <a:t>Via breve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itchFamily="18" charset="0"/>
                        </a:rPr>
                        <a:t>+ 15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Tradiz</a:t>
                      </a:r>
                      <a:r>
                        <a:rPr kumimoji="1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5843" name="Segnaposto numero diapositiva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D38B76FB-1124-4373-BBE5-634B012F101B}" type="slidenum">
              <a:rPr lang="en-US" sz="1400" b="1">
                <a:latin typeface="Times New Roman" pitchFamily="18" charset="0"/>
              </a:rPr>
              <a:pPr algn="ctr"/>
              <a:t>26</a:t>
            </a:fld>
            <a:endParaRPr lang="en-US" sz="1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3"/>
          <p:cNvSpPr>
            <a:spLocks noGrp="1"/>
          </p:cNvSpPr>
          <p:nvPr>
            <p:ph type="title"/>
          </p:nvPr>
        </p:nvSpPr>
        <p:spPr bwMode="auto">
          <a:xfrm>
            <a:off x="827584" y="692696"/>
            <a:ext cx="8136903" cy="237681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t-IT" sz="3600" u="sng" cap="none" dirty="0" smtClean="0"/>
              <a:t>TERZA TAPPA: 2011</a:t>
            </a:r>
            <a:r>
              <a:rPr lang="it-IT" cap="none" dirty="0" smtClean="0"/>
              <a:t/>
            </a:r>
            <a:br>
              <a:rPr lang="it-IT" cap="none" dirty="0" smtClean="0"/>
            </a:br>
            <a:r>
              <a:rPr lang="it-IT" cap="none" dirty="0" smtClean="0"/>
              <a:t>Il confronto tra i dati del percorso ad accesso diretto e i dati del percorso tradizionale</a:t>
            </a:r>
          </a:p>
        </p:txBody>
      </p:sp>
      <p:sp>
        <p:nvSpPr>
          <p:cNvPr id="37891" name="Segnaposto testo 4"/>
          <p:cNvSpPr>
            <a:spLocks noGrp="1"/>
          </p:cNvSpPr>
          <p:nvPr>
            <p:ph type="body" idx="1"/>
          </p:nvPr>
        </p:nvSpPr>
        <p:spPr>
          <a:xfrm>
            <a:off x="1043608" y="3861048"/>
            <a:ext cx="6768752" cy="17947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it-IT" sz="2800" dirty="0" smtClean="0">
                <a:solidFill>
                  <a:schemeClr val="tx1"/>
                </a:solidFill>
              </a:rPr>
              <a:t>Ogni fisiatra di distretto recluterà pazienti con le stesse caratteristiche ed un tesista del </a:t>
            </a:r>
            <a:r>
              <a:rPr lang="it-IT" sz="2800" dirty="0" err="1" smtClean="0">
                <a:solidFill>
                  <a:schemeClr val="tx1"/>
                </a:solidFill>
              </a:rPr>
              <a:t>C.d.L</a:t>
            </a:r>
            <a:r>
              <a:rPr lang="it-IT" sz="2800" dirty="0" smtClean="0">
                <a:solidFill>
                  <a:schemeClr val="tx1"/>
                </a:solidFill>
              </a:rPr>
              <a:t>. raccoglierà i dati del percorso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452D6-3776-4E2C-8CAC-3FCB6CF95BC6}" type="slidenum">
              <a:rPr lang="it-IT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1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" y="26633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886202" y="152400"/>
          <a:ext cx="13239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SAX XML Reader 5.0" r:id="rId3" imgW="858231" imgH="746614" progId="Msxml2.SAXXMLReader.5.0">
                  <p:embed/>
                </p:oleObj>
              </mc:Choice>
              <mc:Fallback>
                <p:oleObj name="SAX XML Reader 5.0" r:id="rId3" imgW="858231" imgH="746614" progId="Msxml2.SAXXMLReader.5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2" y="152400"/>
                        <a:ext cx="1323975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1371603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200">
                <a:latin typeface="Times New Roman" pitchFamily="18" charset="0"/>
                <a:cs typeface="Times New Roman" pitchFamily="18" charset="0"/>
              </a:rPr>
              <a:t>UNIVERSITA' DEGLI STUDI DI TRIESTE</a:t>
            </a:r>
          </a:p>
          <a:p>
            <a:r>
              <a:rPr lang="it-IT" sz="1200">
                <a:latin typeface="Times New Roman" pitchFamily="18" charset="0"/>
                <a:cs typeface="Times New Roman" pitchFamily="18" charset="0"/>
              </a:rPr>
              <a:t>FACOLTA' DI MEDICINA E CHIRURGIA</a:t>
            </a:r>
          </a:p>
          <a:p>
            <a:r>
              <a:rPr lang="it-IT" sz="1200">
                <a:latin typeface="Times New Roman" pitchFamily="18" charset="0"/>
                <a:cs typeface="Times New Roman" pitchFamily="18" charset="0"/>
              </a:rPr>
              <a:t>CORSO DI LAUREA IN FISIOTERAPIA</a:t>
            </a:r>
          </a:p>
          <a:p>
            <a:r>
              <a:rPr lang="it-IT" sz="1200">
                <a:latin typeface="Times New Roman" pitchFamily="18" charset="0"/>
                <a:cs typeface="Times New Roman" pitchFamily="18" charset="0"/>
              </a:rPr>
              <a:t>Presidente: Chiar.mo Prof. Giovanni Fancellu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2276872"/>
            <a:ext cx="86868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TESI DI LAUREA</a:t>
            </a:r>
          </a:p>
          <a:p>
            <a:endParaRPr lang="it-IT" b="1" dirty="0"/>
          </a:p>
          <a:p>
            <a:pPr algn="ctr"/>
            <a:r>
              <a:rPr lang="it-IT" b="1" dirty="0"/>
              <a:t>PERCORSO DIAGNOSTICO-RIABILITATIVO PER PERSONE CON MAL DI SCHIENA IN FASE SUBACUTA: CONFRONTO TRA PERCORSO TRADIZIONALE E PERCORSO AD ACCESSO DIRETTO AL FISIOTERAPISTA.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57200" y="41148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/>
              <a:t>LAUREANDO</a:t>
            </a:r>
          </a:p>
          <a:p>
            <a:r>
              <a:rPr lang="it-IT" b="1"/>
              <a:t>Matteo Menegoni</a:t>
            </a:r>
            <a:r>
              <a:rPr lang="it-IT"/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410200" y="4114800"/>
            <a:ext cx="35052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400" b="1"/>
              <a:t>RELATORE</a:t>
            </a:r>
          </a:p>
          <a:p>
            <a:r>
              <a:rPr lang="it-IT" sz="1400" b="1"/>
              <a:t>Dott.ssa Antonella Monticco</a:t>
            </a:r>
          </a:p>
          <a:p>
            <a:endParaRPr lang="it-IT" sz="1400" b="1"/>
          </a:p>
          <a:p>
            <a:r>
              <a:rPr lang="it-IT" sz="1400" b="1"/>
              <a:t>CORRELATORI</a:t>
            </a:r>
          </a:p>
          <a:p>
            <a:r>
              <a:rPr lang="it-IT" sz="1400" b="1"/>
              <a:t>Dott.ssa Manuela Deodato</a:t>
            </a:r>
          </a:p>
          <a:p>
            <a:r>
              <a:rPr lang="it-IT" sz="1400" b="1"/>
              <a:t>Dott. Andrea Ussai</a:t>
            </a:r>
          </a:p>
          <a:p>
            <a:r>
              <a:rPr lang="it-IT" sz="1400" b="1"/>
              <a:t>Prof. Lucio Torelli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971800" y="6172208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Anno Accademico 2010-2011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2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60358"/>
            <a:ext cx="8229600" cy="8921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200" b="1" cap="none" smtClean="0"/>
              <a:t>Materiali e metodi</a:t>
            </a:r>
          </a:p>
        </p:txBody>
      </p:sp>
      <p:sp>
        <p:nvSpPr>
          <p:cNvPr id="24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73CD3-37BD-4D54-82AF-C2B6A5D7CFB0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457200" y="60198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743200" y="2057408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MMG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6078538"/>
            <a:ext cx="1981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Esordio acuto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209800" y="6078538"/>
            <a:ext cx="1066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1 mese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38200" y="3581407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MMG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590800" y="3581407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Fisiatra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648200" y="2057408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Ft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648200" y="3581407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Ft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8153400" y="6172208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tempo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943600" y="6096008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3 mesi</a:t>
            </a: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457200" y="1295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2590800" y="1295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6324600" y="1295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1524000" y="3733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3505200" y="3733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3505200" y="2209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3276600" y="1268417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Valutazione iniziale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6629400" y="1295400"/>
            <a:ext cx="2286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Valutazione finale: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/>
              <a:t>10 sedute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/>
              <a:t>Risoluzione sintomi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/>
              <a:t>Dopo 2 mesi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6629400" y="3581406"/>
            <a:ext cx="2286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Valutazione finale: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/>
              <a:t>Dopo 2 mesi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838200" y="1905004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Percorso breve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838200" y="4038604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Percorso tradizionale</a:t>
            </a:r>
          </a:p>
        </p:txBody>
      </p:sp>
    </p:spTree>
    <p:extLst>
      <p:ext uri="{BB962C8B-B14F-4D97-AF65-F5344CB8AC3E}">
        <p14:creationId xmlns:p14="http://schemas.microsoft.com/office/powerpoint/2010/main" val="3383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323984" cy="448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/>
          <p:cNvSpPr/>
          <p:nvPr/>
        </p:nvSpPr>
        <p:spPr>
          <a:xfrm>
            <a:off x="467544" y="1052736"/>
            <a:ext cx="1656184" cy="12744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Costi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7236296" y="4077072"/>
            <a:ext cx="1763688" cy="14601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Benefici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1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cap="none" smtClean="0"/>
              <a:t>Scopo del lavoro</a:t>
            </a: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457200" y="1844675"/>
            <a:ext cx="7467600" cy="4629150"/>
          </a:xfrm>
        </p:spPr>
        <p:txBody>
          <a:bodyPr/>
          <a:lstStyle/>
          <a:p>
            <a:r>
              <a:rPr lang="it-IT" smtClean="0"/>
              <a:t>Verificare le seguenti ipotesi:</a:t>
            </a:r>
          </a:p>
          <a:p>
            <a:pPr>
              <a:buFont typeface="Wingdings" pitchFamily="2" charset="2"/>
              <a:buNone/>
            </a:pPr>
            <a:endParaRPr lang="it-IT" smtClean="0"/>
          </a:p>
          <a:p>
            <a:pPr lvl="1"/>
            <a:r>
              <a:rPr lang="it-IT" sz="2400" smtClean="0"/>
              <a:t>Il percorso ad accesso diretto dal MMG al Ft è un percorso sicuro ed efficace almeno quanto il percorso tradizionale per visita fisiatrica</a:t>
            </a:r>
          </a:p>
          <a:p>
            <a:pPr lvl="1"/>
            <a:endParaRPr lang="it-IT" sz="2400" smtClean="0"/>
          </a:p>
          <a:p>
            <a:pPr lvl="1"/>
            <a:r>
              <a:rPr lang="it-IT" sz="2400" smtClean="0"/>
              <a:t>Il percorso ad accesso diretto al Ft è più efficiente del percorso tradizionale?</a:t>
            </a:r>
          </a:p>
        </p:txBody>
      </p:sp>
      <p:sp>
        <p:nvSpPr>
          <p:cNvPr id="4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B8A3-3E3E-471D-9DC8-9AE43F03B5CA}" type="slidenum">
              <a:rPr lang="it-IT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8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b="1" cap="none" smtClean="0"/>
              <a:t>Stesso modello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457200" y="1989146"/>
            <a:ext cx="7467600" cy="4484687"/>
          </a:xfrm>
        </p:spPr>
        <p:txBody>
          <a:bodyPr>
            <a:normAutofit fontScale="92500"/>
          </a:bodyPr>
          <a:lstStyle/>
          <a:p>
            <a:r>
              <a:rPr lang="it-IT" smtClean="0"/>
              <a:t>Percorso di sperimentazione</a:t>
            </a:r>
          </a:p>
          <a:p>
            <a:endParaRPr lang="it-IT" smtClean="0"/>
          </a:p>
          <a:p>
            <a:endParaRPr lang="it-IT" smtClean="0"/>
          </a:p>
          <a:p>
            <a:r>
              <a:rPr lang="it-IT" smtClean="0"/>
              <a:t>Percorso di formazione sul campo</a:t>
            </a:r>
          </a:p>
          <a:p>
            <a:pPr marL="742950" lvl="1" indent="-285750"/>
            <a:r>
              <a:rPr lang="it-IT" smtClean="0"/>
              <a:t>14 MMG</a:t>
            </a:r>
          </a:p>
          <a:p>
            <a:pPr marL="742950" lvl="1" indent="-285750"/>
            <a:r>
              <a:rPr lang="it-IT" smtClean="0"/>
              <a:t>13 Fisioterapisti (tra ASS 1 e privato convenzionato)</a:t>
            </a:r>
          </a:p>
          <a:p>
            <a:pPr marL="742950" lvl="1" indent="-285750"/>
            <a:r>
              <a:rPr lang="it-IT" smtClean="0"/>
              <a:t>2 studenti di fisioterapia</a:t>
            </a:r>
          </a:p>
          <a:p>
            <a:pPr marL="742950" lvl="1" indent="-285750"/>
            <a:r>
              <a:rPr lang="it-IT" smtClean="0"/>
              <a:t>Gruppo di 5 facilitatori: 3 Ft, 1 MMG e 1 fisiatra</a:t>
            </a:r>
          </a:p>
        </p:txBody>
      </p:sp>
      <p:sp>
        <p:nvSpPr>
          <p:cNvPr id="4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0C5C3-49E3-4449-B13A-7C5F27FA6759}" type="slidenum">
              <a:rPr lang="it-IT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2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1" cap="none" smtClean="0"/>
              <a:t>Risultati - 1</a:t>
            </a: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997146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Pazienti MMG-&gt;Ft (gruppo casi)  Via breve:</a:t>
            </a:r>
          </a:p>
          <a:p>
            <a:pPr>
              <a:buFont typeface="Wingdings" pitchFamily="2" charset="2"/>
              <a:buNone/>
            </a:pPr>
            <a:r>
              <a:rPr lang="it-IT" dirty="0" smtClean="0"/>
              <a:t>	33 pazienti, 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	</a:t>
            </a:r>
            <a:r>
              <a:rPr lang="it-IT" dirty="0" smtClean="0"/>
              <a:t>di cui 16 donne e 17 uomini, 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	</a:t>
            </a:r>
            <a:r>
              <a:rPr lang="it-IT" dirty="0" smtClean="0"/>
              <a:t>con un’età compresa tra i 20 e 67 anni.</a:t>
            </a:r>
          </a:p>
          <a:p>
            <a:endParaRPr lang="it-IT" dirty="0" smtClean="0"/>
          </a:p>
          <a:p>
            <a:r>
              <a:rPr lang="it-IT" b="1" dirty="0" smtClean="0"/>
              <a:t>Pazienti Fisiatra-&gt;Ft (gruppo controlli):</a:t>
            </a:r>
          </a:p>
          <a:p>
            <a:pPr>
              <a:buFont typeface="Wingdings" pitchFamily="2" charset="2"/>
              <a:buNone/>
            </a:pPr>
            <a:r>
              <a:rPr lang="it-IT" dirty="0" smtClean="0"/>
              <a:t>	29 pazienti, 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	</a:t>
            </a:r>
            <a:r>
              <a:rPr lang="it-IT" dirty="0" smtClean="0"/>
              <a:t>di cui 15 donne e 14 uomini, 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	</a:t>
            </a:r>
            <a:r>
              <a:rPr lang="it-IT" dirty="0" smtClean="0"/>
              <a:t>con un’età compresa tra i 20 e i 64 anni.</a:t>
            </a:r>
          </a:p>
          <a:p>
            <a:pPr>
              <a:buFont typeface="Wingdings" pitchFamily="2" charset="2"/>
              <a:buNone/>
            </a:pPr>
            <a:r>
              <a:rPr lang="it-IT" dirty="0" smtClean="0"/>
              <a:t>		</a:t>
            </a:r>
          </a:p>
        </p:txBody>
      </p:sp>
      <p:sp>
        <p:nvSpPr>
          <p:cNvPr id="4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FD779-7435-4514-BDAD-7D6BCC08961E}" type="slidenum">
              <a:rPr lang="it-IT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2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1" cap="none" smtClean="0"/>
              <a:t>Risultati – 2</a:t>
            </a:r>
          </a:p>
        </p:txBody>
      </p:sp>
      <p:graphicFrame>
        <p:nvGraphicFramePr>
          <p:cNvPr id="757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2316163"/>
          <a:ext cx="366395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Grafico" r:id="rId3" imgW="5553000" imgH="3638520" progId="Excel.Chart.8">
                  <p:embed/>
                </p:oleObj>
              </mc:Choice>
              <mc:Fallback>
                <p:oleObj name="Grafico" r:id="rId3" imgW="5553000" imgH="363852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16163"/>
                        <a:ext cx="366395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BF245-442B-4775-9789-265D19C58FC0}" type="slidenum">
              <a:rPr lang="it-IT"/>
              <a:pPr>
                <a:defRPr/>
              </a:pPr>
              <a:t>33</a:t>
            </a:fld>
            <a:endParaRPr lang="it-IT"/>
          </a:p>
        </p:txBody>
      </p:sp>
      <p:graphicFrame>
        <p:nvGraphicFramePr>
          <p:cNvPr id="7578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80050" y="2092325"/>
          <a:ext cx="3663950" cy="28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Grafico" r:id="rId5" imgW="5276890" imgH="3467080" progId="Excel.Chart.8">
                  <p:embed/>
                </p:oleObj>
              </mc:Choice>
              <mc:Fallback>
                <p:oleObj name="Grafico" r:id="rId5" imgW="5276890" imgH="346708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2092325"/>
                        <a:ext cx="3663950" cy="285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685800" y="1447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/>
              <a:t>Dolore alla schiena</a:t>
            </a: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2590800" y="2743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/>
              <a:t>**</a:t>
            </a:r>
          </a:p>
        </p:txBody>
      </p:sp>
      <p:sp>
        <p:nvSpPr>
          <p:cNvPr id="75785" name="Line 7"/>
          <p:cNvSpPr>
            <a:spLocks noChangeShapeType="1"/>
          </p:cNvSpPr>
          <p:nvPr/>
        </p:nvSpPr>
        <p:spPr bwMode="auto">
          <a:xfrm>
            <a:off x="31242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86" name="Line 8"/>
          <p:cNvSpPr>
            <a:spLocks noChangeShapeType="1"/>
          </p:cNvSpPr>
          <p:nvPr/>
        </p:nvSpPr>
        <p:spPr bwMode="auto">
          <a:xfrm>
            <a:off x="3124200" y="51816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87" name="Line 9"/>
          <p:cNvSpPr>
            <a:spLocks noChangeShapeType="1"/>
          </p:cNvSpPr>
          <p:nvPr/>
        </p:nvSpPr>
        <p:spPr bwMode="auto">
          <a:xfrm>
            <a:off x="7315200" y="4724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4572000" y="47244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/>
              <a:t>**</a:t>
            </a:r>
          </a:p>
        </p:txBody>
      </p:sp>
      <p:sp>
        <p:nvSpPr>
          <p:cNvPr id="75789" name="Text Box 11"/>
          <p:cNvSpPr txBox="1">
            <a:spLocks noChangeArrowheads="1"/>
          </p:cNvSpPr>
          <p:nvPr/>
        </p:nvSpPr>
        <p:spPr bwMode="auto">
          <a:xfrm>
            <a:off x="838200" y="5410208"/>
            <a:ext cx="777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26 pazienti su 30 del gruppo MMG-&gt;Ft sono migliorati clinicamente</a:t>
            </a:r>
          </a:p>
          <a:p>
            <a:pPr>
              <a:spcBef>
                <a:spcPct val="50000"/>
              </a:spcBef>
            </a:pPr>
            <a:r>
              <a:rPr lang="it-IT"/>
              <a:t>12 pazienti su 27 del gruppo Fisiatra-&gt;Ft sono migliorati clinicamente</a:t>
            </a:r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533400" y="6324600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/>
              <a:t>* P-value&lt;0,05 differenza statisticamente significativa **P-value&lt;0.01 differenza statisticamente molto significativa</a:t>
            </a:r>
          </a:p>
        </p:txBody>
      </p:sp>
    </p:spTree>
    <p:extLst>
      <p:ext uri="{BB962C8B-B14F-4D97-AF65-F5344CB8AC3E}">
        <p14:creationId xmlns:p14="http://schemas.microsoft.com/office/powerpoint/2010/main" val="25290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1" cap="none" smtClean="0"/>
              <a:t>Risultati - 3</a:t>
            </a:r>
          </a:p>
        </p:txBody>
      </p:sp>
      <p:graphicFrame>
        <p:nvGraphicFramePr>
          <p:cNvPr id="768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724400" y="2057400"/>
          <a:ext cx="403860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Grafico" r:id="rId3" imgW="5572065" imgH="3476508" progId="Excel.Chart.8">
                  <p:embed/>
                </p:oleObj>
              </mc:Choice>
              <mc:Fallback>
                <p:oleObj name="Grafico" r:id="rId3" imgW="5572065" imgH="347650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57400"/>
                        <a:ext cx="403860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C4A3-1D3B-41D1-9E56-417BF44FF9D0}" type="slidenum">
              <a:rPr lang="it-IT"/>
              <a:pPr>
                <a:defRPr/>
              </a:pPr>
              <a:t>34</a:t>
            </a:fld>
            <a:endParaRPr lang="it-IT"/>
          </a:p>
        </p:txBody>
      </p:sp>
      <p:graphicFrame>
        <p:nvGraphicFramePr>
          <p:cNvPr id="7680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092325"/>
          <a:ext cx="3663950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Grafico" r:id="rId5" imgW="5572065" imgH="3495690" progId="Excel.Chart.8">
                  <p:embed/>
                </p:oleObj>
              </mc:Choice>
              <mc:Fallback>
                <p:oleObj name="Grafico" r:id="rId5" imgW="5572065" imgH="34956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92325"/>
                        <a:ext cx="3663950" cy="272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Text Box 5"/>
          <p:cNvSpPr txBox="1">
            <a:spLocks noChangeArrowheads="1"/>
          </p:cNvSpPr>
          <p:nvPr/>
        </p:nvSpPr>
        <p:spPr bwMode="auto">
          <a:xfrm>
            <a:off x="685800" y="1447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/>
              <a:t>Dolore all’arto inferiore</a:t>
            </a:r>
          </a:p>
        </p:txBody>
      </p:sp>
      <p:sp>
        <p:nvSpPr>
          <p:cNvPr id="76808" name="Text Box 6"/>
          <p:cNvSpPr txBox="1">
            <a:spLocks noChangeArrowheads="1"/>
          </p:cNvSpPr>
          <p:nvPr/>
        </p:nvSpPr>
        <p:spPr bwMode="auto">
          <a:xfrm>
            <a:off x="6858000" y="2667000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/>
              <a:t>*</a:t>
            </a:r>
          </a:p>
        </p:txBody>
      </p:sp>
      <p:sp>
        <p:nvSpPr>
          <p:cNvPr id="76809" name="Text Box 7"/>
          <p:cNvSpPr txBox="1">
            <a:spLocks noChangeArrowheads="1"/>
          </p:cNvSpPr>
          <p:nvPr/>
        </p:nvSpPr>
        <p:spPr bwMode="auto">
          <a:xfrm>
            <a:off x="2590800" y="2743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/>
              <a:t>**</a:t>
            </a:r>
          </a:p>
        </p:txBody>
      </p:sp>
      <p:sp>
        <p:nvSpPr>
          <p:cNvPr id="76810" name="Line 8"/>
          <p:cNvSpPr>
            <a:spLocks noChangeShapeType="1"/>
          </p:cNvSpPr>
          <p:nvPr/>
        </p:nvSpPr>
        <p:spPr bwMode="auto">
          <a:xfrm>
            <a:off x="31242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11" name="Line 9"/>
          <p:cNvSpPr>
            <a:spLocks noChangeShapeType="1"/>
          </p:cNvSpPr>
          <p:nvPr/>
        </p:nvSpPr>
        <p:spPr bwMode="auto">
          <a:xfrm>
            <a:off x="73914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12" name="Line 10"/>
          <p:cNvSpPr>
            <a:spLocks noChangeShapeType="1"/>
          </p:cNvSpPr>
          <p:nvPr/>
        </p:nvSpPr>
        <p:spPr bwMode="auto">
          <a:xfrm>
            <a:off x="3124200" y="5029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6813" name="Text Box 11"/>
          <p:cNvSpPr txBox="1">
            <a:spLocks noChangeArrowheads="1"/>
          </p:cNvSpPr>
          <p:nvPr/>
        </p:nvSpPr>
        <p:spPr bwMode="auto">
          <a:xfrm>
            <a:off x="838200" y="5410208"/>
            <a:ext cx="777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17 pazienti su 18 del gruppo MMG-&gt;Ft sono migliorati clinicamente</a:t>
            </a:r>
          </a:p>
          <a:p>
            <a:pPr>
              <a:spcBef>
                <a:spcPct val="50000"/>
              </a:spcBef>
            </a:pPr>
            <a:r>
              <a:rPr lang="it-IT"/>
              <a:t>11 pazienti su 17 del gruppo Fisiatra-&gt;Ft sono migliorati clinicamente</a:t>
            </a:r>
          </a:p>
        </p:txBody>
      </p:sp>
      <p:sp>
        <p:nvSpPr>
          <p:cNvPr id="76814" name="Text Box 12"/>
          <p:cNvSpPr txBox="1">
            <a:spLocks noChangeArrowheads="1"/>
          </p:cNvSpPr>
          <p:nvPr/>
        </p:nvSpPr>
        <p:spPr bwMode="auto">
          <a:xfrm>
            <a:off x="533400" y="6324600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/>
              <a:t>* P-value&lt;0,05 differenza statisticamente significativa **P-value&lt;0.01 differenza statisticamente molto significativa</a:t>
            </a:r>
          </a:p>
        </p:txBody>
      </p:sp>
    </p:spTree>
    <p:extLst>
      <p:ext uri="{BB962C8B-B14F-4D97-AF65-F5344CB8AC3E}">
        <p14:creationId xmlns:p14="http://schemas.microsoft.com/office/powerpoint/2010/main" val="23230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7467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1" cap="none" smtClean="0"/>
              <a:t>Risultati - 4</a:t>
            </a:r>
          </a:p>
        </p:txBody>
      </p:sp>
      <p:graphicFrame>
        <p:nvGraphicFramePr>
          <p:cNvPr id="778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260850" y="2220913"/>
          <a:ext cx="3663950" cy="226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Grafico" r:id="rId3" imgW="5600620" imgH="3467080" progId="Excel.Chart.8">
                  <p:embed/>
                </p:oleObj>
              </mc:Choice>
              <mc:Fallback>
                <p:oleObj name="Grafico" r:id="rId3" imgW="5600620" imgH="346708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2220913"/>
                        <a:ext cx="3663950" cy="226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756F1-2A97-410C-B637-A846CED5DFCE}" type="slidenum">
              <a:rPr lang="it-IT"/>
              <a:pPr>
                <a:defRPr/>
              </a:pPr>
              <a:t>35</a:t>
            </a:fld>
            <a:endParaRPr lang="it-IT"/>
          </a:p>
        </p:txBody>
      </p:sp>
      <p:graphicFrame>
        <p:nvGraphicFramePr>
          <p:cNvPr id="7782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009775"/>
          <a:ext cx="3663950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Grafico" r:id="rId5" imgW="5572065" imgH="3467080" progId="Excel.Chart.8">
                  <p:embed/>
                </p:oleObj>
              </mc:Choice>
              <mc:Fallback>
                <p:oleObj name="Grafico" r:id="rId5" imgW="5572065" imgH="346708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09775"/>
                        <a:ext cx="3663950" cy="270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Text Box 5"/>
          <p:cNvSpPr txBox="1">
            <a:spLocks noChangeArrowheads="1"/>
          </p:cNvSpPr>
          <p:nvPr/>
        </p:nvSpPr>
        <p:spPr bwMode="auto">
          <a:xfrm>
            <a:off x="685800" y="1447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/>
              <a:t>Disabilità</a:t>
            </a: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6629400" y="2743200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/>
              <a:t>*</a:t>
            </a:r>
          </a:p>
        </p:txBody>
      </p:sp>
      <p:sp>
        <p:nvSpPr>
          <p:cNvPr id="77833" name="Text Box 7"/>
          <p:cNvSpPr txBox="1">
            <a:spLocks noChangeArrowheads="1"/>
          </p:cNvSpPr>
          <p:nvPr/>
        </p:nvSpPr>
        <p:spPr bwMode="auto">
          <a:xfrm>
            <a:off x="2590800" y="2743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/>
              <a:t>**</a:t>
            </a:r>
          </a:p>
        </p:txBody>
      </p:sp>
      <p:sp>
        <p:nvSpPr>
          <p:cNvPr id="77834" name="Text Box 8"/>
          <p:cNvSpPr txBox="1">
            <a:spLocks noChangeArrowheads="1"/>
          </p:cNvSpPr>
          <p:nvPr/>
        </p:nvSpPr>
        <p:spPr bwMode="auto">
          <a:xfrm>
            <a:off x="838200" y="5410208"/>
            <a:ext cx="777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26 pazienti su 31 del gruppo MMG-&gt;Ft sono migliorati clinicamente</a:t>
            </a:r>
          </a:p>
          <a:p>
            <a:pPr>
              <a:spcBef>
                <a:spcPct val="50000"/>
              </a:spcBef>
            </a:pPr>
            <a:r>
              <a:rPr lang="it-IT"/>
              <a:t>8 pazienti su 29 del gruppo Fisiatra-&gt;Ft sono migliorati clinicamente</a:t>
            </a:r>
          </a:p>
        </p:txBody>
      </p:sp>
      <p:sp>
        <p:nvSpPr>
          <p:cNvPr id="77835" name="Text Box 9"/>
          <p:cNvSpPr txBox="1">
            <a:spLocks noChangeArrowheads="1"/>
          </p:cNvSpPr>
          <p:nvPr/>
        </p:nvSpPr>
        <p:spPr bwMode="auto">
          <a:xfrm>
            <a:off x="533400" y="6324600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/>
              <a:t>* P-value&lt;0,05 differenza statisticamente significativa **P-value&lt;0.01 differenza statisticamente molto significativa</a:t>
            </a:r>
          </a:p>
        </p:txBody>
      </p:sp>
      <p:sp>
        <p:nvSpPr>
          <p:cNvPr id="77836" name="Line 10"/>
          <p:cNvSpPr>
            <a:spLocks noChangeShapeType="1"/>
          </p:cNvSpPr>
          <p:nvPr/>
        </p:nvSpPr>
        <p:spPr bwMode="auto">
          <a:xfrm>
            <a:off x="3124200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37" name="Line 11"/>
          <p:cNvSpPr>
            <a:spLocks noChangeShapeType="1"/>
          </p:cNvSpPr>
          <p:nvPr/>
        </p:nvSpPr>
        <p:spPr bwMode="auto">
          <a:xfrm>
            <a:off x="7315200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38" name="Line 12"/>
          <p:cNvSpPr>
            <a:spLocks noChangeShapeType="1"/>
          </p:cNvSpPr>
          <p:nvPr/>
        </p:nvSpPr>
        <p:spPr bwMode="auto">
          <a:xfrm>
            <a:off x="3124200" y="49530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39" name="Text Box 13"/>
          <p:cNvSpPr txBox="1">
            <a:spLocks noChangeArrowheads="1"/>
          </p:cNvSpPr>
          <p:nvPr/>
        </p:nvSpPr>
        <p:spPr bwMode="auto">
          <a:xfrm>
            <a:off x="4343400" y="44196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9945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 bwMode="auto">
          <a:xfrm>
            <a:off x="776808" y="116632"/>
            <a:ext cx="7467600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4000" b="1" cap="none" dirty="0" smtClean="0"/>
              <a:t>Strategie di </a:t>
            </a:r>
            <a:r>
              <a:rPr lang="it-IT" sz="4000" b="1" cap="none" dirty="0" err="1" smtClean="0"/>
              <a:t>coping</a:t>
            </a:r>
            <a:endParaRPr lang="it-IT" sz="4000" b="1" cap="none" dirty="0" smtClean="0"/>
          </a:p>
        </p:txBody>
      </p:sp>
      <p:graphicFrame>
        <p:nvGraphicFramePr>
          <p:cNvPr id="90159" name="Group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198699"/>
              </p:ext>
            </p:extLst>
          </p:nvPr>
        </p:nvGraphicFramePr>
        <p:xfrm>
          <a:off x="395039" y="1867743"/>
          <a:ext cx="8353425" cy="4873625"/>
        </p:xfrm>
        <a:graphic>
          <a:graphicData uri="http://schemas.openxmlformats.org/drawingml/2006/table">
            <a:tbl>
              <a:tblPr/>
              <a:tblGrid>
                <a:gridCol w="1438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9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4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13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Strategia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Casi inizio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Casi fine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Contr. inizio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Contr. fine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riposo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35,3 %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5,9 %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41,7 %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29,2 %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malattia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11,8 %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0,0 %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12,5 %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12,5 %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farmaci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47,1 %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0,0 %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62,5 %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54,2 %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esercizio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5,9 %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76,5 %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8,3 %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29,2 %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677566" y="1212140"/>
            <a:ext cx="182242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VIA BREVE</a:t>
            </a:r>
            <a:endParaRPr lang="it-IT" sz="2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580112" y="1196752"/>
            <a:ext cx="31732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VIA TRADIZIONALE</a:t>
            </a:r>
            <a:endParaRPr lang="it-IT" sz="2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1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7467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1" cap="none" smtClean="0"/>
              <a:t>Risultati - 5</a:t>
            </a:r>
          </a:p>
        </p:txBody>
      </p:sp>
      <p:graphicFrame>
        <p:nvGraphicFramePr>
          <p:cNvPr id="78900" name="Group 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268557"/>
              </p:ext>
            </p:extLst>
          </p:nvPr>
        </p:nvGraphicFramePr>
        <p:xfrm>
          <a:off x="250829" y="1916113"/>
          <a:ext cx="8435975" cy="3260090"/>
        </p:xfrm>
        <a:graphic>
          <a:graphicData uri="http://schemas.openxmlformats.org/drawingml/2006/table">
            <a:tbl>
              <a:tblPr/>
              <a:tblGrid>
                <a:gridCol w="4681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7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Giorni di malattia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MMG 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Ft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MMG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  <a:sym typeface="Wingdings" pitchFamily="2" charset="2"/>
                        </a:rPr>
                        <a:t></a:t>
                      </a:r>
                    </a:p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Fisiatra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  <a:sym typeface="Wingdings" pitchFamily="2" charset="2"/>
                        </a:rPr>
                        <a:t> Ft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Pazienti totali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Pazienti che lavorano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Giorni totali di malattia iniziali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Giorni totali di malattia finali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46832-60AA-4FE8-BF1C-C43A8A550D61}" type="slidenum">
              <a:rPr lang="it-IT"/>
              <a:pPr>
                <a:defRPr/>
              </a:pPr>
              <a:t>37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148064" y="5589240"/>
            <a:ext cx="374441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800" b="1" dirty="0" smtClean="0"/>
              <a:t>49   vs   438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41413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 bwMode="auto">
          <a:xfrm>
            <a:off x="776808" y="44624"/>
            <a:ext cx="7467600" cy="8509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1" cap="none" dirty="0" smtClean="0"/>
              <a:t>Risultati - 6</a:t>
            </a:r>
          </a:p>
        </p:txBody>
      </p:sp>
      <p:graphicFrame>
        <p:nvGraphicFramePr>
          <p:cNvPr id="79915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258814"/>
              </p:ext>
            </p:extLst>
          </p:nvPr>
        </p:nvGraphicFramePr>
        <p:xfrm>
          <a:off x="298772" y="908720"/>
          <a:ext cx="8521700" cy="5776914"/>
        </p:xfrm>
        <a:graphic>
          <a:graphicData uri="http://schemas.openxmlformats.org/drawingml/2006/table">
            <a:tbl>
              <a:tblPr/>
              <a:tblGrid>
                <a:gridCol w="5367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7100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Indagini strumentali e </a:t>
                      </a:r>
                    </a:p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visite specialistiche 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MMG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Ft </a:t>
                      </a:r>
                    </a:p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MMG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Fisiatra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Pazienti totali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Numero visite specialistiche iniziali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Numero visite specialistiche finali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VISITE SPECIALISTICHE TOTALI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Numero esami strumentali iniziali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Numero esami strumentali finale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ESAMI STRUMENTALI TOTALI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2869C-8690-4896-9D79-838177B2DE2C}" type="slidenum">
              <a:rPr lang="it-IT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8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smtClean="0"/>
              <a:t>Conclusioni</a:t>
            </a:r>
            <a:endParaRPr lang="it-IT" altLang="it-IT" b="1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1828800"/>
            <a:ext cx="8223448" cy="4479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b="1" dirty="0"/>
              <a:t>Il percorso è sicuro</a:t>
            </a:r>
            <a:r>
              <a:rPr lang="it-IT" altLang="it-IT" dirty="0"/>
              <a:t>.</a:t>
            </a:r>
          </a:p>
          <a:p>
            <a:pPr>
              <a:lnSpc>
                <a:spcPct val="90000"/>
              </a:lnSpc>
            </a:pPr>
            <a:r>
              <a:rPr lang="it-IT" altLang="it-IT" b="1" dirty="0"/>
              <a:t>Il percorso è efficace:</a:t>
            </a:r>
          </a:p>
          <a:p>
            <a:pPr lvl="1">
              <a:lnSpc>
                <a:spcPct val="90000"/>
              </a:lnSpc>
            </a:pPr>
            <a:r>
              <a:rPr lang="it-IT" altLang="it-IT" dirty="0"/>
              <a:t>riduzione del dolore</a:t>
            </a:r>
          </a:p>
          <a:p>
            <a:pPr lvl="1">
              <a:lnSpc>
                <a:spcPct val="90000"/>
              </a:lnSpc>
            </a:pPr>
            <a:r>
              <a:rPr lang="it-IT" altLang="it-IT" dirty="0"/>
              <a:t>disabilità</a:t>
            </a:r>
          </a:p>
          <a:p>
            <a:pPr>
              <a:lnSpc>
                <a:spcPct val="90000"/>
              </a:lnSpc>
            </a:pPr>
            <a:r>
              <a:rPr lang="it-IT" altLang="it-IT" b="1" dirty="0"/>
              <a:t>Può essere più efficiente del percorso tradizionale:</a:t>
            </a:r>
          </a:p>
          <a:p>
            <a:pPr lvl="1">
              <a:lnSpc>
                <a:spcPct val="90000"/>
              </a:lnSpc>
            </a:pPr>
            <a:r>
              <a:rPr lang="it-IT" altLang="it-IT" dirty="0"/>
              <a:t>Riduzione del numero di indagini strumentali</a:t>
            </a:r>
          </a:p>
          <a:p>
            <a:pPr lvl="1">
              <a:lnSpc>
                <a:spcPct val="90000"/>
              </a:lnSpc>
            </a:pPr>
            <a:r>
              <a:rPr lang="it-IT" altLang="it-IT" dirty="0"/>
              <a:t>Riduzione del numero di visite specialistiche</a:t>
            </a:r>
          </a:p>
          <a:p>
            <a:pPr lvl="1">
              <a:lnSpc>
                <a:spcPct val="90000"/>
              </a:lnSpc>
            </a:pPr>
            <a:r>
              <a:rPr lang="it-IT" altLang="it-IT" dirty="0"/>
              <a:t>Riduzione del numero di giorni di malattia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6371-40E4-4DD7-8B3D-FC8FFFFC7B6B}" type="slidenum">
              <a:rPr lang="en-US" altLang="it-IT"/>
              <a:pPr/>
              <a:t>39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198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6" y="2604053"/>
            <a:ext cx="8928992" cy="377728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1998, </a:t>
            </a:r>
            <a:r>
              <a:rPr lang="it-IT" sz="2400" dirty="0" err="1" smtClean="0"/>
              <a:t>Cherkin</a:t>
            </a:r>
            <a:r>
              <a:rPr lang="it-IT" sz="2400" dirty="0" smtClean="0"/>
              <a:t> e </a:t>
            </a:r>
            <a:r>
              <a:rPr lang="it-IT" sz="2400" dirty="0" err="1" smtClean="0"/>
              <a:t>coll</a:t>
            </a:r>
            <a:r>
              <a:rPr lang="it-IT" sz="2400" dirty="0" smtClean="0"/>
              <a:t>:</a:t>
            </a:r>
          </a:p>
          <a:p>
            <a:pPr lvl="1"/>
            <a:r>
              <a:rPr lang="it-IT" sz="2400" dirty="0" smtClean="0"/>
              <a:t> chiropratica  vs approccio </a:t>
            </a:r>
            <a:r>
              <a:rPr lang="it-IT" sz="2400" dirty="0" err="1" smtClean="0"/>
              <a:t>Mckenzie</a:t>
            </a:r>
            <a:r>
              <a:rPr lang="it-IT" sz="2400" dirty="0" smtClean="0"/>
              <a:t> vs «educational booklet»</a:t>
            </a:r>
          </a:p>
          <a:p>
            <a:pPr marL="457200" lvl="1" indent="0">
              <a:buNone/>
            </a:pPr>
            <a:endParaRPr lang="it-IT" sz="2400" dirty="0"/>
          </a:p>
          <a:p>
            <a:r>
              <a:rPr lang="en-US" sz="2400" i="1" dirty="0" smtClean="0"/>
              <a:t>“Chiropractic </a:t>
            </a:r>
            <a:r>
              <a:rPr lang="en-US" sz="2400" i="1" dirty="0"/>
              <a:t>and McKenzie treatments, which in this study cost </a:t>
            </a:r>
            <a:r>
              <a:rPr lang="en-US" sz="2400" i="1" dirty="0" smtClean="0"/>
              <a:t>about $</a:t>
            </a:r>
            <a:r>
              <a:rPr lang="en-US" sz="2400" i="1" dirty="0"/>
              <a:t>235 more than the booklet, did not lead to decreased recurrences of </a:t>
            </a:r>
            <a:r>
              <a:rPr lang="en-US" sz="2400" i="1" dirty="0" smtClean="0"/>
              <a:t>back pain </a:t>
            </a:r>
            <a:r>
              <a:rPr lang="en-US" sz="2400" i="1" dirty="0"/>
              <a:t>or to reductions in visits or costs of back care during the two </a:t>
            </a:r>
            <a:r>
              <a:rPr lang="en-US" sz="2400" i="1" dirty="0" smtClean="0"/>
              <a:t>years following </a:t>
            </a:r>
            <a:r>
              <a:rPr lang="en-US" sz="2400" i="1" dirty="0"/>
              <a:t>treatment</a:t>
            </a:r>
            <a:r>
              <a:rPr lang="en-US" sz="2400" i="1" dirty="0" smtClean="0"/>
              <a:t>.”</a:t>
            </a:r>
          </a:p>
          <a:p>
            <a:endParaRPr lang="en-US" sz="2400" i="1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88640"/>
            <a:ext cx="90599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0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conclusioni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988840"/>
            <a:ext cx="806489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/>
              <a:t>“…given </a:t>
            </a:r>
            <a:r>
              <a:rPr lang="en-US" sz="3600" i="1" dirty="0"/>
              <a:t>the limited benefits and substantial costs of </a:t>
            </a:r>
            <a:r>
              <a:rPr lang="en-US" sz="3600" i="1" dirty="0" smtClean="0"/>
              <a:t>chiropractic manipulation </a:t>
            </a:r>
            <a:r>
              <a:rPr lang="en-US" sz="3600" i="1" dirty="0"/>
              <a:t>and McKenzie physical therapy, </a:t>
            </a:r>
            <a:r>
              <a:rPr lang="en-US" sz="3600" b="1" i="1" dirty="0"/>
              <a:t>treatments of this type </a:t>
            </a:r>
            <a:r>
              <a:rPr lang="en-US" sz="3600" b="1" i="1" dirty="0" smtClean="0"/>
              <a:t>should be </a:t>
            </a:r>
            <a:r>
              <a:rPr lang="en-US" sz="3600" b="1" i="1" dirty="0"/>
              <a:t>used sparingly</a:t>
            </a:r>
            <a:r>
              <a:rPr lang="en-US" sz="3600" i="1" dirty="0" smtClean="0"/>
              <a:t>.”</a:t>
            </a:r>
            <a:endParaRPr lang="en-US" sz="3600" i="1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i="1" dirty="0" smtClean="0"/>
              <a:t>«…trattamenti </a:t>
            </a:r>
            <a:r>
              <a:rPr lang="it-IT" b="1" i="1" dirty="0"/>
              <a:t>di questo tipo dovrebbero essere usati con </a:t>
            </a:r>
            <a:r>
              <a:rPr lang="it-IT" b="1" i="1" dirty="0" smtClean="0"/>
              <a:t>parsimonia»</a:t>
            </a:r>
            <a:endParaRPr lang="it-IT" b="1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9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4623533"/>
            <a:ext cx="5112568" cy="20458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4800" b="1" dirty="0" smtClean="0"/>
              <a:t>Mal di schiena? </a:t>
            </a:r>
            <a:br>
              <a:rPr lang="it-IT" sz="4800" b="1" dirty="0" smtClean="0"/>
            </a:br>
            <a:r>
              <a:rPr lang="it-IT" sz="4800" b="1" dirty="0" smtClean="0"/>
              <a:t>No, grazie!</a:t>
            </a:r>
            <a:endParaRPr lang="it-IT" sz="4800" b="1" dirty="0"/>
          </a:p>
        </p:txBody>
      </p:sp>
      <p:pic>
        <p:nvPicPr>
          <p:cNvPr id="1026" name="Picture 2" descr="C:\Users\Fisiot 52\AppData\Local\Microsoft\Windows\Temporary Internet Files\Content.IE5\9Q76PLAK\libr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9754"/>
            <a:ext cx="4355976" cy="464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7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it-IT" b="1" dirty="0" smtClean="0"/>
              <a:t>Louis </a:t>
            </a:r>
            <a:r>
              <a:rPr lang="it-IT" b="1" dirty="0" err="1" smtClean="0"/>
              <a:t>Gifford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1" y="1772817"/>
            <a:ext cx="8712968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 smtClean="0"/>
              <a:t>“They may </a:t>
            </a:r>
            <a:r>
              <a:rPr lang="en-US" sz="2800" i="1" dirty="0"/>
              <a:t>have a point, but the complexity of factors that play a role in </a:t>
            </a:r>
            <a:r>
              <a:rPr lang="en-US" sz="2800" i="1" dirty="0" smtClean="0"/>
              <a:t>precipitating chronic </a:t>
            </a:r>
            <a:r>
              <a:rPr lang="en-US" sz="2800" i="1" dirty="0"/>
              <a:t>pain and chronic disability are such that some at risk patients </a:t>
            </a:r>
            <a:r>
              <a:rPr lang="en-US" sz="2800" i="1" dirty="0" smtClean="0"/>
              <a:t>require thoughtful </a:t>
            </a:r>
            <a:r>
              <a:rPr lang="en-US" sz="2800" i="1" dirty="0"/>
              <a:t>and time consuming assessment and management in the early </a:t>
            </a:r>
            <a:r>
              <a:rPr lang="en-US" sz="2800" i="1" dirty="0" smtClean="0"/>
              <a:t>days of </a:t>
            </a:r>
            <a:r>
              <a:rPr lang="en-US" sz="2800" i="1" dirty="0"/>
              <a:t>their problem</a:t>
            </a:r>
            <a:r>
              <a:rPr lang="en-US" sz="2800" i="1" dirty="0" smtClean="0"/>
              <a:t>.”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it-IT" sz="2800" i="1" dirty="0"/>
              <a:t>"Potrebbero avere un punto, ma la complessità dei fattori che svolgono un ruolo nella precipitazione del dolore cronico e della disabilità cronica sono tali che alcuni pazienti a rischio richiedono una valutazione e una gestione ponderate e dispendiose nei primi giorni del loro problema."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7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340768"/>
            <a:ext cx="7859216" cy="22322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i="1" dirty="0" smtClean="0"/>
              <a:t>“… require thoughtful and time consuming assessment and management </a:t>
            </a:r>
            <a:r>
              <a:rPr lang="en-US" sz="3400" b="1" i="1" u="sng" dirty="0" smtClean="0"/>
              <a:t>in the early days of their problem”</a:t>
            </a:r>
          </a:p>
          <a:p>
            <a:pPr marL="0" indent="0">
              <a:buNone/>
            </a:pPr>
            <a:endParaRPr lang="en-US" sz="3400" b="1" i="1" u="sng" dirty="0" smtClean="0"/>
          </a:p>
          <a:p>
            <a:pPr marL="0" indent="0">
              <a:buNone/>
            </a:pPr>
            <a:endParaRPr lang="en-US" sz="3400" b="1" i="1" u="sng" dirty="0" smtClean="0"/>
          </a:p>
          <a:p>
            <a:pPr marL="0" indent="0">
              <a:buNone/>
            </a:pPr>
            <a:endParaRPr lang="it-IT" sz="3400" b="1" i="1" u="sng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71600" y="443711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/>
              <a:t>richiedono una valutazione </a:t>
            </a:r>
            <a:r>
              <a:rPr lang="it-IT" sz="3600" b="1" i="1" dirty="0" smtClean="0"/>
              <a:t>e</a:t>
            </a:r>
          </a:p>
          <a:p>
            <a:r>
              <a:rPr lang="it-IT" sz="3600" b="1" i="1" dirty="0" smtClean="0"/>
              <a:t> </a:t>
            </a:r>
            <a:r>
              <a:rPr lang="it-IT" sz="3600" b="1" i="1" dirty="0"/>
              <a:t>una gestione ponderate e </a:t>
            </a:r>
            <a:r>
              <a:rPr lang="it-IT" sz="3600" b="1" i="1" dirty="0" smtClean="0"/>
              <a:t>dispendiose  </a:t>
            </a:r>
            <a:r>
              <a:rPr lang="it-IT" sz="3600" b="1" i="1" dirty="0"/>
              <a:t>nei primi giorni del loro problema</a:t>
            </a:r>
            <a:endParaRPr lang="it-IT" sz="36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9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5373216"/>
            <a:ext cx="735516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/>
              <a:t>This is the key </a:t>
            </a:r>
            <a:r>
              <a:rPr lang="en-US" b="1" dirty="0" smtClean="0"/>
              <a:t>time</a:t>
            </a:r>
            <a:endParaRPr lang="it-IT" b="1" dirty="0"/>
          </a:p>
        </p:txBody>
      </p:sp>
      <p:pic>
        <p:nvPicPr>
          <p:cNvPr id="2050" name="Picture 2" descr="C:\Users\Fisiot 52\AppData\Local\Microsoft\Windows\Temporary Internet Files\Content.IE5\9Q76PLAK\key-1013662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1449</Words>
  <Application>Microsoft Office PowerPoint</Application>
  <PresentationFormat>Presentazione su schermo (4:3)</PresentationFormat>
  <Paragraphs>331</Paragraphs>
  <Slides>39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2" baseType="lpstr">
      <vt:lpstr>Solstizio</vt:lpstr>
      <vt:lpstr>Grafico</vt:lpstr>
      <vt:lpstr>SAX XML Reader 5.0</vt:lpstr>
      <vt:lpstr>Introduzione all’approccio riabilitativo delle lombalgie</vt:lpstr>
      <vt:lpstr>Presentazione standard di PowerPoint</vt:lpstr>
      <vt:lpstr>Presentazione standard di PowerPoint</vt:lpstr>
      <vt:lpstr>Presentazione standard di PowerPoint</vt:lpstr>
      <vt:lpstr>conclusioni</vt:lpstr>
      <vt:lpstr>Mal di schiena?  No, grazie!</vt:lpstr>
      <vt:lpstr>Louis Gifford</vt:lpstr>
      <vt:lpstr>Presentazione standard di PowerPoint</vt:lpstr>
      <vt:lpstr>This is the key time</vt:lpstr>
      <vt:lpstr>Presentazione standard di PowerPoint</vt:lpstr>
      <vt:lpstr>Presentazione standard di PowerPoint</vt:lpstr>
      <vt:lpstr>Presentazione standard di PowerPoint</vt:lpstr>
      <vt:lpstr>Feel in control – feel safe</vt:lpstr>
      <vt:lpstr>Dal tavolo degli esperti  alla costruzione di un percorso di cura per le persone  con mal di schiena</vt:lpstr>
      <vt:lpstr>Prima tappa:  un’occasione da cogliere</vt:lpstr>
      <vt:lpstr>Obiettivo dell’ARS</vt:lpstr>
      <vt:lpstr>In fase subacuta:</vt:lpstr>
      <vt:lpstr>Seconda tappa: il primo studio di fattibilità</vt:lpstr>
      <vt:lpstr>16 pz considerati nel percorso ad accesso diretto  MMG  FT</vt:lpstr>
      <vt:lpstr>I dati  di  efficacia:</vt:lpstr>
      <vt:lpstr>Rispetto alla disabilità</vt:lpstr>
      <vt:lpstr>Disabilità al follow-up:</vt:lpstr>
      <vt:lpstr>NPRS Back</vt:lpstr>
      <vt:lpstr>Dolore alla schiena al follow-up:</vt:lpstr>
      <vt:lpstr>All’inizio solo 7 pazienti  presentavano dolore all’arto inf. </vt:lpstr>
      <vt:lpstr>6 pazienti esclusi perché avevano seguito il percorso tradizionale:</vt:lpstr>
      <vt:lpstr>TERZA TAPPA: 2011 Il confronto tra i dati del percorso ad accesso diretto e i dati del percorso tradizionale</vt:lpstr>
      <vt:lpstr>Presentazione standard di PowerPoint</vt:lpstr>
      <vt:lpstr>Materiali e metodi</vt:lpstr>
      <vt:lpstr>Scopo del lavoro</vt:lpstr>
      <vt:lpstr>Stesso modello</vt:lpstr>
      <vt:lpstr>Risultati - 1</vt:lpstr>
      <vt:lpstr>Risultati – 2</vt:lpstr>
      <vt:lpstr>Risultati - 3</vt:lpstr>
      <vt:lpstr>Risultati - 4</vt:lpstr>
      <vt:lpstr>Strategie di coping</vt:lpstr>
      <vt:lpstr>Risultati - 5</vt:lpstr>
      <vt:lpstr>Risultati - 6</vt:lpstr>
      <vt:lpstr>Conclusioni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Fisiot 52</dc:creator>
  <cp:lastModifiedBy>Fisiot24</cp:lastModifiedBy>
  <cp:revision>51</cp:revision>
  <dcterms:created xsi:type="dcterms:W3CDTF">2018-02-22T13:27:27Z</dcterms:created>
  <dcterms:modified xsi:type="dcterms:W3CDTF">2020-05-11T20:19:14Z</dcterms:modified>
</cp:coreProperties>
</file>