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51" r:id="rId1"/>
  </p:sldMasterIdLst>
  <p:sldIdLst>
    <p:sldId id="339" r:id="rId2"/>
    <p:sldId id="259" r:id="rId3"/>
    <p:sldId id="336" r:id="rId4"/>
    <p:sldId id="260" r:id="rId5"/>
    <p:sldId id="261" r:id="rId6"/>
    <p:sldId id="262" r:id="rId7"/>
    <p:sldId id="328" r:id="rId8"/>
    <p:sldId id="337" r:id="rId9"/>
    <p:sldId id="338" r:id="rId10"/>
    <p:sldId id="329" r:id="rId11"/>
    <p:sldId id="330" r:id="rId12"/>
    <p:sldId id="331" r:id="rId13"/>
    <p:sldId id="280" r:id="rId14"/>
    <p:sldId id="281" r:id="rId15"/>
    <p:sldId id="282" r:id="rId16"/>
    <p:sldId id="263" r:id="rId17"/>
    <p:sldId id="266" r:id="rId18"/>
    <p:sldId id="267" r:id="rId19"/>
    <p:sldId id="268" r:id="rId20"/>
    <p:sldId id="340" r:id="rId21"/>
    <p:sldId id="341" r:id="rId22"/>
    <p:sldId id="342" r:id="rId23"/>
    <p:sldId id="343" r:id="rId24"/>
    <p:sldId id="344" r:id="rId25"/>
    <p:sldId id="345" r:id="rId26"/>
    <p:sldId id="346" r:id="rId27"/>
    <p:sldId id="347" r:id="rId28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0066"/>
    <a:srgbClr val="452FC7"/>
    <a:srgbClr val="00CC00"/>
    <a:srgbClr val="FF82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34559" autoAdjust="0"/>
    <p:restoredTop sz="86323" autoAdjust="0"/>
  </p:normalViewPr>
  <p:slideViewPr>
    <p:cSldViewPr>
      <p:cViewPr varScale="1">
        <p:scale>
          <a:sx n="63" d="100"/>
          <a:sy n="63" d="100"/>
        </p:scale>
        <p:origin x="-136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90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Ovale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6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7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8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E3510EE-3026-4CE2-A8F1-A6270FD9D91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587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52A02-415C-45ED-A0E4-8560CB44119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0225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C2E5B-CA5E-40B4-94C8-1FF732F8B9B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719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66823-58B7-42B1-9410-818CA5CCAFB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6753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Rettangolo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Ovale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Ovale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9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10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858454-36DD-4C52-8051-72AF571D827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0524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A3880-382B-4248-B959-A60BA32A614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157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D797114-B7F3-459D-BF93-BE2E62E89D4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0195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DA4CD-B292-44FA-9E68-8E024D80668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2545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Rettangolo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4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8912CC2-EDFC-4DEB-AE20-3C471B0480A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4932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5C48DFF-BEF3-4A15-94B5-A68745F5D9A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3372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Elaborazione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Elaborazione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9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10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FF1A3CD-92BF-4B6C-AFC0-83AEBE8031E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1500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Ovale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033" name="Segnaposto testo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  <a:endParaRPr lang="en-US" altLang="it-IT" smtClean="0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F4804D8D-C212-457A-8E00-6C2F73AD783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77" r:id="rId2"/>
    <p:sldLayoutId id="2147484083" r:id="rId3"/>
    <p:sldLayoutId id="2147484078" r:id="rId4"/>
    <p:sldLayoutId id="2147484084" r:id="rId5"/>
    <p:sldLayoutId id="2147484079" r:id="rId6"/>
    <p:sldLayoutId id="2147484085" r:id="rId7"/>
    <p:sldLayoutId id="2147484086" r:id="rId8"/>
    <p:sldLayoutId id="2147484087" r:id="rId9"/>
    <p:sldLayoutId id="2147484080" r:id="rId10"/>
    <p:sldLayoutId id="214748408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303030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303030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303030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303030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303030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303030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303030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303030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303030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AC956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08DA9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59633" y="1748408"/>
            <a:ext cx="7776864" cy="168059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>
              <a:defRPr/>
            </a:pPr>
            <a:r>
              <a:rPr lang="it-IT" altLang="it-IT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Introduzione all’approccio </a:t>
            </a:r>
            <a:r>
              <a:rPr lang="it-IT" altLang="it-IT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riabilitativo </a:t>
            </a:r>
            <a:r>
              <a:rPr lang="it-IT" altLang="it-IT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delle </a:t>
            </a:r>
            <a:r>
              <a:rPr lang="it-IT" altLang="it-IT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cervicalgie</a:t>
            </a:r>
            <a:endParaRPr lang="it-IT" alt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87675" y="4076700"/>
            <a:ext cx="3744913" cy="1081088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90000"/>
              </a:lnSpc>
              <a:defRPr/>
            </a:pPr>
            <a:r>
              <a:rPr lang="it-IT" altLang="it-IT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AA 2019/2020</a:t>
            </a:r>
          </a:p>
          <a:p>
            <a:pPr algn="ctr">
              <a:lnSpc>
                <a:spcPct val="90000"/>
              </a:lnSpc>
              <a:defRPr/>
            </a:pPr>
            <a:r>
              <a:rPr lang="it-IT" altLang="it-IT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Primo audio</a:t>
            </a:r>
            <a:endParaRPr lang="it-IT" altLang="it-IT" sz="4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D2A5D3-CB6A-4B50-96CE-CB8C4334F8A3}" type="slidenum">
              <a:rPr lang="en-US" altLang="it-IT"/>
              <a:pPr>
                <a:defRPr/>
              </a:pPr>
              <a:t>1</a:t>
            </a:fld>
            <a:endParaRPr lang="en-US" alt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87450" y="188913"/>
            <a:ext cx="7499350" cy="936625"/>
          </a:xfrm>
        </p:spPr>
        <p:txBody>
          <a:bodyPr/>
          <a:lstStyle/>
          <a:p>
            <a:pPr>
              <a:defRPr/>
            </a:pPr>
            <a:r>
              <a:rPr lang="it-IT" b="1" dirty="0" smtClean="0"/>
              <a:t>Prognosi – APTA 2017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55650" y="1412875"/>
            <a:ext cx="8388350" cy="5410200"/>
          </a:xfrm>
        </p:spPr>
        <p:txBody>
          <a:bodyPr/>
          <a:lstStyle/>
          <a:p>
            <a:pPr>
              <a:defRPr/>
            </a:pPr>
            <a:r>
              <a:rPr lang="it-IT" sz="2800" dirty="0" smtClean="0"/>
              <a:t>In generale, le recensioni sono giunte a una conclusione: </a:t>
            </a:r>
            <a:r>
              <a:rPr lang="it-IT" sz="2800" b="1" u="sng" dirty="0" smtClean="0"/>
              <a:t>il decorso clinico del dolore al collo è variabile e non del tutto favorevole.</a:t>
            </a:r>
          </a:p>
          <a:p>
            <a:pPr marL="82550" indent="0">
              <a:buFont typeface="Wingdings 2" pitchFamily="18" charset="2"/>
              <a:buNone/>
              <a:defRPr/>
            </a:pPr>
            <a:endParaRPr lang="it-IT" sz="2800" b="1" u="sng" dirty="0" smtClean="0"/>
          </a:p>
          <a:p>
            <a:pPr>
              <a:defRPr/>
            </a:pPr>
            <a:r>
              <a:rPr lang="it-IT" sz="2800" dirty="0" smtClean="0"/>
              <a:t>Ad es, nel WAD, per raggiungere una diminuzione clinicamente significativa del dolore del 20% possono essere necessari 6 mesi (</a:t>
            </a:r>
            <a:r>
              <a:rPr lang="it-IT" sz="2800" dirty="0" err="1" smtClean="0"/>
              <a:t>Kamper</a:t>
            </a:r>
            <a:r>
              <a:rPr lang="it-IT" sz="2800" dirty="0" smtClean="0"/>
              <a:t> et al.)</a:t>
            </a:r>
          </a:p>
          <a:p>
            <a:pPr marL="82550" indent="0">
              <a:buFont typeface="Wingdings 2" pitchFamily="18" charset="2"/>
              <a:buNone/>
              <a:defRPr/>
            </a:pPr>
            <a:endParaRPr lang="it-IT" sz="2800" dirty="0" smtClean="0"/>
          </a:p>
          <a:p>
            <a:pPr>
              <a:defRPr/>
            </a:pPr>
            <a:r>
              <a:rPr lang="it-IT" sz="2800" dirty="0" smtClean="0"/>
              <a:t>Se consideriamo l’ambito della disabilità, le cose non vanno meglio:  in 12 mesi non si raggiunge il miglioramento del 20% per i dati a disposizione.</a:t>
            </a:r>
            <a:endParaRPr lang="it-IT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188" y="260350"/>
            <a:ext cx="8532812" cy="6481763"/>
          </a:xfrm>
        </p:spPr>
        <p:txBody>
          <a:bodyPr/>
          <a:lstStyle/>
          <a:p>
            <a:pPr>
              <a:defRPr/>
            </a:pPr>
            <a:r>
              <a:rPr lang="it-IT" sz="2800" dirty="0" smtClean="0"/>
              <a:t>Una conclusione simile è stato raggiunta da </a:t>
            </a:r>
            <a:r>
              <a:rPr lang="it-IT" sz="2800" dirty="0" err="1" smtClean="0"/>
              <a:t>Hush</a:t>
            </a:r>
            <a:r>
              <a:rPr lang="it-IT" sz="2800" dirty="0" smtClean="0"/>
              <a:t> et al rispetto al </a:t>
            </a:r>
            <a:r>
              <a:rPr lang="it-IT" sz="2800" b="1" dirty="0" smtClean="0"/>
              <a:t>mal di collo acuto idiopatico, </a:t>
            </a:r>
            <a:r>
              <a:rPr lang="it-IT" sz="2800" dirty="0" smtClean="0"/>
              <a:t> con la scoperta aggiuntiva che il dolore idiopatico al collo </a:t>
            </a:r>
            <a:r>
              <a:rPr lang="it-IT" sz="2800" b="1" dirty="0" smtClean="0"/>
              <a:t>non si risolve ulteriormente dopo le prime 6,5 settimane</a:t>
            </a:r>
            <a:r>
              <a:rPr lang="it-IT" sz="2800" dirty="0" smtClean="0"/>
              <a:t>.</a:t>
            </a:r>
          </a:p>
          <a:p>
            <a:pPr marL="82550" indent="0">
              <a:buFont typeface="Wingdings 2" pitchFamily="18" charset="2"/>
              <a:buNone/>
              <a:defRPr/>
            </a:pPr>
            <a:endParaRPr lang="it-IT" sz="2800" dirty="0" smtClean="0"/>
          </a:p>
          <a:p>
            <a:pPr>
              <a:defRPr/>
            </a:pPr>
            <a:r>
              <a:rPr lang="it-IT" sz="2800" dirty="0" smtClean="0"/>
              <a:t>Sterling et al hanno delineato </a:t>
            </a:r>
            <a:r>
              <a:rPr lang="it-IT" sz="2800" b="1" dirty="0" smtClean="0"/>
              <a:t>tre traiettorie di recupero nel post traumatico:</a:t>
            </a:r>
          </a:p>
          <a:p>
            <a:pPr lvl="1">
              <a:defRPr/>
            </a:pPr>
            <a:r>
              <a:rPr lang="it-IT" sz="2400" dirty="0" smtClean="0"/>
              <a:t>disabilità lieve con recupero rapido (40% - 45%)</a:t>
            </a:r>
          </a:p>
          <a:p>
            <a:pPr lvl="1">
              <a:defRPr/>
            </a:pPr>
            <a:r>
              <a:rPr lang="it-IT" sz="2400" dirty="0" smtClean="0"/>
              <a:t>inizialmente moderato migliorando a mite, con recupero ma incompleto (39% - 43%) e </a:t>
            </a:r>
          </a:p>
          <a:p>
            <a:pPr lvl="1">
              <a:defRPr/>
            </a:pPr>
            <a:r>
              <a:rPr lang="it-IT" sz="2400" dirty="0" smtClean="0"/>
              <a:t>problemi cronici gravi, senza recupero (16% al 17% degli individui)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31913" y="44450"/>
            <a:ext cx="7499350" cy="850900"/>
          </a:xfrm>
        </p:spPr>
        <p:txBody>
          <a:bodyPr/>
          <a:lstStyle/>
          <a:p>
            <a:pPr>
              <a:defRPr/>
            </a:pPr>
            <a:r>
              <a:rPr lang="it-IT" sz="4100" dirty="0" smtClean="0"/>
              <a:t>Tempi di recupero – APTA 2017</a:t>
            </a:r>
            <a:endParaRPr lang="it-IT" sz="4100" dirty="0"/>
          </a:p>
        </p:txBody>
      </p:sp>
      <p:sp>
        <p:nvSpPr>
          <p:cNvPr id="16387" name="Segnaposto contenuto 2"/>
          <p:cNvSpPr>
            <a:spLocks noGrp="1"/>
          </p:cNvSpPr>
          <p:nvPr>
            <p:ph idx="1"/>
          </p:nvPr>
        </p:nvSpPr>
        <p:spPr>
          <a:xfrm>
            <a:off x="684213" y="981075"/>
            <a:ext cx="8459787" cy="5761038"/>
          </a:xfrm>
        </p:spPr>
        <p:txBody>
          <a:bodyPr/>
          <a:lstStyle/>
          <a:p>
            <a:pPr>
              <a:defRPr/>
            </a:pPr>
            <a:r>
              <a:rPr lang="en-US" altLang="it-IT" sz="2800" b="1" dirty="0" err="1" smtClean="0"/>
              <a:t>Nel</a:t>
            </a:r>
            <a:r>
              <a:rPr lang="en-US" altLang="it-IT" sz="2800" b="1" dirty="0" smtClean="0"/>
              <a:t> post-</a:t>
            </a:r>
            <a:r>
              <a:rPr lang="en-US" altLang="it-IT" sz="2800" b="1" dirty="0" err="1" smtClean="0"/>
              <a:t>traumatico</a:t>
            </a:r>
            <a:r>
              <a:rPr lang="en-US" altLang="it-IT" sz="2800" b="1" dirty="0" smtClean="0"/>
              <a:t> </a:t>
            </a:r>
            <a:r>
              <a:rPr lang="en-US" altLang="it-IT" sz="2800" dirty="0" err="1" smtClean="0"/>
              <a:t>il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recupero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avviene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più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rapidamente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nelle</a:t>
            </a:r>
            <a:r>
              <a:rPr lang="en-US" altLang="it-IT" sz="2800" dirty="0" smtClean="0"/>
              <a:t> prime 6-12 </a:t>
            </a:r>
            <a:r>
              <a:rPr lang="en-US" altLang="it-IT" sz="2800" dirty="0" err="1" smtClean="0"/>
              <a:t>settimane</a:t>
            </a:r>
            <a:r>
              <a:rPr lang="en-US" altLang="it-IT" sz="2800" dirty="0" smtClean="0"/>
              <a:t>,  con un </a:t>
            </a:r>
            <a:r>
              <a:rPr lang="en-US" altLang="it-IT" sz="2800" dirty="0" err="1" smtClean="0"/>
              <a:t>considerevole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rallentamento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successivamente</a:t>
            </a:r>
            <a:r>
              <a:rPr lang="en-US" altLang="it-IT" sz="2800" dirty="0" smtClean="0"/>
              <a:t> e </a:t>
            </a:r>
            <a:r>
              <a:rPr lang="en-US" altLang="it-IT" sz="2800" dirty="0" err="1" smtClean="0"/>
              <a:t>recuperi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piccoli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dopo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i</a:t>
            </a:r>
            <a:r>
              <a:rPr lang="en-US" altLang="it-IT" sz="2800" dirty="0" smtClean="0"/>
              <a:t> 12 </a:t>
            </a:r>
            <a:r>
              <a:rPr lang="en-US" altLang="it-IT" sz="2800" dirty="0" err="1" smtClean="0"/>
              <a:t>mesi</a:t>
            </a:r>
            <a:r>
              <a:rPr lang="en-US" altLang="it-IT" sz="2800" dirty="0" smtClean="0"/>
              <a:t>.</a:t>
            </a:r>
          </a:p>
          <a:p>
            <a:pPr>
              <a:defRPr/>
            </a:pPr>
            <a:endParaRPr lang="en-US" altLang="it-IT" sz="1800" dirty="0" smtClean="0"/>
          </a:p>
          <a:p>
            <a:pPr>
              <a:defRPr/>
            </a:pPr>
            <a:r>
              <a:rPr lang="en-US" altLang="it-IT" sz="2800" b="1" dirty="0" err="1" smtClean="0"/>
              <a:t>Nel</a:t>
            </a:r>
            <a:r>
              <a:rPr lang="en-US" altLang="it-IT" sz="2800" b="1" dirty="0" smtClean="0"/>
              <a:t> mal di </a:t>
            </a:r>
            <a:r>
              <a:rPr lang="en-US" altLang="it-IT" sz="2800" b="1" dirty="0" err="1" smtClean="0"/>
              <a:t>collo</a:t>
            </a:r>
            <a:r>
              <a:rPr lang="en-US" altLang="it-IT" sz="2800" b="1" dirty="0" smtClean="0"/>
              <a:t> </a:t>
            </a:r>
            <a:r>
              <a:rPr lang="en-US" altLang="it-IT" sz="2800" b="1" dirty="0" err="1" smtClean="0"/>
              <a:t>idiopatico</a:t>
            </a:r>
            <a:r>
              <a:rPr lang="en-US" altLang="it-IT" sz="2800" dirty="0" smtClean="0"/>
              <a:t>: </a:t>
            </a:r>
            <a:r>
              <a:rPr lang="en-US" altLang="it-IT" sz="2800" dirty="0" err="1" smtClean="0"/>
              <a:t>minori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evidenze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sono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disponibili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sul</a:t>
            </a:r>
            <a:r>
              <a:rPr lang="en-US" altLang="it-IT" sz="2800" dirty="0" smtClean="0"/>
              <a:t> non </a:t>
            </a:r>
            <a:r>
              <a:rPr lang="en-US" altLang="it-IT" sz="2800" dirty="0" err="1" smtClean="0"/>
              <a:t>traumatico</a:t>
            </a:r>
            <a:r>
              <a:rPr lang="en-US" altLang="it-IT" sz="2800" dirty="0" smtClean="0"/>
              <a:t>,  ma </a:t>
            </a:r>
            <a:r>
              <a:rPr lang="en-US" altLang="it-IT" sz="2800" dirty="0" err="1" smtClean="0"/>
              <a:t>i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clinici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si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aspettano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che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il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recupero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rallenti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considerevolmente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dopo</a:t>
            </a:r>
            <a:r>
              <a:rPr lang="en-US" altLang="it-IT" sz="2800" dirty="0" smtClean="0"/>
              <a:t> 6-12 </a:t>
            </a:r>
            <a:r>
              <a:rPr lang="en-US" altLang="it-IT" sz="2800" dirty="0" err="1" smtClean="0"/>
              <a:t>settimane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dall’esordio</a:t>
            </a:r>
            <a:r>
              <a:rPr lang="en-US" altLang="it-IT" sz="2800" dirty="0" smtClean="0"/>
              <a:t>.</a:t>
            </a:r>
          </a:p>
          <a:p>
            <a:pPr marL="82550" indent="0">
              <a:buFont typeface="Wingdings 2" pitchFamily="18" charset="2"/>
              <a:buNone/>
              <a:defRPr/>
            </a:pPr>
            <a:r>
              <a:rPr lang="en-US" altLang="it-IT" sz="2800" dirty="0" smtClean="0"/>
              <a:t> </a:t>
            </a:r>
          </a:p>
          <a:p>
            <a:pPr>
              <a:defRPr/>
            </a:pPr>
            <a:r>
              <a:rPr lang="en-US" altLang="it-IT" sz="2800" b="1" dirty="0" smtClean="0"/>
              <a:t>Nella </a:t>
            </a:r>
            <a:r>
              <a:rPr lang="en-US" altLang="it-IT" sz="2800" b="1" dirty="0" err="1" smtClean="0"/>
              <a:t>radicolopatia</a:t>
            </a:r>
            <a:r>
              <a:rPr lang="en-US" altLang="it-IT" sz="2800" b="1" dirty="0" smtClean="0"/>
              <a:t> </a:t>
            </a:r>
            <a:r>
              <a:rPr lang="en-US" altLang="it-IT" sz="2800" dirty="0" err="1" smtClean="0"/>
              <a:t>il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decorso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clinico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appare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favorevole</a:t>
            </a:r>
            <a:r>
              <a:rPr lang="en-US" altLang="it-IT" sz="2800" dirty="0" smtClean="0"/>
              <a:t> con un </a:t>
            </a:r>
            <a:r>
              <a:rPr lang="en-US" altLang="it-IT" sz="2800" dirty="0" err="1" smtClean="0"/>
              <a:t>miglioramento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dei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sintomi</a:t>
            </a:r>
            <a:r>
              <a:rPr lang="en-US" altLang="it-IT" sz="2800" dirty="0" smtClean="0"/>
              <a:t> in </a:t>
            </a:r>
            <a:r>
              <a:rPr lang="en-US" altLang="it-IT" sz="2800" dirty="0" err="1" smtClean="0"/>
              <a:t>settimane</a:t>
            </a:r>
            <a:r>
              <a:rPr lang="en-US" altLang="it-IT" sz="2800" dirty="0" smtClean="0"/>
              <a:t> o </a:t>
            </a:r>
            <a:r>
              <a:rPr lang="en-US" altLang="it-IT" sz="2800" dirty="0" err="1" smtClean="0"/>
              <a:t>mesi</a:t>
            </a:r>
            <a:r>
              <a:rPr lang="en-US" altLang="it-IT" sz="2800" dirty="0" smtClean="0"/>
              <a:t>.</a:t>
            </a:r>
            <a:endParaRPr lang="it-IT" altLang="it-IT" sz="28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b="1" dirty="0" smtClean="0">
                <a:solidFill>
                  <a:schemeClr val="tx1"/>
                </a:solidFill>
              </a:rPr>
              <a:t>CAUSE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2133600"/>
            <a:ext cx="8424863" cy="4391025"/>
          </a:xfrm>
        </p:spPr>
        <p:txBody>
          <a:bodyPr/>
          <a:lstStyle/>
          <a:p>
            <a:pPr eaLnBrk="1" hangingPunct="1"/>
            <a:r>
              <a:rPr lang="it-IT" altLang="it-IT" smtClean="0"/>
              <a:t>Il dolore al collo può essere presente in </a:t>
            </a:r>
            <a:r>
              <a:rPr lang="it-IT" altLang="it-IT" b="1" u="sng" smtClean="0"/>
              <a:t>artropatie infiammatorie</a:t>
            </a:r>
            <a:r>
              <a:rPr lang="it-IT" altLang="it-IT" smtClean="0"/>
              <a:t> come l’Artrite reumatoide e la Pelvi-Spondilite-Reumatica</a:t>
            </a:r>
          </a:p>
          <a:p>
            <a:pPr eaLnBrk="1" hangingPunct="1">
              <a:buFontTx/>
              <a:buNone/>
            </a:pPr>
            <a:endParaRPr lang="it-IT" altLang="it-IT" smtClean="0"/>
          </a:p>
          <a:p>
            <a:pPr eaLnBrk="1" hangingPunct="1"/>
            <a:r>
              <a:rPr lang="it-IT" altLang="it-IT" smtClean="0"/>
              <a:t>Le origini più comuni tuttavia dei disturbi cervicali sono </a:t>
            </a:r>
            <a:r>
              <a:rPr lang="it-IT" altLang="it-IT" b="1" u="sng" smtClean="0"/>
              <a:t>meccaniche</a:t>
            </a:r>
            <a:r>
              <a:rPr lang="it-IT" altLang="it-IT" smtClean="0"/>
              <a:t>, relative a disturbi/disfunzioni del sistema muscolo-scheletrico.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b="1" dirty="0" smtClean="0">
                <a:solidFill>
                  <a:schemeClr val="tx1"/>
                </a:solidFill>
              </a:rPr>
              <a:t>TESSUTO ORIGINE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916113"/>
            <a:ext cx="8064500" cy="4752975"/>
          </a:xfrm>
        </p:spPr>
        <p:txBody>
          <a:bodyPr>
            <a:normAutofit/>
          </a:bodyPr>
          <a:lstStyle/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it-IT" altLang="it-IT" sz="2800" dirty="0" smtClean="0"/>
              <a:t>Per la maggior parte dei pazienti non vi può essere assoluta certezza delle cause </a:t>
            </a:r>
            <a:r>
              <a:rPr lang="it-IT" altLang="it-IT" sz="2800" dirty="0" err="1" smtClean="0"/>
              <a:t>pato</a:t>
            </a:r>
            <a:r>
              <a:rPr lang="it-IT" altLang="it-IT" sz="2800" dirty="0" smtClean="0"/>
              <a:t>-anatomiche del dolore</a:t>
            </a:r>
          </a:p>
          <a:p>
            <a:pPr marL="82296" indent="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endParaRPr lang="it-IT" altLang="it-IT" sz="2800" dirty="0" smtClean="0"/>
          </a:p>
          <a:p>
            <a:pPr marL="640080" lvl="1" indent="-237744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it-IT" altLang="it-IT" sz="2400" dirty="0" smtClean="0">
                <a:solidFill>
                  <a:srgbClr val="000000"/>
                </a:solidFill>
              </a:rPr>
              <a:t>Corpi vertebrali</a:t>
            </a:r>
          </a:p>
          <a:p>
            <a:pPr marL="640080" lvl="1" indent="-237744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it-IT" altLang="it-IT" sz="2400" dirty="0" smtClean="0">
                <a:solidFill>
                  <a:srgbClr val="000000"/>
                </a:solidFill>
              </a:rPr>
              <a:t>Disco intervertebrale (terzo esterno dell’</a:t>
            </a:r>
            <a:r>
              <a:rPr lang="it-IT" altLang="it-IT" sz="2400" dirty="0" err="1" smtClean="0">
                <a:solidFill>
                  <a:srgbClr val="000000"/>
                </a:solidFill>
              </a:rPr>
              <a:t>anulus</a:t>
            </a:r>
            <a:r>
              <a:rPr lang="it-IT" altLang="it-IT" sz="2400" dirty="0" smtClean="0">
                <a:solidFill>
                  <a:srgbClr val="000000"/>
                </a:solidFill>
              </a:rPr>
              <a:t>)</a:t>
            </a:r>
          </a:p>
          <a:p>
            <a:pPr marL="640080" lvl="1" indent="-237744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it-IT" altLang="it-IT" sz="2400" dirty="0" smtClean="0">
                <a:solidFill>
                  <a:srgbClr val="000000"/>
                </a:solidFill>
              </a:rPr>
              <a:t>Dura madre</a:t>
            </a:r>
          </a:p>
          <a:p>
            <a:pPr marL="640080" lvl="1" indent="-237744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it-IT" altLang="it-IT" sz="2400" dirty="0" smtClean="0">
                <a:solidFill>
                  <a:srgbClr val="000000"/>
                </a:solidFill>
              </a:rPr>
              <a:t>Articolazioni apofisarie</a:t>
            </a:r>
          </a:p>
          <a:p>
            <a:pPr marL="640080" lvl="1" indent="-237744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it-IT" altLang="it-IT" sz="2400" dirty="0" smtClean="0">
                <a:solidFill>
                  <a:srgbClr val="000000"/>
                </a:solidFill>
              </a:rPr>
              <a:t>plesso venoso epidurale</a:t>
            </a:r>
          </a:p>
          <a:p>
            <a:pPr marL="640080" lvl="1" indent="-237744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it-IT" altLang="it-IT" sz="2400" dirty="0" smtClean="0">
                <a:solidFill>
                  <a:srgbClr val="000000"/>
                </a:solidFill>
              </a:rPr>
              <a:t>muscoli (ad es. attivazione trigger </a:t>
            </a:r>
            <a:r>
              <a:rPr lang="it-IT" altLang="it-IT" sz="2400" dirty="0" err="1" smtClean="0">
                <a:solidFill>
                  <a:srgbClr val="000000"/>
                </a:solidFill>
              </a:rPr>
              <a:t>point</a:t>
            </a:r>
            <a:r>
              <a:rPr lang="it-IT" altLang="it-IT" sz="2400" dirty="0" smtClean="0">
                <a:solidFill>
                  <a:srgbClr val="000000"/>
                </a:solidFill>
              </a:rPr>
              <a:t>)</a:t>
            </a:r>
          </a:p>
          <a:p>
            <a:pPr marL="640080" lvl="1" indent="-237744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it-IT" altLang="it-IT" sz="2400" dirty="0" smtClean="0">
                <a:solidFill>
                  <a:srgbClr val="000000"/>
                </a:solidFill>
              </a:rPr>
              <a:t>legamenti </a:t>
            </a:r>
          </a:p>
          <a:p>
            <a:pPr marL="640080" lvl="1" indent="-237744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it-IT" altLang="it-IT" sz="2400" dirty="0" smtClean="0">
                <a:solidFill>
                  <a:srgbClr val="000000"/>
                </a:solidFill>
              </a:rPr>
              <a:t>Le radici nervose</a:t>
            </a:r>
            <a:endParaRPr lang="it-IT" altLang="it-IT" sz="24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b="1" dirty="0" smtClean="0">
                <a:solidFill>
                  <a:schemeClr val="tx1"/>
                </a:solidFill>
              </a:rPr>
              <a:t>CAUSA ≠ ORIGINE</a:t>
            </a:r>
            <a:r>
              <a:rPr lang="it-IT" altLang="it-IT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2133600"/>
            <a:ext cx="8208963" cy="4464050"/>
          </a:xfrm>
        </p:spPr>
        <p:txBody>
          <a:bodyPr/>
          <a:lstStyle/>
          <a:p>
            <a:pPr eaLnBrk="1" hangingPunct="1"/>
            <a:r>
              <a:rPr lang="it-IT" altLang="it-IT" sz="2800" b="1" i="1" smtClean="0"/>
              <a:t>Ricercare le cause:</a:t>
            </a:r>
          </a:p>
          <a:p>
            <a:pPr eaLnBrk="1" hangingPunct="1">
              <a:buFontTx/>
              <a:buNone/>
            </a:pPr>
            <a:endParaRPr lang="it-IT" altLang="it-IT" sz="2800" b="1" i="1" smtClean="0"/>
          </a:p>
          <a:p>
            <a:pPr lvl="1" eaLnBrk="1" hangingPunct="1"/>
            <a:r>
              <a:rPr lang="it-IT" altLang="it-IT" sz="2400" smtClean="0"/>
              <a:t>Nelle abitudini posturali</a:t>
            </a:r>
          </a:p>
          <a:p>
            <a:pPr lvl="1" eaLnBrk="1" hangingPunct="1"/>
            <a:r>
              <a:rPr lang="it-IT" altLang="it-IT" sz="2400" smtClean="0"/>
              <a:t>Nelle attività della vita quotidiana</a:t>
            </a:r>
          </a:p>
          <a:p>
            <a:pPr lvl="1" eaLnBrk="1" hangingPunct="1"/>
            <a:r>
              <a:rPr lang="it-IT" altLang="it-IT" sz="2400" smtClean="0"/>
              <a:t>Nei movimenti ripetitivi (del lavoro, dello sport, della vita familiare …)</a:t>
            </a:r>
          </a:p>
          <a:p>
            <a:pPr lvl="1" eaLnBrk="1" hangingPunct="1"/>
            <a:r>
              <a:rPr lang="it-IT" altLang="it-IT" sz="2400" smtClean="0"/>
              <a:t>Negli atteggiamenti inconsapevoli</a:t>
            </a:r>
          </a:p>
          <a:p>
            <a:pPr lvl="1" eaLnBrk="1" hangingPunct="1"/>
            <a:r>
              <a:rPr lang="it-IT" altLang="it-IT" sz="2400" smtClean="0"/>
              <a:t>Talvolta in una storia di trauma: Trauma Distorsivo Rachide Cervicale o Whiplash</a:t>
            </a:r>
          </a:p>
          <a:p>
            <a:pPr lvl="1" eaLnBrk="1" hangingPunct="1"/>
            <a:r>
              <a:rPr lang="it-IT" altLang="it-IT" sz="2400" smtClean="0"/>
              <a:t>…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609600"/>
            <a:ext cx="3030537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sz="3600" dirty="0" smtClean="0">
                <a:solidFill>
                  <a:schemeClr val="tx2">
                    <a:satMod val="130000"/>
                  </a:schemeClr>
                </a:solidFill>
              </a:rPr>
              <a:t>Falla </a:t>
            </a:r>
            <a:r>
              <a:rPr lang="it-IT" altLang="it-IT" sz="3600" dirty="0" err="1" smtClean="0">
                <a:solidFill>
                  <a:schemeClr val="tx2">
                    <a:satMod val="130000"/>
                  </a:schemeClr>
                </a:solidFill>
              </a:rPr>
              <a:t>et</a:t>
            </a:r>
            <a:r>
              <a:rPr lang="it-IT" altLang="it-IT" sz="3600" dirty="0" smtClean="0">
                <a:solidFill>
                  <a:schemeClr val="tx2">
                    <a:satMod val="130000"/>
                  </a:schemeClr>
                </a:solidFill>
              </a:rPr>
              <a:t> al, </a:t>
            </a:r>
            <a:br>
              <a:rPr lang="it-IT" altLang="it-IT" sz="36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it-IT" altLang="it-IT" sz="2400" dirty="0" smtClean="0">
                <a:solidFill>
                  <a:schemeClr val="tx2">
                    <a:satMod val="130000"/>
                  </a:schemeClr>
                </a:solidFill>
              </a:rPr>
              <a:t>Spine 2004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2349500"/>
            <a:ext cx="8424862" cy="4464050"/>
          </a:xfrm>
        </p:spPr>
        <p:txBody>
          <a:bodyPr/>
          <a:lstStyle/>
          <a:p>
            <a:pPr eaLnBrk="1" hangingPunct="1"/>
            <a:r>
              <a:rPr lang="it-IT" altLang="it-IT" sz="3000" smtClean="0"/>
              <a:t>“Con l’incremento della </a:t>
            </a:r>
            <a:r>
              <a:rPr lang="it-IT" altLang="it-IT" sz="3000" b="1" u="sng" smtClean="0"/>
              <a:t>sedentarietà</a:t>
            </a:r>
            <a:r>
              <a:rPr lang="it-IT" altLang="it-IT" sz="3000" smtClean="0"/>
              <a:t> e dell’utilizzo del </a:t>
            </a:r>
            <a:r>
              <a:rPr lang="it-IT" altLang="it-IT" sz="3000" b="1" u="sng" smtClean="0"/>
              <a:t>computer</a:t>
            </a:r>
            <a:r>
              <a:rPr lang="it-IT" altLang="it-IT" sz="3000" smtClean="0"/>
              <a:t> sul luogo di lavoro è prevedibile che il tasso di prevalenza di cervicalgia continui a crescere.</a:t>
            </a:r>
          </a:p>
          <a:p>
            <a:pPr eaLnBrk="1" hangingPunct="1">
              <a:buFont typeface="Wingdings 2" pitchFamily="18" charset="2"/>
              <a:buNone/>
            </a:pPr>
            <a:endParaRPr lang="it-IT" altLang="it-IT" sz="3000" smtClean="0"/>
          </a:p>
          <a:p>
            <a:pPr eaLnBrk="1" hangingPunct="1"/>
            <a:r>
              <a:rPr lang="it-IT" altLang="it-IT" sz="3000" i="1" smtClean="0"/>
              <a:t>Un management efficace è vitale sia per il superamento dei sintomi, ma ancor di più, per la prevenzione di episodi ricorrenti, della sofferenza personale e della perdita di produttività lavorativa</a:t>
            </a:r>
            <a:r>
              <a:rPr lang="it-IT" altLang="it-IT" sz="3000" smtClean="0"/>
              <a:t>”</a:t>
            </a:r>
          </a:p>
        </p:txBody>
      </p:sp>
      <p:pic>
        <p:nvPicPr>
          <p:cNvPr id="23556" name="Picture 4" descr="conclusion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913" y="44450"/>
            <a:ext cx="5780087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609600"/>
            <a:ext cx="8713788" cy="1143000"/>
          </a:xfrm>
          <a:solidFill>
            <a:srgbClr val="0000FF"/>
          </a:solidFill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4000" smtClean="0">
                <a:solidFill>
                  <a:schemeClr val="bg1"/>
                </a:solidFill>
              </a:rPr>
              <a:t>Risk factors</a:t>
            </a:r>
            <a:r>
              <a:rPr lang="it-IT" sz="400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it-IT" b="1" smtClean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  </a:t>
            </a:r>
            <a:r>
              <a:rPr lang="it-IT" sz="4000" smtClean="0">
                <a:solidFill>
                  <a:schemeClr val="tx2">
                    <a:satMod val="130000"/>
                  </a:schemeClr>
                </a:solidFill>
                <a:sym typeface="Wingdings" pitchFamily="2" charset="2"/>
              </a:rPr>
              <a:t> </a:t>
            </a:r>
            <a:br>
              <a:rPr lang="it-IT" sz="4000" smtClean="0">
                <a:solidFill>
                  <a:schemeClr val="tx2">
                    <a:satMod val="130000"/>
                  </a:schemeClr>
                </a:solidFill>
                <a:sym typeface="Wingdings" pitchFamily="2" charset="2"/>
              </a:rPr>
            </a:br>
            <a:r>
              <a:rPr lang="it-IT" sz="4000" smtClean="0">
                <a:solidFill>
                  <a:schemeClr val="bg1"/>
                </a:solidFill>
              </a:rPr>
              <a:t>and differential diagnosis</a:t>
            </a:r>
            <a:r>
              <a:rPr lang="it-IT" sz="400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it-IT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  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0" y="3141663"/>
            <a:ext cx="4343400" cy="3716337"/>
          </a:xfrm>
        </p:spPr>
        <p:txBody>
          <a:bodyPr>
            <a:normAutofit lnSpcReduction="10000"/>
          </a:bodyPr>
          <a:lstStyle/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it-IT" altLang="it-IT" sz="2000" smtClean="0"/>
              <a:t>Età &gt; 40 aa</a:t>
            </a:r>
          </a:p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it-IT" altLang="it-IT" sz="2000" smtClean="0"/>
              <a:t>Coesistenza di MDS, mal di testa</a:t>
            </a:r>
          </a:p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it-IT" altLang="it-IT" sz="2000" smtClean="0"/>
              <a:t>Storia di MDC, lunga durata, trauma precedente</a:t>
            </a:r>
          </a:p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it-IT" altLang="it-IT" sz="2000" smtClean="0"/>
              <a:t>Assenza dal lavoro alla valutazione iniziale</a:t>
            </a:r>
          </a:p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it-IT" altLang="it-IT" sz="2000" smtClean="0"/>
              <a:t>Bicicletta regolarmente</a:t>
            </a:r>
          </a:p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it-IT" altLang="it-IT" sz="2000" smtClean="0"/>
              <a:t>Perdita di forza nelle mani</a:t>
            </a:r>
          </a:p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it-IT" altLang="it-IT" sz="2000" smtClean="0"/>
              <a:t>Atteggiamento di preoccupazione</a:t>
            </a:r>
          </a:p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it-IT" altLang="it-IT" sz="2000" smtClean="0"/>
              <a:t>Povera qualità di vita</a:t>
            </a:r>
          </a:p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it-IT" altLang="it-IT" sz="2000" smtClean="0"/>
              <a:t>Perdita di vitalità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179388" y="2060575"/>
            <a:ext cx="3384550" cy="936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C956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08DA9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DA9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DA9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DA9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DA9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>
              <a:latin typeface="Tahoma" pitchFamily="34" charset="0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250825" y="2133600"/>
            <a:ext cx="3241675" cy="830263"/>
          </a:xfrm>
          <a:prstGeom prst="rect">
            <a:avLst/>
          </a:prstGeom>
          <a:solidFill>
            <a:srgbClr val="FFFF99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C956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08DA9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DA9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DA9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DA9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DA9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it-IT" altLang="it-IT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</a:rPr>
              <a:t>Fattori di rischio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it-IT" altLang="it-IT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</a:rPr>
              <a:t>di cronicizzazione</a:t>
            </a:r>
            <a:r>
              <a:rPr lang="it-IT" altLang="it-IT" sz="2400" b="1" dirty="0" smtClean="0">
                <a:latin typeface="Tahoma" pitchFamily="34" charset="0"/>
              </a:rPr>
              <a:t>:</a:t>
            </a:r>
          </a:p>
        </p:txBody>
      </p:sp>
      <p:sp>
        <p:nvSpPr>
          <p:cNvPr id="24582" name="Oval 6"/>
          <p:cNvSpPr>
            <a:spLocks noChangeArrowheads="1"/>
          </p:cNvSpPr>
          <p:nvPr/>
        </p:nvSpPr>
        <p:spPr bwMode="auto">
          <a:xfrm>
            <a:off x="4356100" y="2133600"/>
            <a:ext cx="4787900" cy="43195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C956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08DA9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DA9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DA9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DA9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DA9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>
              <a:latin typeface="Tahoma" pitchFamily="34" charset="0"/>
            </a:endParaRP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5364163" y="2781300"/>
            <a:ext cx="3168650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C956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08DA9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DA9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DA9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DA9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DA9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800" b="1" u="sng">
                <a:latin typeface="Tahoma" pitchFamily="34" charset="0"/>
              </a:rPr>
              <a:t>Diagnosi differenziale</a:t>
            </a:r>
            <a:r>
              <a:rPr lang="it-IT" altLang="it-IT" sz="2800">
                <a:latin typeface="Tahoma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>
                <a:latin typeface="Tahoma" pitchFamily="34" charset="0"/>
              </a:rPr>
              <a:t>Considerare la presenza di condizioni patologiche gravi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>
                <a:latin typeface="Tahoma" pitchFamily="34" charset="0"/>
              </a:rPr>
              <a:t>e la presenza di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>
                <a:latin typeface="Tahoma" pitchFamily="34" charset="0"/>
              </a:rPr>
              <a:t>fattori psico-sociali.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549275"/>
            <a:ext cx="7772400" cy="1235075"/>
          </a:xfrm>
          <a:solidFill>
            <a:srgbClr val="CCFF33"/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b="1" dirty="0" smtClean="0">
                <a:solidFill>
                  <a:schemeClr val="tx1"/>
                </a:solidFill>
              </a:rPr>
              <a:t>Primo triage diagnostico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2420938"/>
            <a:ext cx="8785225" cy="4103687"/>
          </a:xfrm>
        </p:spPr>
        <p:txBody>
          <a:bodyPr/>
          <a:lstStyle/>
          <a:p>
            <a:pPr marL="609600" indent="-609600" eaLnBrk="1" hangingPunct="1">
              <a:buClr>
                <a:srgbClr val="00CC00"/>
              </a:buClr>
              <a:buFontTx/>
              <a:buAutoNum type="arabicPeriod"/>
            </a:pPr>
            <a:r>
              <a:rPr lang="it-IT" altLang="it-IT" b="1" smtClean="0"/>
              <a:t>Sono davanti ad una patologia grave?</a:t>
            </a:r>
          </a:p>
          <a:p>
            <a:pPr marL="609600" indent="-609600" eaLnBrk="1" hangingPunct="1">
              <a:buClr>
                <a:srgbClr val="00CC00"/>
              </a:buClr>
              <a:buFontTx/>
              <a:buAutoNum type="arabicPeriod"/>
            </a:pPr>
            <a:endParaRPr lang="it-IT" altLang="it-IT" b="1" smtClean="0"/>
          </a:p>
          <a:p>
            <a:pPr marL="609600" indent="-609600" eaLnBrk="1" hangingPunct="1">
              <a:buClr>
                <a:srgbClr val="00CC00"/>
              </a:buClr>
              <a:buFontTx/>
              <a:buAutoNum type="arabicPeriod"/>
            </a:pPr>
            <a:r>
              <a:rPr lang="it-IT" altLang="it-IT" b="1" smtClean="0"/>
              <a:t>E’ coinvolta la radice nervosa?</a:t>
            </a:r>
          </a:p>
          <a:p>
            <a:pPr marL="609600" indent="-609600" eaLnBrk="1" hangingPunct="1">
              <a:buClr>
                <a:srgbClr val="00CC00"/>
              </a:buClr>
              <a:buFontTx/>
              <a:buAutoNum type="arabicPeriod"/>
            </a:pPr>
            <a:endParaRPr lang="it-IT" altLang="it-IT" b="1" smtClean="0"/>
          </a:p>
          <a:p>
            <a:pPr marL="609600" indent="-609600" eaLnBrk="1" hangingPunct="1">
              <a:buClr>
                <a:srgbClr val="00CC00"/>
              </a:buClr>
              <a:buFontTx/>
              <a:buAutoNum type="arabicPeriod"/>
            </a:pPr>
            <a:r>
              <a:rPr lang="it-IT" altLang="it-IT" b="1" smtClean="0"/>
              <a:t>Il dolore deriva dalle strutture del rachide?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620713"/>
            <a:ext cx="7772400" cy="1143000"/>
          </a:xfrm>
          <a:solidFill>
            <a:srgbClr val="FFFF00"/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b="1" dirty="0" smtClean="0">
                <a:solidFill>
                  <a:schemeClr val="tx1"/>
                </a:solidFill>
              </a:rPr>
              <a:t>Yellow </a:t>
            </a:r>
            <a:r>
              <a:rPr lang="it-IT" altLang="it-IT" b="1" dirty="0" err="1" smtClean="0">
                <a:solidFill>
                  <a:schemeClr val="tx1"/>
                </a:solidFill>
              </a:rPr>
              <a:t>flags</a:t>
            </a:r>
            <a:endParaRPr lang="it-IT" altLang="it-IT" b="1" dirty="0" smtClean="0">
              <a:solidFill>
                <a:schemeClr val="tx1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2133600"/>
            <a:ext cx="8964612" cy="4535488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Clr>
                <a:srgbClr val="00CC00"/>
              </a:buClr>
              <a:buFontTx/>
              <a:buAutoNum type="arabicPeriod" startAt="4"/>
            </a:pPr>
            <a:r>
              <a:rPr lang="it-IT" altLang="it-IT" smtClean="0"/>
              <a:t>Chiedermi subito se ci sono </a:t>
            </a:r>
            <a:r>
              <a:rPr lang="it-IT" altLang="it-IT" b="1" u="sng" smtClean="0"/>
              <a:t>fattori di rischio di cronicizzazione: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it-IT" altLang="it-IT" smtClean="0"/>
              <a:t>Di tipo occupazionale/ergonomico: dal posto di lavoro, all’utilizzo di VDT, alla bicicletta come sport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it-IT" altLang="it-IT" smtClean="0"/>
              <a:t>Di tipo contenzioso assicurativo/mansionario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it-IT" altLang="it-IT" smtClean="0"/>
              <a:t>Di tipo psico-sociale: scarse strategie di coping, atteggiamento passivo di richiesta, scarsa gratificazione personale e/o professionale, Eventi stressanti (separazioni, traslochi, lutti)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539750" y="620713"/>
            <a:ext cx="7777163" cy="1130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C956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08DA9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DA9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DA9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DA9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DA9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b="1" dirty="0" smtClean="0">
                <a:solidFill>
                  <a:schemeClr val="tx1"/>
                </a:solidFill>
              </a:rPr>
              <a:t>Epidemiologia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773238"/>
            <a:ext cx="8461375" cy="4968875"/>
          </a:xfrm>
        </p:spPr>
        <p:txBody>
          <a:bodyPr/>
          <a:lstStyle/>
          <a:p>
            <a:pPr eaLnBrk="1" hangingPunct="1"/>
            <a:r>
              <a:rPr lang="it-IT" altLang="it-IT" sz="2400" smtClean="0"/>
              <a:t>67% degli individui, in un qualche momento della vita soffre di cervicalgia (Cote et al, Spine 1998)</a:t>
            </a:r>
          </a:p>
          <a:p>
            <a:pPr eaLnBrk="1" hangingPunct="1">
              <a:buFontTx/>
              <a:buNone/>
            </a:pPr>
            <a:endParaRPr lang="it-IT" altLang="it-IT" sz="2400" smtClean="0"/>
          </a:p>
          <a:p>
            <a:pPr eaLnBrk="1" hangingPunct="1"/>
            <a:r>
              <a:rPr lang="it-IT" altLang="it-IT" sz="2400" smtClean="0">
                <a:solidFill>
                  <a:srgbClr val="000000"/>
                </a:solidFill>
              </a:rPr>
              <a:t>2/3 della popolazione esperimenta un dolore cervicale durante la vita, con prevalenze crescenti durante l’età adulta ed anziana (Binder AI, BMJ 2007)</a:t>
            </a:r>
          </a:p>
          <a:p>
            <a:pPr eaLnBrk="1" hangingPunct="1">
              <a:buFontTx/>
              <a:buNone/>
            </a:pPr>
            <a:endParaRPr lang="it-IT" altLang="it-IT" sz="2400" smtClean="0"/>
          </a:p>
          <a:p>
            <a:pPr eaLnBrk="1" hangingPunct="1"/>
            <a:r>
              <a:rPr lang="it-IT" altLang="it-IT" sz="2400" smtClean="0"/>
              <a:t>Secondo l’ LLGG APTA 2008:</a:t>
            </a:r>
          </a:p>
          <a:p>
            <a:pPr lvl="1" eaLnBrk="1" hangingPunct="1"/>
            <a:r>
              <a:rPr lang="it-IT" altLang="it-IT" sz="2400" smtClean="0"/>
              <a:t>nell’arco della vita: 22-70% della popolazione avrà MDC; </a:t>
            </a:r>
          </a:p>
          <a:p>
            <a:pPr lvl="1" eaLnBrk="1" hangingPunct="1"/>
            <a:r>
              <a:rPr lang="it-IT" altLang="it-IT" sz="2400" smtClean="0"/>
              <a:t>in qualsiasi momento: 10-20% della popolazione</a:t>
            </a:r>
          </a:p>
          <a:p>
            <a:pPr lvl="1" eaLnBrk="1" hangingPunct="1"/>
            <a:r>
              <a:rPr lang="it-IT" altLang="it-IT" sz="2400" smtClean="0"/>
              <a:t>negli ultimi 6 mesi: 54% della popolazione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68400" y="533400"/>
            <a:ext cx="7993063" cy="1143000"/>
          </a:xfrm>
          <a:solidFill>
            <a:srgbClr val="CCFF33"/>
          </a:solidFill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sz="4000" dirty="0" smtClean="0">
                <a:solidFill>
                  <a:schemeClr val="tx1"/>
                </a:solidFill>
              </a:rPr>
              <a:t>Sono davanti ad </a:t>
            </a:r>
            <a:br>
              <a:rPr lang="it-IT" altLang="it-IT" sz="4000" dirty="0" smtClean="0">
                <a:solidFill>
                  <a:schemeClr val="tx1"/>
                </a:solidFill>
              </a:rPr>
            </a:br>
            <a:r>
              <a:rPr lang="it-IT" altLang="it-IT" sz="4000" dirty="0" smtClean="0">
                <a:solidFill>
                  <a:schemeClr val="tx1"/>
                </a:solidFill>
              </a:rPr>
              <a:t>una patologia grave?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3140075"/>
            <a:ext cx="8208963" cy="266541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it-IT" altLang="it-IT" sz="4400" b="1" smtClean="0"/>
              <a:t>Valutazione delle </a:t>
            </a:r>
          </a:p>
          <a:p>
            <a:pPr algn="ctr" eaLnBrk="1" hangingPunct="1">
              <a:buFontTx/>
              <a:buNone/>
            </a:pPr>
            <a:r>
              <a:rPr lang="it-IT" altLang="it-IT" sz="4400" b="1" smtClean="0"/>
              <a:t>red flags  </a:t>
            </a:r>
          </a:p>
          <a:p>
            <a:pPr algn="ctr" eaLnBrk="1" hangingPunct="1">
              <a:buFontTx/>
              <a:buNone/>
            </a:pPr>
            <a:r>
              <a:rPr lang="it-IT" altLang="it-IT" sz="6000" b="1" smtClean="0">
                <a:solidFill>
                  <a:srgbClr val="FF0000"/>
                </a:solidFill>
                <a:sym typeface="Wingdings" pitchFamily="2" charset="2"/>
              </a:rPr>
              <a:t>   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692150"/>
            <a:ext cx="727075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C956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08DA9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DA9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DA9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DA9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DA9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4800">
                <a:latin typeface="Tahoma" pitchFamily="34" charset="0"/>
                <a:sym typeface="Wingdings" pitchFamily="2" charset="2"/>
              </a:rPr>
              <a:t>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476250"/>
            <a:ext cx="7772400" cy="15843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sz="3600" b="1" dirty="0" smtClean="0">
                <a:solidFill>
                  <a:schemeClr val="tx1"/>
                </a:solidFill>
              </a:rPr>
              <a:t>Patologie gravi</a:t>
            </a:r>
            <a:br>
              <a:rPr lang="it-IT" altLang="it-IT" sz="3600" b="1" dirty="0" smtClean="0">
                <a:solidFill>
                  <a:schemeClr val="tx1"/>
                </a:solidFill>
              </a:rPr>
            </a:br>
            <a:r>
              <a:rPr lang="it-IT" altLang="it-IT" sz="3600" b="1" dirty="0" smtClean="0">
                <a:solidFill>
                  <a:schemeClr val="tx1"/>
                </a:solidFill>
              </a:rPr>
              <a:t>segni e sintomi associati </a:t>
            </a:r>
            <a:br>
              <a:rPr lang="it-IT" altLang="it-IT" sz="3600" b="1" dirty="0" smtClean="0">
                <a:solidFill>
                  <a:schemeClr val="tx1"/>
                </a:solidFill>
              </a:rPr>
            </a:br>
            <a:r>
              <a:rPr lang="it-IT" altLang="it-IT" sz="3200" dirty="0" smtClean="0">
                <a:solidFill>
                  <a:schemeClr val="tx1"/>
                </a:solidFill>
              </a:rPr>
              <a:t>(</a:t>
            </a:r>
            <a:r>
              <a:rPr lang="it-IT" altLang="it-IT" sz="3200" dirty="0" err="1" smtClean="0">
                <a:solidFill>
                  <a:schemeClr val="tx1"/>
                </a:solidFill>
              </a:rPr>
              <a:t>Bogduk</a:t>
            </a:r>
            <a:r>
              <a:rPr lang="it-IT" altLang="it-IT" sz="3200" dirty="0" smtClean="0">
                <a:solidFill>
                  <a:schemeClr val="tx1"/>
                </a:solidFill>
              </a:rPr>
              <a:t> e </a:t>
            </a:r>
            <a:r>
              <a:rPr lang="it-IT" altLang="it-IT" sz="3200" dirty="0" err="1" smtClean="0">
                <a:solidFill>
                  <a:schemeClr val="tx1"/>
                </a:solidFill>
              </a:rPr>
              <a:t>McGuirk</a:t>
            </a:r>
            <a:r>
              <a:rPr lang="it-IT" altLang="it-IT" sz="3200" dirty="0" smtClean="0">
                <a:solidFill>
                  <a:schemeClr val="tx1"/>
                </a:solidFill>
              </a:rPr>
              <a:t>, 2006)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971550" y="2492375"/>
            <a:ext cx="7772400" cy="3889375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it-IT" altLang="it-IT" smtClean="0"/>
              <a:t>Mielopatia cervicale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it-IT" altLang="it-IT" smtClean="0"/>
              <a:t>Tumore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it-IT" altLang="it-IT" smtClean="0"/>
              <a:t>Instabilità legamentosa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it-IT" altLang="it-IT" smtClean="0"/>
              <a:t>Insufficienza vertebro-basilare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it-IT" altLang="it-IT" smtClean="0"/>
              <a:t>Disturbi sistemici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it-IT" altLang="it-IT" smtClean="0"/>
              <a:t>Fratture</a:t>
            </a:r>
          </a:p>
        </p:txBody>
      </p:sp>
    </p:spTree>
    <p:extLst>
      <p:ext uri="{BB962C8B-B14F-4D97-AF65-F5344CB8AC3E}">
        <p14:creationId xmlns:p14="http://schemas.microsoft.com/office/powerpoint/2010/main" val="137000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olo 1"/>
          <p:cNvSpPr>
            <a:spLocks noGrp="1"/>
          </p:cNvSpPr>
          <p:nvPr>
            <p:ph type="title"/>
          </p:nvPr>
        </p:nvSpPr>
        <p:spPr>
          <a:xfrm>
            <a:off x="1331913" y="260350"/>
            <a:ext cx="7499350" cy="9223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b="1" dirty="0" smtClean="0">
                <a:solidFill>
                  <a:schemeClr val="tx1"/>
                </a:solidFill>
              </a:rPr>
              <a:t>1-Mielopatia cervicale</a:t>
            </a:r>
          </a:p>
        </p:txBody>
      </p:sp>
      <p:sp>
        <p:nvSpPr>
          <p:cNvPr id="19459" name="Segnaposto contenuto 2"/>
          <p:cNvSpPr>
            <a:spLocks noGrp="1"/>
          </p:cNvSpPr>
          <p:nvPr>
            <p:ph idx="1"/>
          </p:nvPr>
        </p:nvSpPr>
        <p:spPr>
          <a:xfrm>
            <a:off x="684213" y="1412875"/>
            <a:ext cx="8459787" cy="5329238"/>
          </a:xfrm>
        </p:spPr>
        <p:txBody>
          <a:bodyPr>
            <a:normAutofit fontScale="92500" lnSpcReduction="20000"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t-IT" altLang="it-IT" sz="2800" dirty="0" smtClean="0"/>
              <a:t>L</a:t>
            </a:r>
            <a:r>
              <a:rPr lang="it-IT" sz="2800" dirty="0" smtClean="0"/>
              <a:t>a </a:t>
            </a:r>
            <a:r>
              <a:rPr lang="it-IT" sz="2800" dirty="0"/>
              <a:t>mielopatia cervicale </a:t>
            </a:r>
            <a:r>
              <a:rPr lang="it-IT" sz="2800" dirty="0" err="1"/>
              <a:t>spondilogenetica</a:t>
            </a:r>
            <a:r>
              <a:rPr lang="it-IT" sz="2800" dirty="0"/>
              <a:t> è una patologia degenerativa cronica, con decorso generalmente ingravescente, dovuta ad un danno di origine midollare cervicale</a:t>
            </a:r>
            <a:r>
              <a:rPr lang="it-IT" sz="2800" dirty="0" smtClean="0"/>
              <a:t>.</a:t>
            </a:r>
          </a:p>
          <a:p>
            <a:pPr marL="82296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2800" dirty="0" smtClean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t-IT" sz="2800" dirty="0"/>
              <a:t>R</a:t>
            </a:r>
            <a:r>
              <a:rPr lang="it-IT" sz="2800" dirty="0" smtClean="0"/>
              <a:t>appresenta </a:t>
            </a:r>
            <a:r>
              <a:rPr lang="it-IT" sz="2800" dirty="0"/>
              <a:t>la patologia degenerativa cronica di più frequente riscontro a carico del rachide cervicale ed è il risultato di un processo di degenerazione progressiva di alcune strutture </a:t>
            </a:r>
            <a:r>
              <a:rPr lang="it-IT" sz="2800" dirty="0" smtClean="0"/>
              <a:t>anatomiche, di </a:t>
            </a:r>
            <a:r>
              <a:rPr lang="it-IT" sz="2800" dirty="0"/>
              <a:t>comune riscontro nell'età avanzata (90% dei soggetti con almeno 65 anni di età</a:t>
            </a:r>
            <a:r>
              <a:rPr lang="it-IT" sz="2800" dirty="0" smtClean="0"/>
              <a:t>)</a:t>
            </a:r>
          </a:p>
          <a:p>
            <a:pPr marL="82296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2800" dirty="0" smtClean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t-IT" sz="2800" dirty="0" smtClean="0"/>
              <a:t>Tali </a:t>
            </a:r>
            <a:r>
              <a:rPr lang="it-IT" sz="2800" dirty="0"/>
              <a:t>modificazioni strutturali danno luogo a restringimenti del canale midollare con conseguente compressione sulle strutture nervose e quindi una presentazione clinica </a:t>
            </a:r>
            <a:r>
              <a:rPr lang="it-IT" sz="2800" dirty="0" smtClean="0"/>
              <a:t>caratteristica a </a:t>
            </a:r>
            <a:r>
              <a:rPr lang="it-IT" sz="2800" dirty="0"/>
              <a:t>seconda del livello interessato. </a:t>
            </a:r>
            <a:endParaRPr lang="it-IT" sz="2800" dirty="0" smtClean="0"/>
          </a:p>
        </p:txBody>
      </p:sp>
    </p:spTree>
    <p:extLst>
      <p:ext uri="{BB962C8B-B14F-4D97-AF65-F5344CB8AC3E}">
        <p14:creationId xmlns:p14="http://schemas.microsoft.com/office/powerpoint/2010/main" val="13213793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31913" y="44450"/>
            <a:ext cx="7499350" cy="850900"/>
          </a:xfrm>
        </p:spPr>
        <p:txBody>
          <a:bodyPr/>
          <a:lstStyle/>
          <a:p>
            <a:pPr eaLnBrk="1" hangingPunct="1">
              <a:defRPr/>
            </a:pPr>
            <a:r>
              <a:rPr lang="it-IT" altLang="it-IT" b="1" dirty="0" smtClean="0">
                <a:solidFill>
                  <a:schemeClr val="tx1"/>
                </a:solidFill>
              </a:rPr>
              <a:t>1-Mielopatia cervicale - 2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00113" y="1125538"/>
            <a:ext cx="8243887" cy="5732462"/>
          </a:xfrm>
        </p:spPr>
        <p:txBody>
          <a:bodyPr/>
          <a:lstStyle/>
          <a:p>
            <a:pPr eaLnBrk="1" hangingPunct="1">
              <a:defRPr/>
            </a:pPr>
            <a:r>
              <a:rPr lang="it-IT" dirty="0" smtClean="0"/>
              <a:t>L’incidenza dei pazienti operati per patologia degenerativa cervicale ogni anno si aggira intorno a 8/100.000 abitanti</a:t>
            </a:r>
          </a:p>
          <a:p>
            <a:pPr marL="82550" indent="0" eaLnBrk="1" hangingPunct="1">
              <a:buFont typeface="Wingdings 2" pitchFamily="18" charset="2"/>
              <a:buNone/>
              <a:defRPr/>
            </a:pPr>
            <a:endParaRPr lang="it-IT" dirty="0" smtClean="0"/>
          </a:p>
          <a:p>
            <a:pPr eaLnBrk="1" hangingPunct="1">
              <a:defRPr/>
            </a:pPr>
            <a:r>
              <a:rPr lang="it-IT" dirty="0" smtClean="0"/>
              <a:t>Generalmente </a:t>
            </a:r>
            <a:r>
              <a:rPr lang="it-IT" dirty="0"/>
              <a:t>i </a:t>
            </a:r>
            <a:r>
              <a:rPr lang="it-IT" dirty="0" smtClean="0"/>
              <a:t>metameri </a:t>
            </a:r>
            <a:r>
              <a:rPr lang="it-IT" dirty="0"/>
              <a:t>più frequentemente interessati </a:t>
            </a:r>
            <a:r>
              <a:rPr lang="it-IT" dirty="0" smtClean="0"/>
              <a:t>sono:</a:t>
            </a:r>
          </a:p>
          <a:p>
            <a:pPr lvl="1" eaLnBrk="1" hangingPunct="1">
              <a:defRPr/>
            </a:pPr>
            <a:r>
              <a:rPr lang="it-IT" dirty="0" smtClean="0"/>
              <a:t>C5-C6 nel </a:t>
            </a:r>
            <a:r>
              <a:rPr lang="it-IT" dirty="0"/>
              <a:t>45 % circa dei </a:t>
            </a:r>
            <a:r>
              <a:rPr lang="it-IT" dirty="0" smtClean="0"/>
              <a:t>casi, </a:t>
            </a:r>
          </a:p>
          <a:p>
            <a:pPr lvl="1" eaLnBrk="1" hangingPunct="1">
              <a:defRPr/>
            </a:pPr>
            <a:r>
              <a:rPr lang="it-IT" dirty="0" smtClean="0"/>
              <a:t>C4-C5 nel </a:t>
            </a:r>
            <a:r>
              <a:rPr lang="it-IT" dirty="0"/>
              <a:t>28 % circa dei </a:t>
            </a:r>
            <a:r>
              <a:rPr lang="it-IT" dirty="0" smtClean="0"/>
              <a:t>casi, </a:t>
            </a:r>
          </a:p>
          <a:p>
            <a:pPr lvl="1" eaLnBrk="1" hangingPunct="1">
              <a:defRPr/>
            </a:pPr>
            <a:r>
              <a:rPr lang="it-IT" dirty="0" smtClean="0"/>
              <a:t>C6-C7 nel </a:t>
            </a:r>
            <a:r>
              <a:rPr lang="it-IT" dirty="0"/>
              <a:t>16 % circa dei </a:t>
            </a:r>
            <a:r>
              <a:rPr lang="it-IT" dirty="0" smtClean="0"/>
              <a:t>casi, </a:t>
            </a:r>
          </a:p>
          <a:p>
            <a:pPr lvl="1" eaLnBrk="1" hangingPunct="1">
              <a:defRPr/>
            </a:pPr>
            <a:r>
              <a:rPr lang="it-IT" dirty="0" smtClean="0"/>
              <a:t>C3-C4 nel </a:t>
            </a:r>
            <a:r>
              <a:rPr lang="it-IT" dirty="0"/>
              <a:t>9 % circa dei </a:t>
            </a:r>
            <a:r>
              <a:rPr lang="it-IT" dirty="0" smtClean="0"/>
              <a:t>casi, </a:t>
            </a:r>
          </a:p>
          <a:p>
            <a:pPr lvl="1" eaLnBrk="1" hangingPunct="1">
              <a:defRPr/>
            </a:pPr>
            <a:r>
              <a:rPr lang="it-IT" dirty="0" smtClean="0"/>
              <a:t>più </a:t>
            </a:r>
            <a:r>
              <a:rPr lang="it-IT" dirty="0"/>
              <a:t>raramente, C7-D1 </a:t>
            </a:r>
            <a:r>
              <a:rPr lang="it-IT" dirty="0" smtClean="0"/>
              <a:t>nel </a:t>
            </a:r>
            <a:r>
              <a:rPr lang="it-IT" dirty="0"/>
              <a:t>2% circa dei </a:t>
            </a:r>
            <a:r>
              <a:rPr lang="it-IT" dirty="0" smtClean="0"/>
              <a:t>casi.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03783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b="1" dirty="0">
                <a:solidFill>
                  <a:schemeClr val="tx1"/>
                </a:solidFill>
              </a:rPr>
              <a:t>1-Mielopatia cervicale - </a:t>
            </a:r>
            <a:r>
              <a:rPr lang="it-IT" altLang="it-IT" b="1" dirty="0" smtClean="0">
                <a:solidFill>
                  <a:schemeClr val="tx1"/>
                </a:solidFill>
              </a:rPr>
              <a:t>3</a:t>
            </a:r>
            <a:endParaRPr lang="it-IT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2988" y="1628775"/>
            <a:ext cx="7891462" cy="4800600"/>
          </a:xfrm>
        </p:spPr>
        <p:txBody>
          <a:bodyPr>
            <a:normAutofit lnSpcReduction="10000"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t-IT" b="1" dirty="0"/>
              <a:t>PRESENTAZIONE CLINICA</a:t>
            </a:r>
            <a:br>
              <a:rPr lang="it-IT" b="1" dirty="0"/>
            </a:br>
            <a:r>
              <a:rPr lang="it-IT" dirty="0"/>
              <a:t>Sono essenzialmente tre le tipologie di sintomi che si evidenziano nella mielopatia cervicale: </a:t>
            </a:r>
          </a:p>
          <a:p>
            <a:pPr marL="82296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t-IT" dirty="0"/>
              <a:t>- </a:t>
            </a:r>
            <a:r>
              <a:rPr lang="it-IT" b="1" dirty="0"/>
              <a:t>Dolore</a:t>
            </a:r>
            <a:r>
              <a:rPr lang="it-IT" dirty="0"/>
              <a:t> localizzato al rachide cervicale (</a:t>
            </a:r>
            <a:r>
              <a:rPr lang="it-IT" dirty="0" err="1"/>
              <a:t>cervicalgia</a:t>
            </a:r>
            <a:r>
              <a:rPr lang="it-IT" dirty="0"/>
              <a:t>); </a:t>
            </a:r>
            <a:br>
              <a:rPr lang="it-IT" dirty="0"/>
            </a:br>
            <a:r>
              <a:rPr lang="it-IT" dirty="0"/>
              <a:t>- </a:t>
            </a:r>
            <a:r>
              <a:rPr lang="it-IT" b="1" dirty="0" err="1"/>
              <a:t>Radicolopatia</a:t>
            </a:r>
            <a:r>
              <a:rPr lang="it-IT" dirty="0"/>
              <a:t> (sofferenza delle radici nervose); </a:t>
            </a:r>
            <a:br>
              <a:rPr lang="it-IT" dirty="0"/>
            </a:br>
            <a:r>
              <a:rPr lang="it-IT" dirty="0"/>
              <a:t>- </a:t>
            </a:r>
            <a:r>
              <a:rPr lang="it-IT" b="1" dirty="0"/>
              <a:t>Mielopatia</a:t>
            </a:r>
            <a:r>
              <a:rPr lang="it-IT" dirty="0"/>
              <a:t> (sofferenza di tipo midollare spinale).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484653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altLang="it-IT" b="1" dirty="0" smtClean="0">
                <a:solidFill>
                  <a:schemeClr val="tx1"/>
                </a:solidFill>
              </a:rPr>
              <a:t>1-Mielopatia cervicale - 4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2988" y="1916113"/>
            <a:ext cx="7820025" cy="4800600"/>
          </a:xfrm>
        </p:spPr>
        <p:txBody>
          <a:bodyPr/>
          <a:lstStyle/>
          <a:p>
            <a:pPr eaLnBrk="1" hangingPunct="1">
              <a:defRPr/>
            </a:pPr>
            <a:r>
              <a:rPr lang="it-IT" dirty="0"/>
              <a:t>La spondilosi cervicale deve essere sospettata quando si presentano deficit neurologici caratteristici in pazienti anziani, con artrosi o che hanno dolore </a:t>
            </a:r>
            <a:r>
              <a:rPr lang="it-IT" dirty="0" smtClean="0"/>
              <a:t>radicolare, soprattutto </a:t>
            </a:r>
            <a:r>
              <a:rPr lang="it-IT" dirty="0"/>
              <a:t>a livello C5 o C6</a:t>
            </a:r>
            <a:r>
              <a:rPr lang="it-IT" dirty="0" smtClean="0"/>
              <a:t>.</a:t>
            </a:r>
          </a:p>
          <a:p>
            <a:pPr marL="82550" indent="0" eaLnBrk="1" hangingPunct="1">
              <a:buFont typeface="Wingdings 2" pitchFamily="18" charset="2"/>
              <a:buNone/>
              <a:defRPr/>
            </a:pPr>
            <a:endParaRPr lang="it-IT" dirty="0"/>
          </a:p>
          <a:p>
            <a:pPr eaLnBrk="1" hangingPunct="1">
              <a:defRPr/>
            </a:pPr>
            <a:r>
              <a:rPr lang="it-IT" dirty="0"/>
              <a:t>La diagnosi di spondilosi cervicale viene effettuata tramite RM o TC.</a:t>
            </a:r>
          </a:p>
          <a:p>
            <a:pPr eaLnBrk="1" hangingPunct="1"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965673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b="1" dirty="0" smtClean="0">
                <a:solidFill>
                  <a:schemeClr val="tx1"/>
                </a:solidFill>
              </a:rPr>
              <a:t>1-Mielopatia cervicale - </a:t>
            </a:r>
            <a:r>
              <a:rPr lang="it-IT" altLang="it-IT" b="1" dirty="0">
                <a:solidFill>
                  <a:schemeClr val="tx1"/>
                </a:solidFill>
              </a:rPr>
              <a:t>5</a:t>
            </a:r>
            <a:endParaRPr lang="it-IT" altLang="it-IT" b="1" dirty="0" smtClean="0">
              <a:solidFill>
                <a:schemeClr val="tx1"/>
              </a:solidFill>
            </a:endParaRPr>
          </a:p>
        </p:txBody>
      </p:sp>
      <p:sp>
        <p:nvSpPr>
          <p:cNvPr id="33795" name="Segnaposto contenuto 2"/>
          <p:cNvSpPr>
            <a:spLocks noGrp="1"/>
          </p:cNvSpPr>
          <p:nvPr>
            <p:ph idx="1"/>
          </p:nvPr>
        </p:nvSpPr>
        <p:spPr>
          <a:xfrm>
            <a:off x="900113" y="2133600"/>
            <a:ext cx="8064500" cy="4248150"/>
          </a:xfrm>
        </p:spPr>
        <p:txBody>
          <a:bodyPr/>
          <a:lstStyle/>
          <a:p>
            <a:pPr eaLnBrk="1" hangingPunct="1"/>
            <a:r>
              <a:rPr lang="it-IT" altLang="it-IT" sz="2800" smtClean="0"/>
              <a:t>Disturbi sensitivi alle mani</a:t>
            </a:r>
          </a:p>
          <a:p>
            <a:pPr eaLnBrk="1" hangingPunct="1"/>
            <a:r>
              <a:rPr lang="it-IT" altLang="it-IT" sz="2800" smtClean="0"/>
              <a:t>Ipotrofismo dei muscoli intrinseci della mano</a:t>
            </a:r>
          </a:p>
          <a:p>
            <a:pPr eaLnBrk="1" hangingPunct="1"/>
            <a:r>
              <a:rPr lang="it-IT" altLang="it-IT" sz="2800" smtClean="0"/>
              <a:t>Andatura instabile, difficoltà deambulatorie</a:t>
            </a:r>
          </a:p>
          <a:p>
            <a:pPr eaLnBrk="1" hangingPunct="1"/>
            <a:r>
              <a:rPr lang="it-IT" altLang="it-IT" sz="2800" smtClean="0"/>
              <a:t>Riflesso di Hoffman</a:t>
            </a:r>
          </a:p>
          <a:p>
            <a:pPr eaLnBrk="1" hangingPunct="1"/>
            <a:r>
              <a:rPr lang="it-IT" altLang="it-IT" sz="2800" smtClean="0"/>
              <a:t>Iper-reflessia</a:t>
            </a:r>
          </a:p>
          <a:p>
            <a:pPr eaLnBrk="1" hangingPunct="1"/>
            <a:r>
              <a:rPr lang="it-IT" altLang="it-IT" sz="2800" smtClean="0"/>
              <a:t>Disturbi intestinali e vescicali</a:t>
            </a:r>
          </a:p>
          <a:p>
            <a:pPr eaLnBrk="1" hangingPunct="1"/>
            <a:r>
              <a:rPr lang="it-IT" altLang="it-IT" sz="2800" smtClean="0"/>
              <a:t>Astenia multisegmentale e/o cambiamenti </a:t>
            </a:r>
            <a:r>
              <a:rPr lang="it-IT" altLang="it-IT" sz="2800" smtClean="0">
                <a:solidFill>
                  <a:schemeClr val="bg1"/>
                </a:solidFill>
              </a:rPr>
              <a:t>sensoriali</a:t>
            </a:r>
          </a:p>
        </p:txBody>
      </p:sp>
    </p:spTree>
    <p:extLst>
      <p:ext uri="{BB962C8B-B14F-4D97-AF65-F5344CB8AC3E}">
        <p14:creationId xmlns:p14="http://schemas.microsoft.com/office/powerpoint/2010/main" val="6147233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olo 3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smtClean="0">
                <a:solidFill>
                  <a:schemeClr val="tx2">
                    <a:satMod val="130000"/>
                  </a:schemeClr>
                </a:solidFill>
              </a:rPr>
              <a:t>Riflesso di Hoffmann</a:t>
            </a:r>
          </a:p>
        </p:txBody>
      </p:sp>
      <p:sp>
        <p:nvSpPr>
          <p:cNvPr id="34819" name="Segnaposto contenuto 4"/>
          <p:cNvSpPr>
            <a:spLocks noGrp="1"/>
          </p:cNvSpPr>
          <p:nvPr>
            <p:ph sz="half" idx="1"/>
          </p:nvPr>
        </p:nvSpPr>
        <p:spPr>
          <a:xfrm>
            <a:off x="0" y="1557338"/>
            <a:ext cx="4643438" cy="5111750"/>
          </a:xfrm>
        </p:spPr>
        <p:txBody>
          <a:bodyPr/>
          <a:lstStyle/>
          <a:p>
            <a:pPr eaLnBrk="1" hangingPunct="1"/>
            <a:r>
              <a:rPr lang="it-IT" altLang="it-IT" sz="2100" smtClean="0"/>
              <a:t>Paziente in piedi o seduto; l’esaminatore stabilizza il dito medio prossimalmente all’articolazione interfalangea distale e tiene delicatamente la mano del paziente</a:t>
            </a:r>
          </a:p>
          <a:p>
            <a:pPr eaLnBrk="1" hangingPunct="1"/>
            <a:r>
              <a:rPr lang="it-IT" altLang="it-IT" sz="2100" smtClean="0"/>
              <a:t>L’esaminatore applica uno stimolo al dito medio stringendo l’unghia del paziente tra pollice e indice o dando un colpetto sul dito medio con la propria unghia</a:t>
            </a:r>
          </a:p>
          <a:p>
            <a:pPr eaLnBrk="1" hangingPunct="1"/>
            <a:r>
              <a:rPr lang="it-IT" altLang="it-IT" sz="2100" smtClean="0"/>
              <a:t>E’ positivo se vi è adduzione e opposizione del pollice e una lieve flessione delle dita</a:t>
            </a:r>
          </a:p>
        </p:txBody>
      </p:sp>
      <p:pic>
        <p:nvPicPr>
          <p:cNvPr id="3482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5" y="2636838"/>
            <a:ext cx="4284663" cy="321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5742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>
          <a:xfrm>
            <a:off x="1043608" y="116632"/>
            <a:ext cx="5229790" cy="3240360"/>
          </a:xfrm>
          <a:solidFill>
            <a:schemeClr val="accent1">
              <a:lumMod val="60000"/>
              <a:lumOff val="40000"/>
            </a:schemeClr>
          </a:solidFill>
        </p:spPr>
      </p:pic>
      <p:pic>
        <p:nvPicPr>
          <p:cNvPr id="87043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349796" y="3573016"/>
            <a:ext cx="5686700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vale 5"/>
          <p:cNvSpPr/>
          <p:nvPr/>
        </p:nvSpPr>
        <p:spPr>
          <a:xfrm>
            <a:off x="7524750" y="1412875"/>
            <a:ext cx="1368425" cy="936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2800" dirty="0"/>
              <a:t>2008</a:t>
            </a:r>
          </a:p>
        </p:txBody>
      </p:sp>
      <p:sp>
        <p:nvSpPr>
          <p:cNvPr id="7" name="Freccia a destra 6"/>
          <p:cNvSpPr/>
          <p:nvPr/>
        </p:nvSpPr>
        <p:spPr>
          <a:xfrm rot="10800000">
            <a:off x="6372225" y="1700213"/>
            <a:ext cx="977900" cy="485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042988" y="1628775"/>
            <a:ext cx="3810000" cy="4114800"/>
          </a:xfrm>
        </p:spPr>
        <p:txBody>
          <a:bodyPr/>
          <a:lstStyle/>
          <a:p>
            <a:pPr eaLnBrk="1" hangingPunct="1"/>
            <a:r>
              <a:rPr lang="it-IT" altLang="it-IT" smtClean="0"/>
              <a:t>Nessun gruppo di età o occupazione sembra esserne immune: seppur la prevalenza aumenta con l’età ed è più comune nelle donne attorno alla quinta decade di vita</a:t>
            </a:r>
          </a:p>
        </p:txBody>
      </p:sp>
      <p:sp>
        <p:nvSpPr>
          <p:cNvPr id="11267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035550" y="3068638"/>
            <a:ext cx="4108450" cy="3322637"/>
          </a:xfrm>
        </p:spPr>
        <p:txBody>
          <a:bodyPr/>
          <a:lstStyle/>
          <a:p>
            <a:pPr eaLnBrk="1" hangingPunct="1"/>
            <a:r>
              <a:rPr lang="it-IT" altLang="it-IT" smtClean="0"/>
              <a:t>Studi negli USA: cervicalgia è seconda solo alla lombalgia come costi annuali per assenza dal lavoro (Wright et al, 1999)</a:t>
            </a:r>
          </a:p>
          <a:p>
            <a:pPr eaLnBrk="1" hangingPunct="1"/>
            <a:endParaRPr lang="it-IT" alt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274638"/>
            <a:ext cx="7818437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b="1" dirty="0" smtClean="0">
                <a:solidFill>
                  <a:schemeClr val="tx1"/>
                </a:solidFill>
              </a:rPr>
              <a:t>Prognosi ed evoluzione - 2008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989138"/>
            <a:ext cx="8497887" cy="4535487"/>
          </a:xfrm>
        </p:spPr>
        <p:txBody>
          <a:bodyPr/>
          <a:lstStyle/>
          <a:p>
            <a:pPr eaLnBrk="1" hangingPunct="1"/>
            <a:r>
              <a:rPr lang="it-IT" altLang="it-IT" sz="2800" smtClean="0"/>
              <a:t>Prognosi a breve termine benigna: storia naturale è benigna</a:t>
            </a:r>
          </a:p>
          <a:p>
            <a:pPr eaLnBrk="1" hangingPunct="1">
              <a:buFontTx/>
              <a:buNone/>
            </a:pPr>
            <a:endParaRPr lang="it-IT" altLang="it-IT" sz="2800" b="1" u="sng" smtClean="0"/>
          </a:p>
          <a:p>
            <a:pPr eaLnBrk="1" hangingPunct="1"/>
            <a:r>
              <a:rPr lang="it-IT" altLang="it-IT" sz="2800" b="1" u="sng" smtClean="0"/>
              <a:t>il 30 % delle cervicalgie tende a cronicizzarsi</a:t>
            </a:r>
            <a:r>
              <a:rPr lang="it-IT" altLang="it-IT" sz="2800" smtClean="0"/>
              <a:t>; il 44% secondo le LLGG APTA</a:t>
            </a:r>
          </a:p>
          <a:p>
            <a:pPr eaLnBrk="1" hangingPunct="1"/>
            <a:r>
              <a:rPr lang="it-IT" altLang="it-IT" sz="2800" smtClean="0"/>
              <a:t>Il 14% degli individui che hanno sperimentato un episodio di MDC, lo hanno avuto per più di 6 mesi</a:t>
            </a:r>
          </a:p>
          <a:p>
            <a:pPr eaLnBrk="1" hangingPunct="1"/>
            <a:r>
              <a:rPr lang="it-IT" altLang="it-IT" sz="2800" smtClean="0"/>
              <a:t>Il 37% degli individui che sperimentano MDC, riportano problemi persistenti per almeno 1 anno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>
          <a:xfrm>
            <a:off x="971550" y="260350"/>
            <a:ext cx="8064500" cy="6408738"/>
          </a:xfrm>
        </p:spPr>
        <p:txBody>
          <a:bodyPr/>
          <a:lstStyle/>
          <a:p>
            <a:pPr eaLnBrk="1" hangingPunct="1"/>
            <a:r>
              <a:rPr lang="it-IT" altLang="it-IT" smtClean="0"/>
              <a:t>Cervicalgia </a:t>
            </a:r>
            <a:r>
              <a:rPr lang="it-IT" altLang="it-IT" smtClean="0">
                <a:sym typeface="Wingdings" pitchFamily="2" charset="2"/>
              </a:rPr>
              <a:t> cervico-brachialgia: </a:t>
            </a:r>
            <a:r>
              <a:rPr lang="it-IT" altLang="it-IT" smtClean="0"/>
              <a:t>nel 51% dei casi sono associate.</a:t>
            </a:r>
          </a:p>
          <a:p>
            <a:pPr eaLnBrk="1" hangingPunct="1">
              <a:buFontTx/>
              <a:buNone/>
            </a:pPr>
            <a:endParaRPr lang="it-IT" altLang="it-IT" smtClean="0"/>
          </a:p>
          <a:p>
            <a:pPr eaLnBrk="1" hangingPunct="1"/>
            <a:r>
              <a:rPr lang="it-IT" altLang="it-IT" b="1" i="1" smtClean="0"/>
              <a:t>Il 5% della popolazione diventa disabile per il dolore al collo</a:t>
            </a:r>
          </a:p>
          <a:p>
            <a:pPr eaLnBrk="1" hangingPunct="1"/>
            <a:endParaRPr lang="it-IT" altLang="it-IT" b="1" i="1" smtClean="0"/>
          </a:p>
          <a:p>
            <a:pPr eaLnBrk="1" hangingPunct="1"/>
            <a:r>
              <a:rPr lang="en-US" altLang="it-IT" i="1" smtClean="0"/>
              <a:t>Esistono significative variazioni nella definizione di mal di collo che rendono difficile la ricerca epidemiologica. Tuttavia vi è accordo che il mal di collo sia comune e in crescita nella popolazione generale mondiale </a:t>
            </a:r>
            <a:r>
              <a:rPr lang="en-US" altLang="it-IT" smtClean="0"/>
              <a:t>(APTA 2017)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87450" y="115888"/>
            <a:ext cx="7747000" cy="1143000"/>
          </a:xfrm>
        </p:spPr>
        <p:txBody>
          <a:bodyPr/>
          <a:lstStyle/>
          <a:p>
            <a:pPr>
              <a:defRPr/>
            </a:pPr>
            <a:r>
              <a:rPr lang="it-IT" b="1" dirty="0" smtClean="0"/>
              <a:t>Fattori di rischio - APTA 2017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00113" y="1557338"/>
            <a:ext cx="8135937" cy="5111750"/>
          </a:xfrm>
        </p:spPr>
        <p:txBody>
          <a:bodyPr/>
          <a:lstStyle/>
          <a:p>
            <a:pPr>
              <a:defRPr/>
            </a:pPr>
            <a:r>
              <a:rPr lang="it-IT" sz="2800" dirty="0" smtClean="0"/>
              <a:t>I dati di 2 recenti revisioni sistematiche indicano che </a:t>
            </a:r>
            <a:r>
              <a:rPr lang="it-IT" sz="2800" b="1" dirty="0" smtClean="0"/>
              <a:t>il sesso femminile e la storia precedente di dolore al collo </a:t>
            </a:r>
            <a:r>
              <a:rPr lang="it-IT" sz="2800" dirty="0" smtClean="0"/>
              <a:t>sono i più forti e i più consistenti fattori di rischio per un nuovo esordio di dolore al collo nella popolazione generale e negli impiegati. </a:t>
            </a:r>
          </a:p>
          <a:p>
            <a:pPr marL="82550" indent="0">
              <a:buFont typeface="Wingdings 2" pitchFamily="18" charset="2"/>
              <a:buNone/>
              <a:defRPr/>
            </a:pPr>
            <a:endParaRPr lang="it-IT" sz="2800" dirty="0" smtClean="0"/>
          </a:p>
          <a:p>
            <a:pPr>
              <a:defRPr/>
            </a:pPr>
            <a:r>
              <a:rPr lang="it-IT" sz="2800" dirty="0" smtClean="0"/>
              <a:t>Possono essere altri fattori di rischio: età più avanzata,  alte richieste al lavoro, storia del fumo, basso sostegno sociale/lavorativo e storia precedente di lombalgia</a:t>
            </a:r>
            <a:endParaRPr lang="it-IT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78593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Fattori di rischio di cronicizzazione, se in fase acuta e subacuta di un colpo di frusta troviamo:</a:t>
            </a:r>
            <a:endParaRPr lang="it-IT" dirty="0"/>
          </a:p>
        </p:txBody>
      </p:sp>
      <p:sp>
        <p:nvSpPr>
          <p:cNvPr id="15363" name="Segnaposto contenuto 2"/>
          <p:cNvSpPr>
            <a:spLocks noGrp="1"/>
          </p:cNvSpPr>
          <p:nvPr>
            <p:ph idx="1"/>
          </p:nvPr>
        </p:nvSpPr>
        <p:spPr>
          <a:xfrm>
            <a:off x="1435100" y="2492375"/>
            <a:ext cx="7499350" cy="3756025"/>
          </a:xfrm>
        </p:spPr>
        <p:txBody>
          <a:bodyPr/>
          <a:lstStyle/>
          <a:p>
            <a:r>
              <a:rPr lang="it-IT" altLang="it-IT" smtClean="0"/>
              <a:t>Dolore ad alta intensità</a:t>
            </a:r>
          </a:p>
          <a:p>
            <a:r>
              <a:rPr lang="it-IT" altLang="it-IT" smtClean="0"/>
              <a:t>Alta disabilità (Neck Disability Index)</a:t>
            </a:r>
          </a:p>
          <a:p>
            <a:r>
              <a:rPr lang="it-IT" altLang="it-IT" smtClean="0"/>
              <a:t>Sintomi severi di stress post traumatico</a:t>
            </a:r>
          </a:p>
          <a:p>
            <a:r>
              <a:rPr lang="it-IT" altLang="it-IT" smtClean="0"/>
              <a:t>Forti credenze catastrofiche</a:t>
            </a:r>
          </a:p>
          <a:p>
            <a:r>
              <a:rPr lang="it-IT" altLang="it-IT" smtClean="0"/>
              <a:t>Iperalgesia al freddo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olo 1"/>
          <p:cNvSpPr>
            <a:spLocks noGrp="1"/>
          </p:cNvSpPr>
          <p:nvPr>
            <p:ph type="title"/>
          </p:nvPr>
        </p:nvSpPr>
        <p:spPr bwMode="auto">
          <a:xfrm>
            <a:off x="1258888" y="1138238"/>
            <a:ext cx="7499350" cy="4162425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it-IT" altLang="it-IT" sz="4000" smtClean="0">
                <a:effectLst/>
              </a:rPr>
              <a:t>Nei disturbi correlati al lavoro e nel mal di collo non specifico, solo </a:t>
            </a:r>
            <a:r>
              <a:rPr lang="it-IT" altLang="it-IT" sz="4000" b="1" smtClean="0">
                <a:effectLst/>
              </a:rPr>
              <a:t>l’età e una storia precedente </a:t>
            </a:r>
            <a:r>
              <a:rPr lang="it-IT" altLang="it-IT" sz="4000" smtClean="0">
                <a:effectLst/>
              </a:rPr>
              <a:t>di altri disturbi muscolo-scheletrici hanno lo stesso livello di confidenza.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1199</TotalTime>
  <Words>1386</Words>
  <Application>Microsoft Office PowerPoint</Application>
  <PresentationFormat>Presentazione su schermo (4:3)</PresentationFormat>
  <Paragraphs>157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27</vt:i4>
      </vt:variant>
    </vt:vector>
  </HeadingPairs>
  <TitlesOfParts>
    <vt:vector size="28" baseType="lpstr">
      <vt:lpstr>Solstizio</vt:lpstr>
      <vt:lpstr>Introduzione all’approccio riabilitativo delle cervicalgie</vt:lpstr>
      <vt:lpstr>Epidemiologia</vt:lpstr>
      <vt:lpstr>Presentazione standard di PowerPoint</vt:lpstr>
      <vt:lpstr>Presentazione standard di PowerPoint</vt:lpstr>
      <vt:lpstr>Prognosi ed evoluzione - 2008</vt:lpstr>
      <vt:lpstr>Presentazione standard di PowerPoint</vt:lpstr>
      <vt:lpstr>Fattori di rischio - APTA 2017</vt:lpstr>
      <vt:lpstr>Fattori di rischio di cronicizzazione, se in fase acuta e subacuta di un colpo di frusta troviamo:</vt:lpstr>
      <vt:lpstr>Nei disturbi correlati al lavoro e nel mal di collo non specifico, solo l’età e una storia precedente di altri disturbi muscolo-scheletrici hanno lo stesso livello di confidenza.</vt:lpstr>
      <vt:lpstr>Prognosi – APTA 2017</vt:lpstr>
      <vt:lpstr>Presentazione standard di PowerPoint</vt:lpstr>
      <vt:lpstr>Tempi di recupero – APTA 2017</vt:lpstr>
      <vt:lpstr>CAUSE</vt:lpstr>
      <vt:lpstr>TESSUTO ORIGINE</vt:lpstr>
      <vt:lpstr>CAUSA ≠ ORIGINE </vt:lpstr>
      <vt:lpstr>Falla et al,  Spine 2004</vt:lpstr>
      <vt:lpstr>Risk factors     and differential diagnosis   </vt:lpstr>
      <vt:lpstr>Primo triage diagnostico</vt:lpstr>
      <vt:lpstr>Yellow flags</vt:lpstr>
      <vt:lpstr>Sono davanti ad  una patologia grave?</vt:lpstr>
      <vt:lpstr>Patologie gravi segni e sintomi associati  (Bogduk e McGuirk, 2006)</vt:lpstr>
      <vt:lpstr>1-Mielopatia cervicale</vt:lpstr>
      <vt:lpstr>1-Mielopatia cervicale - 2</vt:lpstr>
      <vt:lpstr>1-Mielopatia cervicale - 3</vt:lpstr>
      <vt:lpstr>1-Mielopatia cervicale - 4</vt:lpstr>
      <vt:lpstr>1-Mielopatia cervicale - 5</vt:lpstr>
      <vt:lpstr>Riflesso di Hoffmann</vt:lpstr>
    </vt:vector>
  </TitlesOfParts>
  <Company>UNITS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Massoterapia speciale AA 2010/2011</dc:title>
  <dc:creator>Cl Fisioterapisti</dc:creator>
  <cp:lastModifiedBy>Fisiot24</cp:lastModifiedBy>
  <cp:revision>86</cp:revision>
  <dcterms:created xsi:type="dcterms:W3CDTF">2010-09-09T13:04:34Z</dcterms:created>
  <dcterms:modified xsi:type="dcterms:W3CDTF">2020-05-11T20:20:48Z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TC010690001040</vt:lpwstr>
  </property>
</Properties>
</file>