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1" r:id="rId1"/>
  </p:sldMasterIdLst>
  <p:sldIdLst>
    <p:sldId id="337" r:id="rId2"/>
    <p:sldId id="297" r:id="rId3"/>
    <p:sldId id="308" r:id="rId4"/>
    <p:sldId id="312" r:id="rId5"/>
    <p:sldId id="309" r:id="rId6"/>
    <p:sldId id="310" r:id="rId7"/>
    <p:sldId id="311" r:id="rId8"/>
    <p:sldId id="298" r:id="rId9"/>
    <p:sldId id="317" r:id="rId10"/>
    <p:sldId id="314" r:id="rId11"/>
    <p:sldId id="313" r:id="rId12"/>
    <p:sldId id="315" r:id="rId13"/>
    <p:sldId id="322" r:id="rId14"/>
    <p:sldId id="316"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Tahoma" pitchFamily="34" charset="0"/>
        <a:ea typeface="+mn-ea"/>
        <a:cs typeface="Tahoma" pitchFamily="34" charset="0"/>
      </a:defRPr>
    </a:lvl1pPr>
    <a:lvl2pPr marL="457200" algn="l" rtl="0" fontAlgn="base">
      <a:spcBef>
        <a:spcPct val="0"/>
      </a:spcBef>
      <a:spcAft>
        <a:spcPct val="0"/>
      </a:spcAft>
      <a:defRPr kern="1200">
        <a:solidFill>
          <a:schemeClr val="tx1"/>
        </a:solidFill>
        <a:latin typeface="Tahoma" pitchFamily="34" charset="0"/>
        <a:ea typeface="+mn-ea"/>
        <a:cs typeface="Tahoma" pitchFamily="34" charset="0"/>
      </a:defRPr>
    </a:lvl2pPr>
    <a:lvl3pPr marL="914400" algn="l" rtl="0" fontAlgn="base">
      <a:spcBef>
        <a:spcPct val="0"/>
      </a:spcBef>
      <a:spcAft>
        <a:spcPct val="0"/>
      </a:spcAft>
      <a:defRPr kern="1200">
        <a:solidFill>
          <a:schemeClr val="tx1"/>
        </a:solidFill>
        <a:latin typeface="Tahoma" pitchFamily="34" charset="0"/>
        <a:ea typeface="+mn-ea"/>
        <a:cs typeface="Tahoma" pitchFamily="34" charset="0"/>
      </a:defRPr>
    </a:lvl3pPr>
    <a:lvl4pPr marL="1371600" algn="l" rtl="0" fontAlgn="base">
      <a:spcBef>
        <a:spcPct val="0"/>
      </a:spcBef>
      <a:spcAft>
        <a:spcPct val="0"/>
      </a:spcAft>
      <a:defRPr kern="1200">
        <a:solidFill>
          <a:schemeClr val="tx1"/>
        </a:solidFill>
        <a:latin typeface="Tahoma" pitchFamily="34" charset="0"/>
        <a:ea typeface="+mn-ea"/>
        <a:cs typeface="Tahoma" pitchFamily="34" charset="0"/>
      </a:defRPr>
    </a:lvl4pPr>
    <a:lvl5pPr marL="1828800" algn="l" rtl="0" fontAlgn="base">
      <a:spcBef>
        <a:spcPct val="0"/>
      </a:spcBef>
      <a:spcAft>
        <a:spcPct val="0"/>
      </a:spcAft>
      <a:defRPr kern="1200">
        <a:solidFill>
          <a:schemeClr val="tx1"/>
        </a:solidFill>
        <a:latin typeface="Tahoma" pitchFamily="34" charset="0"/>
        <a:ea typeface="+mn-ea"/>
        <a:cs typeface="Tahoma" pitchFamily="34" charset="0"/>
      </a:defRPr>
    </a:lvl5pPr>
    <a:lvl6pPr marL="2286000" algn="l" defTabSz="914400" rtl="0" eaLnBrk="1" latinLnBrk="0" hangingPunct="1">
      <a:defRPr kern="1200">
        <a:solidFill>
          <a:schemeClr val="tx1"/>
        </a:solidFill>
        <a:latin typeface="Tahoma" pitchFamily="34" charset="0"/>
        <a:ea typeface="+mn-ea"/>
        <a:cs typeface="Tahoma" pitchFamily="34" charset="0"/>
      </a:defRPr>
    </a:lvl6pPr>
    <a:lvl7pPr marL="2743200" algn="l" defTabSz="914400" rtl="0" eaLnBrk="1" latinLnBrk="0" hangingPunct="1">
      <a:defRPr kern="1200">
        <a:solidFill>
          <a:schemeClr val="tx1"/>
        </a:solidFill>
        <a:latin typeface="Tahoma" pitchFamily="34" charset="0"/>
        <a:ea typeface="+mn-ea"/>
        <a:cs typeface="Tahoma" pitchFamily="34" charset="0"/>
      </a:defRPr>
    </a:lvl7pPr>
    <a:lvl8pPr marL="3200400" algn="l" defTabSz="914400" rtl="0" eaLnBrk="1" latinLnBrk="0" hangingPunct="1">
      <a:defRPr kern="1200">
        <a:solidFill>
          <a:schemeClr val="tx1"/>
        </a:solidFill>
        <a:latin typeface="Tahoma" pitchFamily="34" charset="0"/>
        <a:ea typeface="+mn-ea"/>
        <a:cs typeface="Tahoma" pitchFamily="34" charset="0"/>
      </a:defRPr>
    </a:lvl8pPr>
    <a:lvl9pPr marL="3657600" algn="l" defTabSz="914400" rtl="0" eaLnBrk="1" latinLnBrk="0" hangingPunct="1">
      <a:defRPr kern="1200">
        <a:solidFill>
          <a:schemeClr val="tx1"/>
        </a:solidFill>
        <a:latin typeface="Tahoma" pitchFamily="34" charset="0"/>
        <a:ea typeface="+mn-ea"/>
        <a:cs typeface="Tahoma"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a:srgbClr val="452FC7"/>
    <a:srgbClr val="00CC00"/>
    <a:srgbClr val="FF82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59" autoAdjust="0"/>
    <p:restoredTop sz="86323"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48" y="29088"/>
    </p:cViewPr>
  </p:outlin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Oval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olo 13"/>
          <p:cNvSpPr>
            <a:spLocks noGrp="1"/>
          </p:cNvSpPr>
          <p:nvPr>
            <p:ph type="ctrTitle"/>
          </p:nvPr>
        </p:nvSpPr>
        <p:spPr>
          <a:xfrm>
            <a:off x="1432560" y="359898"/>
            <a:ext cx="7406640" cy="1472184"/>
          </a:xfrm>
        </p:spPr>
        <p:txBody>
          <a:bodyPr anchor="b"/>
          <a:lstStyle>
            <a:lvl1pPr algn="l">
              <a:defRPr/>
            </a:lvl1pPr>
            <a:extLst/>
          </a:lstStyle>
          <a:p>
            <a:r>
              <a:rPr lang="it-IT" smtClean="0"/>
              <a:t>Fare clic per modificare lo stile del titolo</a:t>
            </a:r>
            <a:endParaRPr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a:p>
        </p:txBody>
      </p:sp>
      <p:sp>
        <p:nvSpPr>
          <p:cNvPr id="6" name="Segnaposto data 6"/>
          <p:cNvSpPr>
            <a:spLocks noGrp="1"/>
          </p:cNvSpPr>
          <p:nvPr>
            <p:ph type="dt" sz="half" idx="10"/>
          </p:nvPr>
        </p:nvSpPr>
        <p:spPr/>
        <p:txBody>
          <a:bodyPr/>
          <a:lstStyle>
            <a:lvl1pPr>
              <a:defRPr/>
            </a:lvl1pPr>
            <a:extLst/>
          </a:lstStyle>
          <a:p>
            <a:pPr>
              <a:defRPr/>
            </a:pPr>
            <a:endParaRPr lang="it-IT"/>
          </a:p>
        </p:txBody>
      </p:sp>
      <p:sp>
        <p:nvSpPr>
          <p:cNvPr id="7" name="Segnaposto piè di pagina 19"/>
          <p:cNvSpPr>
            <a:spLocks noGrp="1"/>
          </p:cNvSpPr>
          <p:nvPr>
            <p:ph type="ftr" sz="quarter" idx="11"/>
          </p:nvPr>
        </p:nvSpPr>
        <p:spPr/>
        <p:txBody>
          <a:bodyPr/>
          <a:lstStyle>
            <a:lvl1pPr>
              <a:defRPr/>
            </a:lvl1pPr>
            <a:extLst/>
          </a:lstStyle>
          <a:p>
            <a:pPr>
              <a:defRPr/>
            </a:pPr>
            <a:endParaRPr lang="it-IT"/>
          </a:p>
        </p:txBody>
      </p:sp>
      <p:sp>
        <p:nvSpPr>
          <p:cNvPr id="8" name="Segnaposto numero diapositiva 9"/>
          <p:cNvSpPr>
            <a:spLocks noGrp="1"/>
          </p:cNvSpPr>
          <p:nvPr>
            <p:ph type="sldNum" sz="quarter" idx="12"/>
          </p:nvPr>
        </p:nvSpPr>
        <p:spPr/>
        <p:txBody>
          <a:bodyPr/>
          <a:lstStyle>
            <a:lvl1pPr>
              <a:defRPr/>
            </a:lvl1pPr>
            <a:extLst/>
          </a:lstStyle>
          <a:p>
            <a:pPr>
              <a:defRPr/>
            </a:pPr>
            <a:fld id="{91DE1455-C73F-4E82-A208-2782364BF184}" type="slidenum">
              <a:rPr lang="it-IT"/>
              <a:pPr>
                <a:defRPr/>
              </a:pPr>
              <a:t>‹N›</a:t>
            </a:fld>
            <a:endParaRPr lang="it-IT"/>
          </a:p>
        </p:txBody>
      </p:sp>
    </p:spTree>
    <p:extLst>
      <p:ext uri="{BB962C8B-B14F-4D97-AF65-F5344CB8AC3E}">
        <p14:creationId xmlns:p14="http://schemas.microsoft.com/office/powerpoint/2010/main" val="137852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endParaRPr lang="it-IT"/>
          </a:p>
        </p:txBody>
      </p:sp>
      <p:sp>
        <p:nvSpPr>
          <p:cNvPr id="5" name="Segnaposto piè di pagina 9"/>
          <p:cNvSpPr>
            <a:spLocks noGrp="1"/>
          </p:cNvSpPr>
          <p:nvPr>
            <p:ph type="ftr" sz="quarter" idx="11"/>
          </p:nvPr>
        </p:nvSpPr>
        <p:spPr/>
        <p:txBody>
          <a:bodyPr/>
          <a:lstStyle>
            <a:lvl1pPr>
              <a:defRPr/>
            </a:lvl1pPr>
          </a:lstStyle>
          <a:p>
            <a:pPr>
              <a:defRPr/>
            </a:pPr>
            <a:endParaRPr lang="it-IT"/>
          </a:p>
        </p:txBody>
      </p:sp>
      <p:sp>
        <p:nvSpPr>
          <p:cNvPr id="6" name="Segnaposto numero diapositiva 21"/>
          <p:cNvSpPr>
            <a:spLocks noGrp="1"/>
          </p:cNvSpPr>
          <p:nvPr>
            <p:ph type="sldNum" sz="quarter" idx="12"/>
          </p:nvPr>
        </p:nvSpPr>
        <p:spPr/>
        <p:txBody>
          <a:bodyPr/>
          <a:lstStyle>
            <a:lvl1pPr>
              <a:defRPr/>
            </a:lvl1pPr>
          </a:lstStyle>
          <a:p>
            <a:pPr>
              <a:defRPr/>
            </a:pPr>
            <a:fld id="{65CA4528-C88E-40C4-9F84-59240A189421}" type="slidenum">
              <a:rPr lang="it-IT"/>
              <a:pPr>
                <a:defRPr/>
              </a:pPr>
              <a:t>‹N›</a:t>
            </a:fld>
            <a:endParaRPr lang="it-IT"/>
          </a:p>
        </p:txBody>
      </p:sp>
    </p:spTree>
    <p:extLst>
      <p:ext uri="{BB962C8B-B14F-4D97-AF65-F5344CB8AC3E}">
        <p14:creationId xmlns:p14="http://schemas.microsoft.com/office/powerpoint/2010/main" val="2493547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endParaRPr lang="it-IT"/>
          </a:p>
        </p:txBody>
      </p:sp>
      <p:sp>
        <p:nvSpPr>
          <p:cNvPr id="5" name="Segnaposto piè di pagina 9"/>
          <p:cNvSpPr>
            <a:spLocks noGrp="1"/>
          </p:cNvSpPr>
          <p:nvPr>
            <p:ph type="ftr" sz="quarter" idx="11"/>
          </p:nvPr>
        </p:nvSpPr>
        <p:spPr/>
        <p:txBody>
          <a:bodyPr/>
          <a:lstStyle>
            <a:lvl1pPr>
              <a:defRPr/>
            </a:lvl1pPr>
          </a:lstStyle>
          <a:p>
            <a:pPr>
              <a:defRPr/>
            </a:pPr>
            <a:endParaRPr lang="it-IT"/>
          </a:p>
        </p:txBody>
      </p:sp>
      <p:sp>
        <p:nvSpPr>
          <p:cNvPr id="6" name="Segnaposto numero diapositiva 21"/>
          <p:cNvSpPr>
            <a:spLocks noGrp="1"/>
          </p:cNvSpPr>
          <p:nvPr>
            <p:ph type="sldNum" sz="quarter" idx="12"/>
          </p:nvPr>
        </p:nvSpPr>
        <p:spPr/>
        <p:txBody>
          <a:bodyPr/>
          <a:lstStyle>
            <a:lvl1pPr>
              <a:defRPr/>
            </a:lvl1pPr>
          </a:lstStyle>
          <a:p>
            <a:pPr>
              <a:defRPr/>
            </a:pPr>
            <a:fld id="{E9AFE402-ADC4-4625-902B-DC7D5D2F02B9}" type="slidenum">
              <a:rPr lang="it-IT"/>
              <a:pPr>
                <a:defRPr/>
              </a:pPr>
              <a:t>‹N›</a:t>
            </a:fld>
            <a:endParaRPr lang="it-IT"/>
          </a:p>
        </p:txBody>
      </p:sp>
    </p:spTree>
    <p:extLst>
      <p:ext uri="{BB962C8B-B14F-4D97-AF65-F5344CB8AC3E}">
        <p14:creationId xmlns:p14="http://schemas.microsoft.com/office/powerpoint/2010/main" val="5573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endParaRPr lang="it-IT"/>
          </a:p>
        </p:txBody>
      </p:sp>
      <p:sp>
        <p:nvSpPr>
          <p:cNvPr id="5" name="Segnaposto piè di pagina 9"/>
          <p:cNvSpPr>
            <a:spLocks noGrp="1"/>
          </p:cNvSpPr>
          <p:nvPr>
            <p:ph type="ftr" sz="quarter" idx="11"/>
          </p:nvPr>
        </p:nvSpPr>
        <p:spPr/>
        <p:txBody>
          <a:bodyPr/>
          <a:lstStyle>
            <a:lvl1pPr>
              <a:defRPr/>
            </a:lvl1pPr>
          </a:lstStyle>
          <a:p>
            <a:pPr>
              <a:defRPr/>
            </a:pPr>
            <a:endParaRPr lang="it-IT"/>
          </a:p>
        </p:txBody>
      </p:sp>
      <p:sp>
        <p:nvSpPr>
          <p:cNvPr id="6" name="Segnaposto numero diapositiva 21"/>
          <p:cNvSpPr>
            <a:spLocks noGrp="1"/>
          </p:cNvSpPr>
          <p:nvPr>
            <p:ph type="sldNum" sz="quarter" idx="12"/>
          </p:nvPr>
        </p:nvSpPr>
        <p:spPr/>
        <p:txBody>
          <a:bodyPr/>
          <a:lstStyle>
            <a:lvl1pPr>
              <a:defRPr/>
            </a:lvl1pPr>
          </a:lstStyle>
          <a:p>
            <a:pPr>
              <a:defRPr/>
            </a:pPr>
            <a:fld id="{F6E66F67-B5FB-40A1-926F-B77A60314ECF}" type="slidenum">
              <a:rPr lang="it-IT"/>
              <a:pPr>
                <a:defRPr/>
              </a:pPr>
              <a:t>‹N›</a:t>
            </a:fld>
            <a:endParaRPr lang="it-IT"/>
          </a:p>
        </p:txBody>
      </p:sp>
    </p:spTree>
    <p:extLst>
      <p:ext uri="{BB962C8B-B14F-4D97-AF65-F5344CB8AC3E}">
        <p14:creationId xmlns:p14="http://schemas.microsoft.com/office/powerpoint/2010/main" val="301335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Rettangolo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ttangolo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e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e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it-IT" smtClean="0"/>
              <a:t>Fare clic per modificare stili del testo dello schema</a:t>
            </a:r>
          </a:p>
        </p:txBody>
      </p:sp>
      <p:sp>
        <p:nvSpPr>
          <p:cNvPr id="8" name="Segnaposto data 3"/>
          <p:cNvSpPr>
            <a:spLocks noGrp="1"/>
          </p:cNvSpPr>
          <p:nvPr>
            <p:ph type="dt" sz="half" idx="10"/>
          </p:nvPr>
        </p:nvSpPr>
        <p:spPr/>
        <p:txBody>
          <a:bodyPr/>
          <a:lstStyle>
            <a:lvl1pPr>
              <a:defRPr/>
            </a:lvl1pPr>
            <a:extLst/>
          </a:lstStyle>
          <a:p>
            <a:pPr>
              <a:defRPr/>
            </a:pPr>
            <a:endParaRPr lang="it-IT"/>
          </a:p>
        </p:txBody>
      </p:sp>
      <p:sp>
        <p:nvSpPr>
          <p:cNvPr id="9" name="Segnaposto piè di pagina 4"/>
          <p:cNvSpPr>
            <a:spLocks noGrp="1"/>
          </p:cNvSpPr>
          <p:nvPr>
            <p:ph type="ftr" sz="quarter" idx="11"/>
          </p:nvPr>
        </p:nvSpPr>
        <p:spPr/>
        <p:txBody>
          <a:bodyPr/>
          <a:lstStyle>
            <a:lvl1pPr>
              <a:defRPr/>
            </a:lvl1pPr>
            <a:extLst/>
          </a:lstStyle>
          <a:p>
            <a:pPr>
              <a:defRPr/>
            </a:pPr>
            <a:endParaRPr lang="it-IT"/>
          </a:p>
        </p:txBody>
      </p:sp>
      <p:sp>
        <p:nvSpPr>
          <p:cNvPr id="10" name="Segnaposto numero diapositiva 5"/>
          <p:cNvSpPr>
            <a:spLocks noGrp="1"/>
          </p:cNvSpPr>
          <p:nvPr>
            <p:ph type="sldNum" sz="quarter" idx="12"/>
          </p:nvPr>
        </p:nvSpPr>
        <p:spPr/>
        <p:txBody>
          <a:bodyPr/>
          <a:lstStyle>
            <a:lvl1pPr>
              <a:defRPr/>
            </a:lvl1pPr>
            <a:extLst/>
          </a:lstStyle>
          <a:p>
            <a:pPr>
              <a:defRPr/>
            </a:pPr>
            <a:fld id="{567EBCCB-ADD7-4CEE-A7A1-162262BBEEF2}" type="slidenum">
              <a:rPr lang="it-IT"/>
              <a:pPr>
                <a:defRPr/>
              </a:pPr>
              <a:t>‹N›</a:t>
            </a:fld>
            <a:endParaRPr lang="it-IT"/>
          </a:p>
        </p:txBody>
      </p:sp>
    </p:spTree>
    <p:extLst>
      <p:ext uri="{BB962C8B-B14F-4D97-AF65-F5344CB8AC3E}">
        <p14:creationId xmlns:p14="http://schemas.microsoft.com/office/powerpoint/2010/main" val="404377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3"/>
          <p:cNvSpPr>
            <a:spLocks noGrp="1"/>
          </p:cNvSpPr>
          <p:nvPr>
            <p:ph type="dt" sz="half" idx="10"/>
          </p:nvPr>
        </p:nvSpPr>
        <p:spPr/>
        <p:txBody>
          <a:bodyPr/>
          <a:lstStyle>
            <a:lvl1pPr>
              <a:defRPr/>
            </a:lvl1pPr>
          </a:lstStyle>
          <a:p>
            <a:pPr>
              <a:defRPr/>
            </a:pPr>
            <a:endParaRPr lang="it-IT"/>
          </a:p>
        </p:txBody>
      </p:sp>
      <p:sp>
        <p:nvSpPr>
          <p:cNvPr id="6" name="Segnaposto piè di pagina 9"/>
          <p:cNvSpPr>
            <a:spLocks noGrp="1"/>
          </p:cNvSpPr>
          <p:nvPr>
            <p:ph type="ftr" sz="quarter" idx="11"/>
          </p:nvPr>
        </p:nvSpPr>
        <p:spPr/>
        <p:txBody>
          <a:bodyPr/>
          <a:lstStyle>
            <a:lvl1pPr>
              <a:defRPr/>
            </a:lvl1pPr>
          </a:lstStyle>
          <a:p>
            <a:pPr>
              <a:defRPr/>
            </a:pPr>
            <a:endParaRPr lang="it-IT"/>
          </a:p>
        </p:txBody>
      </p:sp>
      <p:sp>
        <p:nvSpPr>
          <p:cNvPr id="7" name="Segnaposto numero diapositiva 21"/>
          <p:cNvSpPr>
            <a:spLocks noGrp="1"/>
          </p:cNvSpPr>
          <p:nvPr>
            <p:ph type="sldNum" sz="quarter" idx="12"/>
          </p:nvPr>
        </p:nvSpPr>
        <p:spPr/>
        <p:txBody>
          <a:bodyPr/>
          <a:lstStyle>
            <a:lvl1pPr>
              <a:defRPr/>
            </a:lvl1pPr>
          </a:lstStyle>
          <a:p>
            <a:pPr>
              <a:defRPr/>
            </a:pPr>
            <a:fld id="{7AE327F8-3D66-4018-BBA2-F2BF38928E76}" type="slidenum">
              <a:rPr lang="it-IT"/>
              <a:pPr>
                <a:defRPr/>
              </a:pPr>
              <a:t>‹N›</a:t>
            </a:fld>
            <a:endParaRPr lang="it-IT"/>
          </a:p>
        </p:txBody>
      </p:sp>
    </p:spTree>
    <p:extLst>
      <p:ext uri="{BB962C8B-B14F-4D97-AF65-F5344CB8AC3E}">
        <p14:creationId xmlns:p14="http://schemas.microsoft.com/office/powerpoint/2010/main" val="33929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lstStyle>
            <a:lvl1pPr algn="ctr">
              <a:defRPr sz="4500" b="1" cap="none" baseline="0"/>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extLst/>
          </a:lstStyle>
          <a:p>
            <a:pPr>
              <a:defRPr/>
            </a:pPr>
            <a:endParaRPr lang="it-IT"/>
          </a:p>
        </p:txBody>
      </p:sp>
      <p:sp>
        <p:nvSpPr>
          <p:cNvPr id="8" name="Segnaposto piè di pagina 7"/>
          <p:cNvSpPr>
            <a:spLocks noGrp="1"/>
          </p:cNvSpPr>
          <p:nvPr>
            <p:ph type="ftr" sz="quarter" idx="11"/>
          </p:nvPr>
        </p:nvSpPr>
        <p:spPr/>
        <p:txBody>
          <a:bodyPr/>
          <a:lstStyle>
            <a:lvl1pPr>
              <a:defRPr/>
            </a:lvl1pPr>
            <a:extLst/>
          </a:lstStyle>
          <a:p>
            <a:pPr>
              <a:defRPr/>
            </a:pPr>
            <a:endParaRPr lang="it-IT"/>
          </a:p>
        </p:txBody>
      </p:sp>
      <p:sp>
        <p:nvSpPr>
          <p:cNvPr id="9" name="Segnaposto numero diapositiva 8"/>
          <p:cNvSpPr>
            <a:spLocks noGrp="1"/>
          </p:cNvSpPr>
          <p:nvPr>
            <p:ph type="sldNum" sz="quarter" idx="12"/>
          </p:nvPr>
        </p:nvSpPr>
        <p:spPr/>
        <p:txBody>
          <a:bodyPr/>
          <a:lstStyle>
            <a:lvl1pPr>
              <a:defRPr/>
            </a:lvl1pPr>
            <a:extLst/>
          </a:lstStyle>
          <a:p>
            <a:pPr>
              <a:defRPr/>
            </a:pPr>
            <a:fld id="{12CCB1F2-515D-4F7A-B489-BB5A54027583}" type="slidenum">
              <a:rPr lang="it-IT"/>
              <a:pPr>
                <a:defRPr/>
              </a:pPr>
              <a:t>‹N›</a:t>
            </a:fld>
            <a:endParaRPr lang="it-IT"/>
          </a:p>
        </p:txBody>
      </p:sp>
    </p:spTree>
    <p:extLst>
      <p:ext uri="{BB962C8B-B14F-4D97-AF65-F5344CB8AC3E}">
        <p14:creationId xmlns:p14="http://schemas.microsoft.com/office/powerpoint/2010/main" val="100891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data 23"/>
          <p:cNvSpPr>
            <a:spLocks noGrp="1"/>
          </p:cNvSpPr>
          <p:nvPr>
            <p:ph type="dt" sz="half" idx="10"/>
          </p:nvPr>
        </p:nvSpPr>
        <p:spPr/>
        <p:txBody>
          <a:bodyPr/>
          <a:lstStyle>
            <a:lvl1pPr>
              <a:defRPr/>
            </a:lvl1pPr>
          </a:lstStyle>
          <a:p>
            <a:pPr>
              <a:defRPr/>
            </a:pPr>
            <a:endParaRPr lang="it-IT"/>
          </a:p>
        </p:txBody>
      </p:sp>
      <p:sp>
        <p:nvSpPr>
          <p:cNvPr id="4" name="Segnaposto piè di pagina 9"/>
          <p:cNvSpPr>
            <a:spLocks noGrp="1"/>
          </p:cNvSpPr>
          <p:nvPr>
            <p:ph type="ftr" sz="quarter" idx="11"/>
          </p:nvPr>
        </p:nvSpPr>
        <p:spPr/>
        <p:txBody>
          <a:bodyPr/>
          <a:lstStyle>
            <a:lvl1pPr>
              <a:defRPr/>
            </a:lvl1pPr>
          </a:lstStyle>
          <a:p>
            <a:pPr>
              <a:defRPr/>
            </a:pPr>
            <a:endParaRPr lang="it-IT"/>
          </a:p>
        </p:txBody>
      </p:sp>
      <p:sp>
        <p:nvSpPr>
          <p:cNvPr id="5" name="Segnaposto numero diapositiva 21"/>
          <p:cNvSpPr>
            <a:spLocks noGrp="1"/>
          </p:cNvSpPr>
          <p:nvPr>
            <p:ph type="sldNum" sz="quarter" idx="12"/>
          </p:nvPr>
        </p:nvSpPr>
        <p:spPr/>
        <p:txBody>
          <a:bodyPr/>
          <a:lstStyle>
            <a:lvl1pPr>
              <a:defRPr/>
            </a:lvl1pPr>
          </a:lstStyle>
          <a:p>
            <a:pPr>
              <a:defRPr/>
            </a:pPr>
            <a:fld id="{007A4A5C-5FF1-405F-80C1-DE1A2FF4ECA2}" type="slidenum">
              <a:rPr lang="it-IT"/>
              <a:pPr>
                <a:defRPr/>
              </a:pPr>
              <a:t>‹N›</a:t>
            </a:fld>
            <a:endParaRPr lang="it-IT"/>
          </a:p>
        </p:txBody>
      </p:sp>
    </p:spTree>
    <p:extLst>
      <p:ext uri="{BB962C8B-B14F-4D97-AF65-F5344CB8AC3E}">
        <p14:creationId xmlns:p14="http://schemas.microsoft.com/office/powerpoint/2010/main" val="333955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ttangolo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Segnaposto data 1"/>
          <p:cNvSpPr>
            <a:spLocks noGrp="1"/>
          </p:cNvSpPr>
          <p:nvPr>
            <p:ph type="dt" sz="half" idx="10"/>
          </p:nvPr>
        </p:nvSpPr>
        <p:spPr/>
        <p:txBody>
          <a:bodyPr/>
          <a:lstStyle>
            <a:lvl1pPr>
              <a:defRPr/>
            </a:lvl1pPr>
            <a:extLst/>
          </a:lstStyle>
          <a:p>
            <a:pPr>
              <a:defRPr/>
            </a:pPr>
            <a:endParaRPr lang="it-IT"/>
          </a:p>
        </p:txBody>
      </p:sp>
      <p:sp>
        <p:nvSpPr>
          <p:cNvPr id="5" name="Segnaposto piè di pagina 2"/>
          <p:cNvSpPr>
            <a:spLocks noGrp="1"/>
          </p:cNvSpPr>
          <p:nvPr>
            <p:ph type="ftr" sz="quarter" idx="11"/>
          </p:nvPr>
        </p:nvSpPr>
        <p:spPr/>
        <p:txBody>
          <a:bodyPr/>
          <a:lstStyle>
            <a:lvl1pPr>
              <a:defRPr/>
            </a:lvl1pPr>
            <a:extLst/>
          </a:lstStyle>
          <a:p>
            <a:pPr>
              <a:defRPr/>
            </a:pPr>
            <a:endParaRPr lang="it-IT"/>
          </a:p>
        </p:txBody>
      </p:sp>
      <p:sp>
        <p:nvSpPr>
          <p:cNvPr id="6" name="Segnaposto numero diapositiva 3"/>
          <p:cNvSpPr>
            <a:spLocks noGrp="1"/>
          </p:cNvSpPr>
          <p:nvPr>
            <p:ph type="sldNum" sz="quarter" idx="12"/>
          </p:nvPr>
        </p:nvSpPr>
        <p:spPr/>
        <p:txBody>
          <a:bodyPr/>
          <a:lstStyle>
            <a:lvl1pPr>
              <a:defRPr/>
            </a:lvl1pPr>
            <a:extLst/>
          </a:lstStyle>
          <a:p>
            <a:pPr>
              <a:defRPr/>
            </a:pPr>
            <a:fld id="{DDDB4167-EA5B-42A0-A1DD-BEB3B4F16999}" type="slidenum">
              <a:rPr lang="it-IT"/>
              <a:pPr>
                <a:defRPr/>
              </a:pPr>
              <a:t>‹N›</a:t>
            </a:fld>
            <a:endParaRPr lang="it-IT"/>
          </a:p>
        </p:txBody>
      </p:sp>
    </p:spTree>
    <p:extLst>
      <p:ext uri="{BB962C8B-B14F-4D97-AF65-F5344CB8AC3E}">
        <p14:creationId xmlns:p14="http://schemas.microsoft.com/office/powerpoint/2010/main" val="114233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it-IT" smtClean="0"/>
              <a:t>Fare clic per modificare lo stile del titolo</a:t>
            </a:r>
            <a:endParaRPr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extLst/>
          </a:lstStyle>
          <a:p>
            <a:pPr>
              <a:defRPr/>
            </a:pPr>
            <a:endParaRPr lang="it-IT"/>
          </a:p>
        </p:txBody>
      </p:sp>
      <p:sp>
        <p:nvSpPr>
          <p:cNvPr id="6" name="Segnaposto piè di pagina 5"/>
          <p:cNvSpPr>
            <a:spLocks noGrp="1"/>
          </p:cNvSpPr>
          <p:nvPr>
            <p:ph type="ftr" sz="quarter" idx="11"/>
          </p:nvPr>
        </p:nvSpPr>
        <p:spPr/>
        <p:txBody>
          <a:bodyPr/>
          <a:lstStyle>
            <a:lvl1pPr>
              <a:defRPr/>
            </a:lvl1pPr>
            <a:extLst/>
          </a:lstStyle>
          <a:p>
            <a:pPr>
              <a:defRPr/>
            </a:pPr>
            <a:endParaRPr lang="it-IT"/>
          </a:p>
        </p:txBody>
      </p:sp>
      <p:sp>
        <p:nvSpPr>
          <p:cNvPr id="7" name="Segnaposto numero diapositiva 6"/>
          <p:cNvSpPr>
            <a:spLocks noGrp="1"/>
          </p:cNvSpPr>
          <p:nvPr>
            <p:ph type="sldNum" sz="quarter" idx="12"/>
          </p:nvPr>
        </p:nvSpPr>
        <p:spPr/>
        <p:txBody>
          <a:bodyPr/>
          <a:lstStyle>
            <a:lvl1pPr>
              <a:defRPr/>
            </a:lvl1pPr>
            <a:extLst/>
          </a:lstStyle>
          <a:p>
            <a:pPr>
              <a:defRPr/>
            </a:pPr>
            <a:fld id="{C3C335E5-88B4-428E-AE18-1844B63DAFDC}" type="slidenum">
              <a:rPr lang="it-IT"/>
              <a:pPr>
                <a:defRPr/>
              </a:pPr>
              <a:t>‹N›</a:t>
            </a:fld>
            <a:endParaRPr lang="it-IT"/>
          </a:p>
        </p:txBody>
      </p:sp>
    </p:spTree>
    <p:extLst>
      <p:ext uri="{BB962C8B-B14F-4D97-AF65-F5344CB8AC3E}">
        <p14:creationId xmlns:p14="http://schemas.microsoft.com/office/powerpoint/2010/main" val="1480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ettangolo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Elaborazione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Elaborazione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it-IT" smtClean="0"/>
              <a:t>Fare clic per modificare lo stile del titolo</a:t>
            </a:r>
            <a:endParaRPr lang="en-US"/>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it-IT" noProof="0" smtClean="0"/>
              <a:t>Fare clic sull'icona per inserire un'immagine</a:t>
            </a:r>
            <a:endParaRPr lang="en-US" noProof="0"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it-IT" smtClean="0"/>
              <a:t>Fare clic per modificare stili del testo dello schema</a:t>
            </a:r>
          </a:p>
        </p:txBody>
      </p:sp>
      <p:sp>
        <p:nvSpPr>
          <p:cNvPr id="8" name="Segnaposto data 4"/>
          <p:cNvSpPr>
            <a:spLocks noGrp="1"/>
          </p:cNvSpPr>
          <p:nvPr>
            <p:ph type="dt" sz="half" idx="10"/>
          </p:nvPr>
        </p:nvSpPr>
        <p:spPr/>
        <p:txBody>
          <a:bodyPr/>
          <a:lstStyle>
            <a:lvl1pPr>
              <a:defRPr/>
            </a:lvl1pPr>
            <a:extLst/>
          </a:lstStyle>
          <a:p>
            <a:pPr>
              <a:defRPr/>
            </a:pPr>
            <a:endParaRPr lang="it-IT"/>
          </a:p>
        </p:txBody>
      </p:sp>
      <p:sp>
        <p:nvSpPr>
          <p:cNvPr id="9" name="Segnaposto piè di pagina 5"/>
          <p:cNvSpPr>
            <a:spLocks noGrp="1"/>
          </p:cNvSpPr>
          <p:nvPr>
            <p:ph type="ftr" sz="quarter" idx="11"/>
          </p:nvPr>
        </p:nvSpPr>
        <p:spPr/>
        <p:txBody>
          <a:bodyPr/>
          <a:lstStyle>
            <a:lvl1pPr>
              <a:defRPr/>
            </a:lvl1pPr>
            <a:extLst/>
          </a:lstStyle>
          <a:p>
            <a:pPr>
              <a:defRPr/>
            </a:pPr>
            <a:endParaRPr lang="it-IT"/>
          </a:p>
        </p:txBody>
      </p:sp>
      <p:sp>
        <p:nvSpPr>
          <p:cNvPr id="10" name="Segnaposto numero diapositiva 6"/>
          <p:cNvSpPr>
            <a:spLocks noGrp="1"/>
          </p:cNvSpPr>
          <p:nvPr>
            <p:ph type="sldNum" sz="quarter" idx="12"/>
          </p:nvPr>
        </p:nvSpPr>
        <p:spPr/>
        <p:txBody>
          <a:bodyPr/>
          <a:lstStyle>
            <a:lvl1pPr>
              <a:defRPr/>
            </a:lvl1pPr>
            <a:extLst/>
          </a:lstStyle>
          <a:p>
            <a:pPr>
              <a:defRPr/>
            </a:pPr>
            <a:fld id="{39DD0AFE-0C36-4128-83BB-8B2D73B22574}" type="slidenum">
              <a:rPr lang="it-IT"/>
              <a:pPr>
                <a:defRPr/>
              </a:pPr>
              <a:t>‹N›</a:t>
            </a:fld>
            <a:endParaRPr lang="it-IT"/>
          </a:p>
        </p:txBody>
      </p:sp>
    </p:spTree>
    <p:extLst>
      <p:ext uri="{BB962C8B-B14F-4D97-AF65-F5344CB8AC3E}">
        <p14:creationId xmlns:p14="http://schemas.microsoft.com/office/powerpoint/2010/main" val="3626704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Torta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ttangolo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Segnaposto titolo 4"/>
          <p:cNvSpPr>
            <a:spLocks noGrp="1"/>
          </p:cNvSpPr>
          <p:nvPr>
            <p:ph type="title"/>
          </p:nvPr>
        </p:nvSpPr>
        <p:spPr>
          <a:xfrm>
            <a:off x="1435100" y="274638"/>
            <a:ext cx="7499350" cy="1143000"/>
          </a:xfrm>
          <a:prstGeom prst="rect">
            <a:avLst/>
          </a:prstGeom>
        </p:spPr>
        <p:txBody>
          <a:bodyPr anchor="ctr">
            <a:normAutofit/>
          </a:bodyPr>
          <a:lstStyle>
            <a:extLst/>
          </a:lstStyle>
          <a:p>
            <a:r>
              <a:rPr lang="it-IT" smtClean="0"/>
              <a:t>Fare clic per modificare lo stile del titolo</a:t>
            </a:r>
            <a:endParaRPr lang="en-US"/>
          </a:p>
        </p:txBody>
      </p:sp>
      <p:sp>
        <p:nvSpPr>
          <p:cNvPr id="1033" name="Segnaposto testo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it-IT"/>
          </a:p>
        </p:txBody>
      </p:sp>
      <p:sp>
        <p:nvSpPr>
          <p:cNvPr id="22" name="Segnaposto numero diapositiva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DF4260F8-EF40-44DA-BF85-F3E12A36E7E6}" type="slidenum">
              <a:rPr lang="it-IT"/>
              <a:pPr>
                <a:defRPr/>
              </a:pPr>
              <a:t>‹N›</a:t>
            </a:fld>
            <a:endParaRPr lang="it-IT"/>
          </a:p>
        </p:txBody>
      </p:sp>
      <p:sp>
        <p:nvSpPr>
          <p:cNvPr id="15" name="Rettangolo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065" r:id="rId1"/>
    <p:sldLayoutId id="2147484059" r:id="rId2"/>
    <p:sldLayoutId id="2147484066" r:id="rId3"/>
    <p:sldLayoutId id="2147484060" r:id="rId4"/>
    <p:sldLayoutId id="2147484067" r:id="rId5"/>
    <p:sldLayoutId id="2147484061" r:id="rId6"/>
    <p:sldLayoutId id="2147484068" r:id="rId7"/>
    <p:sldLayoutId id="2147484069" r:id="rId8"/>
    <p:sldLayoutId id="2147484070" r:id="rId9"/>
    <p:sldLayoutId id="2147484062" r:id="rId10"/>
    <p:sldLayoutId id="2147484063" r:id="rId11"/>
  </p:sldLayoutIdLst>
  <p:txStyles>
    <p:titleStyle>
      <a:lvl1pPr algn="l" rtl="0" eaLnBrk="0" fontAlgn="base" hangingPunct="0">
        <a:spcBef>
          <a:spcPct val="0"/>
        </a:spcBef>
        <a:spcAft>
          <a:spcPct val="0"/>
        </a:spcAft>
        <a:defRPr sz="4300" kern="1200">
          <a:solidFill>
            <a:srgbClr val="303030"/>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303030"/>
          </a:solidFill>
          <a:latin typeface="Gill Sans MT" pitchFamily="34" charset="0"/>
        </a:defRPr>
      </a:lvl2pPr>
      <a:lvl3pPr algn="l" rtl="0" eaLnBrk="0" fontAlgn="base" hangingPunct="0">
        <a:spcBef>
          <a:spcPct val="0"/>
        </a:spcBef>
        <a:spcAft>
          <a:spcPct val="0"/>
        </a:spcAft>
        <a:defRPr sz="4300">
          <a:solidFill>
            <a:srgbClr val="303030"/>
          </a:solidFill>
          <a:latin typeface="Gill Sans MT" pitchFamily="34" charset="0"/>
        </a:defRPr>
      </a:lvl3pPr>
      <a:lvl4pPr algn="l" rtl="0" eaLnBrk="0" fontAlgn="base" hangingPunct="0">
        <a:spcBef>
          <a:spcPct val="0"/>
        </a:spcBef>
        <a:spcAft>
          <a:spcPct val="0"/>
        </a:spcAft>
        <a:defRPr sz="4300">
          <a:solidFill>
            <a:srgbClr val="303030"/>
          </a:solidFill>
          <a:latin typeface="Gill Sans MT" pitchFamily="34" charset="0"/>
        </a:defRPr>
      </a:lvl4pPr>
      <a:lvl5pPr algn="l" rtl="0" eaLnBrk="0" fontAlgn="base" hangingPunct="0">
        <a:spcBef>
          <a:spcPct val="0"/>
        </a:spcBef>
        <a:spcAft>
          <a:spcPct val="0"/>
        </a:spcAft>
        <a:defRPr sz="4300">
          <a:solidFill>
            <a:srgbClr val="303030"/>
          </a:solidFill>
          <a:latin typeface="Gill Sans MT" pitchFamily="34" charset="0"/>
        </a:defRPr>
      </a:lvl5pPr>
      <a:lvl6pPr marL="457200" algn="l" rtl="0" fontAlgn="base">
        <a:spcBef>
          <a:spcPct val="0"/>
        </a:spcBef>
        <a:spcAft>
          <a:spcPct val="0"/>
        </a:spcAft>
        <a:defRPr sz="4300">
          <a:solidFill>
            <a:srgbClr val="303030"/>
          </a:solidFill>
          <a:latin typeface="Gill Sans MT" pitchFamily="34" charset="0"/>
        </a:defRPr>
      </a:lvl6pPr>
      <a:lvl7pPr marL="914400" algn="l" rtl="0" fontAlgn="base">
        <a:spcBef>
          <a:spcPct val="0"/>
        </a:spcBef>
        <a:spcAft>
          <a:spcPct val="0"/>
        </a:spcAft>
        <a:defRPr sz="4300">
          <a:solidFill>
            <a:srgbClr val="303030"/>
          </a:solidFill>
          <a:latin typeface="Gill Sans MT" pitchFamily="34" charset="0"/>
        </a:defRPr>
      </a:lvl7pPr>
      <a:lvl8pPr marL="1371600" algn="l" rtl="0" fontAlgn="base">
        <a:spcBef>
          <a:spcPct val="0"/>
        </a:spcBef>
        <a:spcAft>
          <a:spcPct val="0"/>
        </a:spcAft>
        <a:defRPr sz="4300">
          <a:solidFill>
            <a:srgbClr val="303030"/>
          </a:solidFill>
          <a:latin typeface="Gill Sans MT" pitchFamily="34" charset="0"/>
        </a:defRPr>
      </a:lvl8pPr>
      <a:lvl9pPr marL="1828800" algn="l" rtl="0" fontAlgn="base">
        <a:spcBef>
          <a:spcPct val="0"/>
        </a:spcBef>
        <a:spcAft>
          <a:spcPct val="0"/>
        </a:spcAft>
        <a:defRPr sz="4300">
          <a:solidFill>
            <a:srgbClr val="303030"/>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AC956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08DA9"/>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31640" y="1124744"/>
            <a:ext cx="7776864" cy="1680592"/>
          </a:xfrm>
        </p:spPr>
        <p:style>
          <a:lnRef idx="1">
            <a:schemeClr val="accent4"/>
          </a:lnRef>
          <a:fillRef idx="2">
            <a:schemeClr val="accent4"/>
          </a:fillRef>
          <a:effectRef idx="1">
            <a:schemeClr val="accent4"/>
          </a:effectRef>
          <a:fontRef idx="minor">
            <a:schemeClr val="dk1"/>
          </a:fontRef>
        </p:style>
        <p:txBody>
          <a:bodyPr>
            <a:normAutofit fontScale="90000"/>
          </a:bodyPr>
          <a:lstStyle/>
          <a:p>
            <a:pPr>
              <a:defRPr/>
            </a:pPr>
            <a:r>
              <a:rPr lang="it-IT" altLang="it-IT" sz="4800" b="1" dirty="0" smtClean="0">
                <a:effectLst>
                  <a:outerShdw blurRad="38100" dist="38100" dir="2700000" algn="tl">
                    <a:srgbClr val="000000">
                      <a:alpha val="43137"/>
                    </a:srgbClr>
                  </a:outerShdw>
                </a:effectLst>
              </a:rPr>
              <a:t>Introduzione all’approccio </a:t>
            </a:r>
            <a:r>
              <a:rPr lang="it-IT" altLang="it-IT" sz="4800" b="1" dirty="0">
                <a:effectLst>
                  <a:outerShdw blurRad="38100" dist="38100" dir="2700000" algn="tl">
                    <a:srgbClr val="000000">
                      <a:alpha val="43137"/>
                    </a:srgbClr>
                  </a:outerShdw>
                </a:effectLst>
              </a:rPr>
              <a:t>riabilitativo </a:t>
            </a:r>
            <a:r>
              <a:rPr lang="it-IT" altLang="it-IT" sz="4800" b="1" dirty="0" smtClean="0">
                <a:effectLst>
                  <a:outerShdw blurRad="38100" dist="38100" dir="2700000" algn="tl">
                    <a:srgbClr val="000000">
                      <a:alpha val="43137"/>
                    </a:srgbClr>
                  </a:outerShdw>
                </a:effectLst>
              </a:rPr>
              <a:t>delle </a:t>
            </a:r>
            <a:r>
              <a:rPr lang="it-IT" altLang="it-IT" sz="4800" b="1" dirty="0" err="1" smtClean="0">
                <a:effectLst>
                  <a:outerShdw blurRad="38100" dist="38100" dir="2700000" algn="tl">
                    <a:srgbClr val="000000">
                      <a:alpha val="43137"/>
                    </a:srgbClr>
                  </a:outerShdw>
                </a:effectLst>
              </a:rPr>
              <a:t>cervicalgie</a:t>
            </a:r>
            <a:endParaRPr lang="it-IT" altLang="it-IT" dirty="0">
              <a:effectLst>
                <a:outerShdw blurRad="38100" dist="38100" dir="2700000" algn="tl">
                  <a:srgbClr val="000000">
                    <a:alpha val="43137"/>
                  </a:srgbClr>
                </a:outerShdw>
              </a:effectLst>
            </a:endParaRPr>
          </a:p>
        </p:txBody>
      </p:sp>
      <p:sp>
        <p:nvSpPr>
          <p:cNvPr id="5123" name="Rectangle 3"/>
          <p:cNvSpPr>
            <a:spLocks noGrp="1" noChangeArrowheads="1"/>
          </p:cNvSpPr>
          <p:nvPr>
            <p:ph type="subTitle" idx="1"/>
          </p:nvPr>
        </p:nvSpPr>
        <p:spPr>
          <a:xfrm>
            <a:off x="2915817" y="3933056"/>
            <a:ext cx="3816772" cy="1224508"/>
          </a:xfrm>
        </p:spPr>
        <p:txBody>
          <a:bodyPr>
            <a:normAutofit/>
          </a:bodyPr>
          <a:lstStyle/>
          <a:p>
            <a:pPr algn="ctr">
              <a:lnSpc>
                <a:spcPct val="90000"/>
              </a:lnSpc>
              <a:defRPr/>
            </a:pPr>
            <a:r>
              <a:rPr lang="it-IT" altLang="it-IT" sz="4000" dirty="0" smtClean="0">
                <a:effectLst>
                  <a:outerShdw blurRad="38100" dist="38100" dir="2700000" algn="tl">
                    <a:srgbClr val="000000"/>
                  </a:outerShdw>
                </a:effectLst>
              </a:rPr>
              <a:t>AA 2019/2020</a:t>
            </a:r>
          </a:p>
          <a:p>
            <a:pPr algn="ctr">
              <a:lnSpc>
                <a:spcPct val="90000"/>
              </a:lnSpc>
              <a:defRPr/>
            </a:pPr>
            <a:r>
              <a:rPr lang="it-IT" altLang="it-IT" sz="4000" dirty="0" smtClean="0">
                <a:effectLst>
                  <a:outerShdw blurRad="38100" dist="38100" dir="2700000" algn="tl">
                    <a:srgbClr val="000000"/>
                  </a:outerShdw>
                </a:effectLst>
              </a:rPr>
              <a:t>Secondo audio</a:t>
            </a:r>
            <a:endParaRPr lang="it-IT" altLang="it-IT" sz="4000" dirty="0">
              <a:effectLst>
                <a:outerShdw blurRad="38100" dist="38100" dir="2700000" algn="tl">
                  <a:srgbClr val="000000"/>
                </a:outerShdw>
              </a:effectLst>
            </a:endParaRPr>
          </a:p>
        </p:txBody>
      </p:sp>
      <p:sp>
        <p:nvSpPr>
          <p:cNvPr id="5" name="Rectangle 9"/>
          <p:cNvSpPr>
            <a:spLocks noGrp="1" noChangeArrowheads="1"/>
          </p:cNvSpPr>
          <p:nvPr>
            <p:ph type="sldNum" sz="quarter" idx="12"/>
          </p:nvPr>
        </p:nvSpPr>
        <p:spPr/>
        <p:txBody>
          <a:bodyPr/>
          <a:lstStyle/>
          <a:p>
            <a:pPr>
              <a:defRPr/>
            </a:pPr>
            <a:fld id="{45D2A5D3-CB6A-4B50-96CE-CB8C4334F8A3}" type="slidenum">
              <a:rPr lang="en-US" altLang="it-IT"/>
              <a:pPr>
                <a:defRPr/>
              </a:pPr>
              <a:t>1</a:t>
            </a:fld>
            <a:endParaRPr lang="en-US" altLang="it-IT"/>
          </a:p>
        </p:txBody>
      </p:sp>
    </p:spTree>
    <p:extLst>
      <p:ext uri="{BB962C8B-B14F-4D97-AF65-F5344CB8AC3E}">
        <p14:creationId xmlns:p14="http://schemas.microsoft.com/office/powerpoint/2010/main" val="3417604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63" y="4763"/>
            <a:ext cx="6296026" cy="4719637"/>
          </a:xfrm>
          <a:noFill/>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573463"/>
            <a:ext cx="418306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450" y="115888"/>
            <a:ext cx="7497763" cy="1143000"/>
          </a:xfrm>
        </p:spPr>
        <p:txBody>
          <a:bodyPr/>
          <a:lstStyle/>
          <a:p>
            <a:pPr>
              <a:defRPr/>
            </a:pPr>
            <a:r>
              <a:rPr lang="it-IT" dirty="0" err="1" smtClean="0"/>
              <a:t>Upper</a:t>
            </a:r>
            <a:r>
              <a:rPr lang="it-IT" dirty="0" smtClean="0"/>
              <a:t> </a:t>
            </a:r>
            <a:r>
              <a:rPr lang="it-IT" dirty="0" err="1" smtClean="0"/>
              <a:t>cervical</a:t>
            </a:r>
            <a:r>
              <a:rPr lang="it-IT" dirty="0" smtClean="0"/>
              <a:t> </a:t>
            </a:r>
            <a:r>
              <a:rPr lang="it-IT" dirty="0" err="1" smtClean="0"/>
              <a:t>instability</a:t>
            </a:r>
            <a:r>
              <a:rPr lang="it-IT" dirty="0" smtClean="0"/>
              <a:t> test</a:t>
            </a:r>
            <a:endParaRPr lang="it-IT" dirty="0"/>
          </a:p>
        </p:txBody>
      </p:sp>
      <p:sp>
        <p:nvSpPr>
          <p:cNvPr id="45059" name="Segnaposto contenuto 2"/>
          <p:cNvSpPr>
            <a:spLocks noGrp="1"/>
          </p:cNvSpPr>
          <p:nvPr>
            <p:ph sz="half" idx="1"/>
          </p:nvPr>
        </p:nvSpPr>
        <p:spPr>
          <a:xfrm>
            <a:off x="468313" y="1524000"/>
            <a:ext cx="4608512" cy="5145088"/>
          </a:xfrm>
        </p:spPr>
        <p:txBody>
          <a:bodyPr/>
          <a:lstStyle/>
          <a:p>
            <a:r>
              <a:rPr lang="it-IT" altLang="it-IT" b="1" u="sng" smtClean="0"/>
              <a:t>Sharp Purser Test</a:t>
            </a:r>
          </a:p>
          <a:p>
            <a:pPr lvl="1"/>
            <a:r>
              <a:rPr lang="it-IT" altLang="it-IT" smtClean="0"/>
              <a:t>Reliability: K= 0,06 – 0,67</a:t>
            </a:r>
          </a:p>
          <a:p>
            <a:pPr lvl="1"/>
            <a:r>
              <a:rPr lang="it-IT" altLang="it-IT" smtClean="0"/>
              <a:t>Sensitivity: 19% - 69%</a:t>
            </a:r>
          </a:p>
          <a:p>
            <a:pPr lvl="1"/>
            <a:r>
              <a:rPr lang="it-IT" altLang="it-IT" smtClean="0"/>
              <a:t>Specificity: 71% - 98%</a:t>
            </a:r>
          </a:p>
          <a:p>
            <a:pPr lvl="1"/>
            <a:endParaRPr lang="it-IT" altLang="it-IT" smtClean="0"/>
          </a:p>
          <a:p>
            <a:pPr lvl="1"/>
            <a:r>
              <a:rPr lang="it-IT" altLang="it-IT" b="1" smtClean="0">
                <a:sym typeface="Wingdings" pitchFamily="2" charset="2"/>
              </a:rPr>
              <a:t>Week clinical value </a:t>
            </a:r>
            <a:r>
              <a:rPr lang="it-IT" altLang="it-IT" smtClean="0">
                <a:sym typeface="Wingdings" pitchFamily="2" charset="2"/>
              </a:rPr>
              <a:t>come test pre-manipolativo per l’instabilità cervicale superiore</a:t>
            </a:r>
          </a:p>
        </p:txBody>
      </p:sp>
      <p:pic>
        <p:nvPicPr>
          <p:cNvPr id="4506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48263" y="1916113"/>
            <a:ext cx="3983037" cy="2736850"/>
          </a:xfrm>
          <a:noFill/>
        </p:spPr>
      </p:pic>
      <p:sp>
        <p:nvSpPr>
          <p:cNvPr id="45061" name="Rettangolo 6"/>
          <p:cNvSpPr>
            <a:spLocks noChangeArrowheads="1"/>
          </p:cNvSpPr>
          <p:nvPr/>
        </p:nvSpPr>
        <p:spPr bwMode="auto">
          <a:xfrm>
            <a:off x="5076825" y="5013325"/>
            <a:ext cx="39227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lvl="1" eaLnBrk="1" hangingPunct="1">
              <a:spcBef>
                <a:spcPct val="0"/>
              </a:spcBef>
              <a:buClrTx/>
              <a:buFontTx/>
              <a:buNone/>
            </a:pPr>
            <a:r>
              <a:rPr lang="it-IT" altLang="it-IT" sz="2000">
                <a:latin typeface="Tahoma" pitchFamily="34" charset="0"/>
                <a:sym typeface="Wingdings" pitchFamily="2" charset="2"/>
              </a:rPr>
              <a:t>Si propone di valutare</a:t>
            </a:r>
          </a:p>
          <a:p>
            <a:pPr lvl="1" eaLnBrk="1" hangingPunct="1">
              <a:spcBef>
                <a:spcPct val="0"/>
              </a:spcBef>
              <a:buClrTx/>
              <a:buFontTx/>
              <a:buNone/>
            </a:pPr>
            <a:r>
              <a:rPr lang="it-IT" altLang="it-IT" sz="2000">
                <a:latin typeface="Tahoma" pitchFamily="34" charset="0"/>
                <a:sym typeface="Wingdings" pitchFamily="2" charset="2"/>
              </a:rPr>
              <a:t>l’integrità del </a:t>
            </a:r>
          </a:p>
          <a:p>
            <a:pPr lvl="1" eaLnBrk="1" hangingPunct="1">
              <a:spcBef>
                <a:spcPct val="0"/>
              </a:spcBef>
              <a:buClrTx/>
              <a:buFontTx/>
              <a:buNone/>
            </a:pPr>
            <a:r>
              <a:rPr lang="it-IT" altLang="it-IT" sz="2000" b="1">
                <a:latin typeface="Tahoma" pitchFamily="34" charset="0"/>
                <a:sym typeface="Wingdings" pitchFamily="2" charset="2"/>
              </a:rPr>
              <a:t>legamento trasverso:</a:t>
            </a:r>
          </a:p>
          <a:p>
            <a:pPr lvl="1" eaLnBrk="1" hangingPunct="1">
              <a:spcBef>
                <a:spcPct val="0"/>
              </a:spcBef>
              <a:buClrTx/>
              <a:buFontTx/>
              <a:buNone/>
            </a:pPr>
            <a:r>
              <a:rPr lang="it-IT" altLang="it-IT" sz="2000" b="1" i="1" u="sng">
                <a:latin typeface="Tahoma" pitchFamily="34" charset="0"/>
                <a:sym typeface="Wingdings" pitchFamily="2" charset="2"/>
              </a:rPr>
              <a:t>È un test che allevia i sintomi</a:t>
            </a:r>
            <a:endParaRPr lang="it-IT" altLang="it-IT" sz="2000" b="1" i="1" u="sng">
              <a:latin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187450" y="115888"/>
            <a:ext cx="7497763" cy="1143000"/>
          </a:xfrm>
        </p:spPr>
        <p:txBody>
          <a:bodyPr/>
          <a:lstStyle/>
          <a:p>
            <a:pPr>
              <a:defRPr/>
            </a:pPr>
            <a:r>
              <a:rPr lang="it-IT" dirty="0" smtClean="0"/>
              <a:t>Differenti modalità di esecuzione</a:t>
            </a:r>
            <a:endParaRPr lang="it-IT" dirty="0"/>
          </a:p>
        </p:txBody>
      </p:sp>
      <p:sp>
        <p:nvSpPr>
          <p:cNvPr id="5" name="Segnaposto contenuto 4"/>
          <p:cNvSpPr>
            <a:spLocks noGrp="1"/>
          </p:cNvSpPr>
          <p:nvPr>
            <p:ph sz="half" idx="1"/>
          </p:nvPr>
        </p:nvSpPr>
        <p:spPr>
          <a:xfrm>
            <a:off x="900113" y="1557338"/>
            <a:ext cx="3905250" cy="4662487"/>
          </a:xfrm>
        </p:spPr>
        <p:txBody>
          <a:bodyPr/>
          <a:lstStyle/>
          <a:p>
            <a:pPr>
              <a:defRPr/>
            </a:pPr>
            <a:r>
              <a:rPr lang="it-IT" b="1" dirty="0" smtClean="0"/>
              <a:t>Sharp </a:t>
            </a:r>
            <a:r>
              <a:rPr lang="it-IT" b="1" dirty="0" err="1" smtClean="0"/>
              <a:t>Purser</a:t>
            </a:r>
            <a:r>
              <a:rPr lang="it-IT" b="1" dirty="0" smtClean="0"/>
              <a:t> Test:</a:t>
            </a:r>
          </a:p>
          <a:p>
            <a:pPr marL="82550" indent="0">
              <a:buFont typeface="Wingdings 2" pitchFamily="18" charset="2"/>
              <a:buNone/>
              <a:defRPr/>
            </a:pPr>
            <a:r>
              <a:rPr lang="it-IT" dirty="0" smtClean="0"/>
              <a:t>Il paziente è seduto con il collo </a:t>
            </a:r>
            <a:r>
              <a:rPr lang="it-IT" dirty="0" err="1" smtClean="0"/>
              <a:t>semiflesso</a:t>
            </a:r>
            <a:r>
              <a:rPr lang="it-IT" dirty="0" smtClean="0"/>
              <a:t> in avanti, il Ft fissa C1- C2 ed esegue una leggera traslazione </a:t>
            </a:r>
            <a:r>
              <a:rPr lang="it-IT" dirty="0" err="1" smtClean="0"/>
              <a:t>antero</a:t>
            </a:r>
            <a:r>
              <a:rPr lang="it-IT" dirty="0" smtClean="0"/>
              <a:t>-posteriore dell’occipite dall’alto, applicando una leggera pressione sulla fronte</a:t>
            </a:r>
            <a:endParaRPr lang="it-IT" dirty="0"/>
          </a:p>
        </p:txBody>
      </p:sp>
      <p:sp>
        <p:nvSpPr>
          <p:cNvPr id="46084" name="Segnaposto contenuto 5"/>
          <p:cNvSpPr>
            <a:spLocks noGrp="1"/>
          </p:cNvSpPr>
          <p:nvPr>
            <p:ph sz="half" idx="2"/>
          </p:nvPr>
        </p:nvSpPr>
        <p:spPr>
          <a:xfrm>
            <a:off x="5148263" y="1524000"/>
            <a:ext cx="3786187" cy="5073650"/>
          </a:xfrm>
        </p:spPr>
        <p:txBody>
          <a:bodyPr/>
          <a:lstStyle/>
          <a:p>
            <a:r>
              <a:rPr lang="it-IT" altLang="it-IT" sz="2400" smtClean="0"/>
              <a:t>Se la posizione semiflessa già elicita alcuni sintomi del paziente, la pressione può avvenire in direzione anteriore con la mano che fissa la spinosa di C2, per verificare se la pressione in avanti del dente dell’epistrofeo allevia i sintomi precedentemente comparsi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350" y="115888"/>
            <a:ext cx="7497763" cy="850900"/>
          </a:xfrm>
        </p:spPr>
        <p:txBody>
          <a:bodyPr/>
          <a:lstStyle/>
          <a:p>
            <a:pPr>
              <a:defRPr/>
            </a:pPr>
            <a:r>
              <a:rPr lang="it-IT" dirty="0" err="1" smtClean="0"/>
              <a:t>Transverse</a:t>
            </a:r>
            <a:r>
              <a:rPr lang="it-IT" dirty="0" smtClean="0"/>
              <a:t> </a:t>
            </a:r>
            <a:r>
              <a:rPr lang="it-IT" dirty="0" err="1" smtClean="0"/>
              <a:t>ligament</a:t>
            </a:r>
            <a:r>
              <a:rPr lang="it-IT" dirty="0" smtClean="0"/>
              <a:t> stress test</a:t>
            </a:r>
            <a:endParaRPr lang="it-IT" dirty="0"/>
          </a:p>
        </p:txBody>
      </p:sp>
      <p:sp>
        <p:nvSpPr>
          <p:cNvPr id="3" name="Segnaposto contenuto 2"/>
          <p:cNvSpPr>
            <a:spLocks noGrp="1"/>
          </p:cNvSpPr>
          <p:nvPr>
            <p:ph sz="half" idx="1"/>
          </p:nvPr>
        </p:nvSpPr>
        <p:spPr>
          <a:xfrm>
            <a:off x="684213" y="1196975"/>
            <a:ext cx="4535487" cy="5545138"/>
          </a:xfrm>
        </p:spPr>
        <p:txBody>
          <a:bodyPr/>
          <a:lstStyle/>
          <a:p>
            <a:pPr marL="82550" indent="0">
              <a:buFont typeface="Wingdings 2" pitchFamily="18" charset="2"/>
              <a:buNone/>
              <a:defRPr/>
            </a:pPr>
            <a:r>
              <a:rPr lang="it-IT" b="1" u="sng" dirty="0" smtClean="0"/>
              <a:t>E’ un test provocativo</a:t>
            </a:r>
          </a:p>
          <a:p>
            <a:pPr>
              <a:defRPr/>
            </a:pPr>
            <a:r>
              <a:rPr lang="it-IT" sz="2400" dirty="0" smtClean="0"/>
              <a:t>Paziente supino con il collo in posizione neutra (né </a:t>
            </a:r>
            <a:r>
              <a:rPr lang="it-IT" sz="2400" dirty="0" err="1" smtClean="0"/>
              <a:t>flex</a:t>
            </a:r>
            <a:r>
              <a:rPr lang="it-IT" sz="2400" dirty="0" smtClean="0"/>
              <a:t> né </a:t>
            </a:r>
            <a:r>
              <a:rPr lang="it-IT" sz="2400" dirty="0" err="1" smtClean="0"/>
              <a:t>estesione</a:t>
            </a:r>
            <a:r>
              <a:rPr lang="it-IT" sz="2400" dirty="0" smtClean="0"/>
              <a:t>), eventualmente supportato da un cuscino</a:t>
            </a:r>
          </a:p>
          <a:p>
            <a:pPr>
              <a:defRPr/>
            </a:pPr>
            <a:r>
              <a:rPr lang="it-IT" sz="2400" dirty="0" smtClean="0"/>
              <a:t>Il terapista pone le mani subito sotto occipite, nello spazio tra occipite e la spinosa di C2, abbracciando l’arco di atlante</a:t>
            </a:r>
          </a:p>
          <a:p>
            <a:pPr>
              <a:defRPr/>
            </a:pPr>
            <a:r>
              <a:rPr lang="it-IT" sz="2400" dirty="0" smtClean="0"/>
              <a:t>Il terapista porta C1 anteriormente, con una traslazione del collo, senza </a:t>
            </a:r>
            <a:r>
              <a:rPr lang="it-IT" sz="2400" dirty="0" err="1" smtClean="0"/>
              <a:t>flex</a:t>
            </a:r>
            <a:r>
              <a:rPr lang="it-IT" sz="2400" dirty="0" smtClean="0"/>
              <a:t> né est e tiene la posizione per 15 secondi</a:t>
            </a:r>
            <a:endParaRPr lang="it-IT" sz="2400" dirty="0"/>
          </a:p>
        </p:txBody>
      </p:sp>
      <p:pic>
        <p:nvPicPr>
          <p:cNvPr id="4710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19700" y="2708275"/>
            <a:ext cx="3868738" cy="2176463"/>
          </a:xfrm>
          <a:noFill/>
        </p:spPr>
      </p:pic>
      <p:sp>
        <p:nvSpPr>
          <p:cNvPr id="47109" name="CasellaDiTesto 4"/>
          <p:cNvSpPr txBox="1">
            <a:spLocks noChangeArrowheads="1"/>
          </p:cNvSpPr>
          <p:nvPr/>
        </p:nvSpPr>
        <p:spPr bwMode="auto">
          <a:xfrm>
            <a:off x="5724525" y="5229225"/>
            <a:ext cx="2846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it-IT" altLang="it-IT" sz="2000">
                <a:latin typeface="Tahoma" pitchFamily="34" charset="0"/>
              </a:rPr>
              <a:t>La comparsa di sintomi</a:t>
            </a:r>
          </a:p>
          <a:p>
            <a:pPr eaLnBrk="1" hangingPunct="1">
              <a:spcBef>
                <a:spcPct val="0"/>
              </a:spcBef>
              <a:buClrTx/>
              <a:buSzTx/>
              <a:buFontTx/>
              <a:buNone/>
            </a:pPr>
            <a:r>
              <a:rPr lang="it-IT" altLang="it-IT" sz="2000">
                <a:latin typeface="Tahoma" pitchFamily="34" charset="0"/>
              </a:rPr>
              <a:t>Come nausea, vertigini,</a:t>
            </a:r>
          </a:p>
          <a:p>
            <a:pPr eaLnBrk="1" hangingPunct="1">
              <a:spcBef>
                <a:spcPct val="0"/>
              </a:spcBef>
              <a:buClrTx/>
              <a:buSzTx/>
              <a:buFontTx/>
              <a:buNone/>
            </a:pPr>
            <a:r>
              <a:rPr lang="it-IT" altLang="it-IT" sz="2000">
                <a:latin typeface="Tahoma" pitchFamily="34" charset="0"/>
              </a:rPr>
              <a:t>Nistagmo ecc</a:t>
            </a:r>
          </a:p>
          <a:p>
            <a:pPr eaLnBrk="1" hangingPunct="1">
              <a:spcBef>
                <a:spcPct val="0"/>
              </a:spcBef>
              <a:buClrTx/>
              <a:buSzTx/>
              <a:buFontTx/>
              <a:buNone/>
            </a:pPr>
            <a:r>
              <a:rPr lang="it-IT" altLang="it-IT" sz="2000">
                <a:latin typeface="Tahoma" pitchFamily="34" charset="0"/>
              </a:rPr>
              <a:t>Rende il test positivo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8888" y="115888"/>
            <a:ext cx="7499350" cy="1009650"/>
          </a:xfrm>
        </p:spPr>
        <p:txBody>
          <a:bodyPr/>
          <a:lstStyle/>
          <a:p>
            <a:pPr>
              <a:defRPr/>
            </a:pPr>
            <a:r>
              <a:rPr lang="it-IT" b="1" dirty="0" smtClean="0"/>
              <a:t>Alar </a:t>
            </a:r>
            <a:r>
              <a:rPr lang="it-IT" b="1" dirty="0" err="1" smtClean="0"/>
              <a:t>Ligament</a:t>
            </a:r>
            <a:r>
              <a:rPr lang="it-IT" b="1" dirty="0" smtClean="0"/>
              <a:t> stress test</a:t>
            </a:r>
            <a:endParaRPr lang="it-IT" b="1" dirty="0"/>
          </a:p>
        </p:txBody>
      </p:sp>
      <p:sp>
        <p:nvSpPr>
          <p:cNvPr id="48131" name="Segnaposto contenuto 2"/>
          <p:cNvSpPr>
            <a:spLocks noGrp="1"/>
          </p:cNvSpPr>
          <p:nvPr>
            <p:ph sz="half" idx="1"/>
          </p:nvPr>
        </p:nvSpPr>
        <p:spPr>
          <a:xfrm>
            <a:off x="755650" y="1412875"/>
            <a:ext cx="4089400" cy="5445125"/>
          </a:xfrm>
        </p:spPr>
        <p:txBody>
          <a:bodyPr/>
          <a:lstStyle/>
          <a:p>
            <a:r>
              <a:rPr lang="it-IT" altLang="it-IT" sz="2400" smtClean="0"/>
              <a:t>Sensitivity:  69 - 72%</a:t>
            </a:r>
          </a:p>
          <a:p>
            <a:r>
              <a:rPr lang="it-IT" altLang="it-IT" sz="2400" smtClean="0"/>
              <a:t>Specificity: 96 – 100%</a:t>
            </a:r>
          </a:p>
          <a:p>
            <a:r>
              <a:rPr lang="it-IT" altLang="it-IT" sz="2400" b="1" u="sng" smtClean="0"/>
              <a:t>Moderate clinical value </a:t>
            </a:r>
            <a:r>
              <a:rPr lang="it-IT" altLang="it-IT" sz="2400" smtClean="0"/>
              <a:t>come test pre-manipolativo di screening per l’instabilità cervicale superiore</a:t>
            </a:r>
          </a:p>
          <a:p>
            <a:r>
              <a:rPr lang="it-IT" altLang="it-IT" sz="2400" smtClean="0"/>
              <a:t>Valuta la qualità dell’inclinazione e rotazione tra occipite e atlante, l’insufficienza del legamento crea un’ipermobilità in quest’area</a:t>
            </a:r>
          </a:p>
        </p:txBody>
      </p:sp>
      <p:pic>
        <p:nvPicPr>
          <p:cNvPr id="4813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48263" y="1412875"/>
            <a:ext cx="3740150" cy="2103438"/>
          </a:xfrm>
          <a:noFill/>
        </p:spPr>
      </p:pic>
      <p:pic>
        <p:nvPicPr>
          <p:cNvPr id="481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292600"/>
            <a:ext cx="3703638"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6013" y="115888"/>
            <a:ext cx="7818437" cy="1027112"/>
          </a:xfrm>
        </p:spPr>
        <p:txBody>
          <a:bodyPr>
            <a:normAutofit fontScale="90000"/>
          </a:bodyPr>
          <a:lstStyle/>
          <a:p>
            <a:pPr>
              <a:defRPr/>
            </a:pPr>
            <a:r>
              <a:rPr lang="it-IT" altLang="it-IT" sz="4400" b="1" dirty="0" smtClean="0">
                <a:solidFill>
                  <a:schemeClr val="tx1"/>
                </a:solidFill>
              </a:rPr>
              <a:t>4-Insufficienza </a:t>
            </a:r>
            <a:r>
              <a:rPr lang="it-IT" altLang="it-IT" sz="4400" b="1" dirty="0" err="1" smtClean="0">
                <a:solidFill>
                  <a:schemeClr val="tx1"/>
                </a:solidFill>
              </a:rPr>
              <a:t>vertebro</a:t>
            </a:r>
            <a:r>
              <a:rPr lang="it-IT" altLang="it-IT" sz="4400" b="1" dirty="0" smtClean="0">
                <a:solidFill>
                  <a:schemeClr val="tx1"/>
                </a:solidFill>
              </a:rPr>
              <a:t>-basilare</a:t>
            </a:r>
            <a:endParaRPr lang="it-IT" dirty="0"/>
          </a:p>
        </p:txBody>
      </p:sp>
      <p:sp>
        <p:nvSpPr>
          <p:cNvPr id="53251" name="Segnaposto contenuto 3"/>
          <p:cNvSpPr>
            <a:spLocks noGrp="1"/>
          </p:cNvSpPr>
          <p:nvPr>
            <p:ph sz="half" idx="1"/>
          </p:nvPr>
        </p:nvSpPr>
        <p:spPr>
          <a:xfrm>
            <a:off x="827088" y="1773238"/>
            <a:ext cx="4537075" cy="4303712"/>
          </a:xfrm>
        </p:spPr>
        <p:txBody>
          <a:bodyPr/>
          <a:lstStyle/>
          <a:p>
            <a:r>
              <a:rPr lang="it-IT" altLang="it-IT" smtClean="0"/>
              <a:t>Il </a:t>
            </a:r>
            <a:r>
              <a:rPr lang="it-IT" altLang="it-IT" b="1" smtClean="0"/>
              <a:t>Sistema Vertebro-basilare</a:t>
            </a:r>
            <a:r>
              <a:rPr lang="it-IT" altLang="it-IT" smtClean="0"/>
              <a:t> comprende le due arterie vertebrali e la loro unione che forma l’arteria basilare. </a:t>
            </a:r>
          </a:p>
          <a:p>
            <a:r>
              <a:rPr lang="it-IT" altLang="it-IT" smtClean="0"/>
              <a:t>Questo sistema fornisce approssimativamente il 20% del rifornimento sanguigno intracranico.</a:t>
            </a:r>
          </a:p>
        </p:txBody>
      </p:sp>
      <p:pic>
        <p:nvPicPr>
          <p:cNvPr id="5325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10238" y="1773238"/>
            <a:ext cx="2678112" cy="3997325"/>
          </a:xfrm>
          <a:noFill/>
        </p:spPr>
      </p:pic>
    </p:spTree>
    <p:extLst>
      <p:ext uri="{BB962C8B-B14F-4D97-AF65-F5344CB8AC3E}">
        <p14:creationId xmlns:p14="http://schemas.microsoft.com/office/powerpoint/2010/main" val="1692506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042988" y="115888"/>
            <a:ext cx="7897812" cy="1512887"/>
          </a:xfrm>
        </p:spPr>
        <p:txBody>
          <a:bodyPr/>
          <a:lstStyle/>
          <a:p>
            <a:pPr>
              <a:defRPr/>
            </a:pPr>
            <a:r>
              <a:rPr lang="it-IT" sz="3600" dirty="0" smtClean="0"/>
              <a:t>Vi sono tre aree dove l’arteria vertebrale è vulnerabile a compressione esterne:</a:t>
            </a:r>
            <a:endParaRPr lang="it-IT" sz="3600" dirty="0"/>
          </a:p>
        </p:txBody>
      </p:sp>
      <p:sp>
        <p:nvSpPr>
          <p:cNvPr id="54275" name="Segnaposto contenuto 5"/>
          <p:cNvSpPr>
            <a:spLocks noGrp="1"/>
          </p:cNvSpPr>
          <p:nvPr>
            <p:ph sz="half" idx="1"/>
          </p:nvPr>
        </p:nvSpPr>
        <p:spPr>
          <a:xfrm>
            <a:off x="684213" y="2149475"/>
            <a:ext cx="4114800" cy="4664075"/>
          </a:xfrm>
        </p:spPr>
        <p:txBody>
          <a:bodyPr/>
          <a:lstStyle/>
          <a:p>
            <a:r>
              <a:rPr lang="it-IT" altLang="it-IT" smtClean="0"/>
              <a:t>A livello del forame vertebrale C6 a causa della contrazione del muscolo longus colli e/o il muscolo scaleno anteriore.</a:t>
            </a:r>
          </a:p>
          <a:p>
            <a:r>
              <a:rPr lang="it-IT" altLang="it-IT" smtClean="0"/>
              <a:t>Dentro il forame trasverso tra C6 e C2.</a:t>
            </a:r>
          </a:p>
          <a:p>
            <a:r>
              <a:rPr lang="it-IT" altLang="it-IT" smtClean="0"/>
              <a:t>A livello di C1 e C2.</a:t>
            </a:r>
          </a:p>
          <a:p>
            <a:endParaRPr lang="it-IT" altLang="it-IT" smtClean="0"/>
          </a:p>
        </p:txBody>
      </p:sp>
      <p:pic>
        <p:nvPicPr>
          <p:cNvPr id="542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013" y="2205038"/>
            <a:ext cx="4381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961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971550" y="609600"/>
            <a:ext cx="8172450" cy="1143000"/>
          </a:xfrm>
        </p:spPr>
        <p:txBody>
          <a:bodyPr>
            <a:normAutofit fontScale="90000"/>
          </a:bodyPr>
          <a:lstStyle/>
          <a:p>
            <a:pPr eaLnBrk="1" fontAlgn="auto" hangingPunct="1">
              <a:spcAft>
                <a:spcPts val="0"/>
              </a:spcAft>
              <a:defRPr/>
            </a:pPr>
            <a:r>
              <a:rPr lang="it-IT" altLang="it-IT" sz="4000" b="1" dirty="0" smtClean="0">
                <a:solidFill>
                  <a:schemeClr val="tx1"/>
                </a:solidFill>
              </a:rPr>
              <a:t>4-Insufficienza </a:t>
            </a:r>
            <a:r>
              <a:rPr lang="it-IT" altLang="it-IT" sz="4000" b="1" dirty="0" err="1" smtClean="0">
                <a:solidFill>
                  <a:schemeClr val="tx1"/>
                </a:solidFill>
              </a:rPr>
              <a:t>vertebro</a:t>
            </a:r>
            <a:r>
              <a:rPr lang="it-IT" altLang="it-IT" sz="4000" b="1" dirty="0" smtClean="0">
                <a:solidFill>
                  <a:schemeClr val="tx1"/>
                </a:solidFill>
              </a:rPr>
              <a:t>-basilare - 2</a:t>
            </a:r>
          </a:p>
        </p:txBody>
      </p:sp>
      <p:sp>
        <p:nvSpPr>
          <p:cNvPr id="55299" name="Segnaposto contenuto 2"/>
          <p:cNvSpPr>
            <a:spLocks noGrp="1"/>
          </p:cNvSpPr>
          <p:nvPr>
            <p:ph idx="1"/>
          </p:nvPr>
        </p:nvSpPr>
        <p:spPr>
          <a:xfrm>
            <a:off x="684213" y="1989138"/>
            <a:ext cx="8456612" cy="4464050"/>
          </a:xfrm>
        </p:spPr>
        <p:txBody>
          <a:bodyPr/>
          <a:lstStyle/>
          <a:p>
            <a:pPr eaLnBrk="1" hangingPunct="1"/>
            <a:r>
              <a:rPr lang="it-IT" altLang="it-IT" sz="2800" smtClean="0"/>
              <a:t>Drop attack: svenimenti improvvisi</a:t>
            </a:r>
          </a:p>
          <a:p>
            <a:pPr eaLnBrk="1" hangingPunct="1"/>
            <a:r>
              <a:rPr lang="it-IT" altLang="it-IT" sz="2800" smtClean="0"/>
              <a:t>Dizziness: sbandamenti, vertigine</a:t>
            </a:r>
          </a:p>
          <a:p>
            <a:pPr eaLnBrk="1" hangingPunct="1"/>
            <a:r>
              <a:rPr lang="it-IT" altLang="it-IT" sz="2800" smtClean="0"/>
              <a:t>Disfagia</a:t>
            </a:r>
          </a:p>
          <a:p>
            <a:pPr eaLnBrk="1" hangingPunct="1"/>
            <a:r>
              <a:rPr lang="it-IT" altLang="it-IT" sz="2800" smtClean="0"/>
              <a:t>Disartria</a:t>
            </a:r>
          </a:p>
          <a:p>
            <a:pPr eaLnBrk="1" hangingPunct="1"/>
            <a:r>
              <a:rPr lang="it-IT" altLang="it-IT" sz="2800" smtClean="0"/>
              <a:t>Diplopia</a:t>
            </a:r>
          </a:p>
          <a:p>
            <a:pPr eaLnBrk="1" hangingPunct="1"/>
            <a:r>
              <a:rPr lang="it-IT" altLang="it-IT" sz="2800" smtClean="0"/>
              <a:t>Nistagmo</a:t>
            </a:r>
          </a:p>
          <a:p>
            <a:pPr eaLnBrk="1" hangingPunct="1"/>
            <a:r>
              <a:rPr lang="it-IT" altLang="it-IT" sz="2800" smtClean="0"/>
              <a:t>Nausea</a:t>
            </a:r>
          </a:p>
          <a:p>
            <a:pPr eaLnBrk="1" hangingPunct="1"/>
            <a:r>
              <a:rPr lang="it-IT" altLang="it-IT" sz="2800" smtClean="0"/>
              <a:t>Nunbness: sensazione di intorpidimento agli arti</a:t>
            </a:r>
          </a:p>
        </p:txBody>
      </p:sp>
      <p:sp>
        <p:nvSpPr>
          <p:cNvPr id="2" name="Ovale 1"/>
          <p:cNvSpPr/>
          <p:nvPr/>
        </p:nvSpPr>
        <p:spPr>
          <a:xfrm>
            <a:off x="6875463" y="2133600"/>
            <a:ext cx="1924050" cy="177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b="1" dirty="0"/>
              <a:t>5 D’s</a:t>
            </a:r>
          </a:p>
        </p:txBody>
      </p:sp>
      <p:sp>
        <p:nvSpPr>
          <p:cNvPr id="3" name="Ovale 2"/>
          <p:cNvSpPr/>
          <p:nvPr/>
        </p:nvSpPr>
        <p:spPr>
          <a:xfrm>
            <a:off x="7019925" y="4149725"/>
            <a:ext cx="1562100" cy="135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b="1" dirty="0"/>
              <a:t>3 N’s</a:t>
            </a:r>
          </a:p>
        </p:txBody>
      </p:sp>
    </p:spTree>
    <p:extLst>
      <p:ext uri="{BB962C8B-B14F-4D97-AF65-F5344CB8AC3E}">
        <p14:creationId xmlns:p14="http://schemas.microsoft.com/office/powerpoint/2010/main" val="3736936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100" y="274638"/>
            <a:ext cx="7499350" cy="1143000"/>
          </a:xfrm>
        </p:spPr>
        <p:txBody>
          <a:bodyPr>
            <a:normAutofit fontScale="90000"/>
          </a:bodyPr>
          <a:lstStyle/>
          <a:p>
            <a:pPr>
              <a:defRPr/>
            </a:pPr>
            <a:r>
              <a:rPr lang="it-IT" altLang="it-IT" sz="3600" b="1" dirty="0" smtClean="0">
                <a:solidFill>
                  <a:schemeClr val="tx1"/>
                </a:solidFill>
              </a:rPr>
              <a:t>4-Insufficienza </a:t>
            </a:r>
            <a:r>
              <a:rPr lang="it-IT" altLang="it-IT" sz="3600" b="1" dirty="0" err="1" smtClean="0">
                <a:solidFill>
                  <a:schemeClr val="tx1"/>
                </a:solidFill>
              </a:rPr>
              <a:t>vertebro</a:t>
            </a:r>
            <a:r>
              <a:rPr lang="it-IT" altLang="it-IT" sz="3600" b="1" dirty="0" smtClean="0">
                <a:solidFill>
                  <a:schemeClr val="tx1"/>
                </a:solidFill>
              </a:rPr>
              <a:t>-basilare - 3</a:t>
            </a:r>
            <a:endParaRPr lang="it-IT" sz="3600" dirty="0"/>
          </a:p>
        </p:txBody>
      </p:sp>
      <p:sp>
        <p:nvSpPr>
          <p:cNvPr id="4" name="Segnaposto contenuto 3"/>
          <p:cNvSpPr>
            <a:spLocks noGrp="1"/>
          </p:cNvSpPr>
          <p:nvPr>
            <p:ph sz="half" idx="1"/>
          </p:nvPr>
        </p:nvSpPr>
        <p:spPr>
          <a:xfrm>
            <a:off x="1042988" y="1700213"/>
            <a:ext cx="4049712" cy="4487862"/>
          </a:xfrm>
        </p:spPr>
        <p:txBody>
          <a:bodyPr/>
          <a:lstStyle/>
          <a:p>
            <a:pPr marL="82550" indent="0">
              <a:buFont typeface="Wingdings 2" pitchFamily="18" charset="2"/>
              <a:buNone/>
              <a:defRPr/>
            </a:pPr>
            <a:r>
              <a:rPr lang="it-IT" b="1" dirty="0" smtClean="0"/>
              <a:t>Test dell’estensione e rotazione</a:t>
            </a:r>
          </a:p>
          <a:p>
            <a:pPr>
              <a:defRPr/>
            </a:pPr>
            <a:r>
              <a:rPr lang="it-IT" dirty="0" err="1" smtClean="0"/>
              <a:t>Sensitivity</a:t>
            </a:r>
            <a:r>
              <a:rPr lang="it-IT" dirty="0" smtClean="0"/>
              <a:t>: 0 – 57%</a:t>
            </a:r>
          </a:p>
          <a:p>
            <a:pPr>
              <a:defRPr/>
            </a:pPr>
            <a:r>
              <a:rPr lang="it-IT" dirty="0" err="1" smtClean="0"/>
              <a:t>Specificity</a:t>
            </a:r>
            <a:r>
              <a:rPr lang="it-IT" dirty="0" smtClean="0"/>
              <a:t>: 67 – 100%</a:t>
            </a:r>
          </a:p>
          <a:p>
            <a:pPr>
              <a:defRPr/>
            </a:pPr>
            <a:endParaRPr lang="it-IT" dirty="0"/>
          </a:p>
          <a:p>
            <a:pPr>
              <a:defRPr/>
            </a:pPr>
            <a:r>
              <a:rPr lang="it-IT" dirty="0" smtClean="0"/>
              <a:t>Debole significato clinico come test </a:t>
            </a:r>
            <a:r>
              <a:rPr lang="it-IT" dirty="0" err="1" smtClean="0"/>
              <a:t>premanipolativo</a:t>
            </a:r>
            <a:endParaRPr lang="it-IT" dirty="0"/>
          </a:p>
        </p:txBody>
      </p:sp>
      <p:pic>
        <p:nvPicPr>
          <p:cNvPr id="5632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2225" y="2420938"/>
            <a:ext cx="3914775" cy="2201862"/>
          </a:xfrm>
          <a:noFill/>
        </p:spPr>
      </p:pic>
      <p:sp>
        <p:nvSpPr>
          <p:cNvPr id="56325" name="CasellaDiTesto 5"/>
          <p:cNvSpPr txBox="1">
            <a:spLocks noChangeArrowheads="1"/>
          </p:cNvSpPr>
          <p:nvPr/>
        </p:nvSpPr>
        <p:spPr bwMode="auto">
          <a:xfrm>
            <a:off x="4787900" y="5300663"/>
            <a:ext cx="4356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it-IT" altLang="it-IT" sz="2200">
                <a:latin typeface="Tahoma" pitchFamily="34" charset="0"/>
              </a:rPr>
              <a:t>Tieni la posizione per 30 secondi.</a:t>
            </a:r>
          </a:p>
          <a:p>
            <a:pPr eaLnBrk="1" hangingPunct="1">
              <a:spcBef>
                <a:spcPct val="0"/>
              </a:spcBef>
              <a:buClrTx/>
              <a:buSzTx/>
              <a:buFontTx/>
              <a:buNone/>
            </a:pPr>
            <a:r>
              <a:rPr lang="it-IT" altLang="it-IT" sz="2200">
                <a:latin typeface="Tahoma" pitchFamily="34" charset="0"/>
              </a:rPr>
              <a:t>Parla con il paziente oppure</a:t>
            </a:r>
          </a:p>
          <a:p>
            <a:pPr eaLnBrk="1" hangingPunct="1">
              <a:spcBef>
                <a:spcPct val="0"/>
              </a:spcBef>
              <a:buClrTx/>
              <a:buSzTx/>
              <a:buFontTx/>
              <a:buNone/>
            </a:pPr>
            <a:r>
              <a:rPr lang="it-IT" altLang="it-IT" sz="2200">
                <a:latin typeface="Tahoma" pitchFamily="34" charset="0"/>
              </a:rPr>
              <a:t>Chiedigli di contare fino a 20.</a:t>
            </a:r>
          </a:p>
        </p:txBody>
      </p:sp>
    </p:spTree>
    <p:extLst>
      <p:ext uri="{BB962C8B-B14F-4D97-AF65-F5344CB8AC3E}">
        <p14:creationId xmlns:p14="http://schemas.microsoft.com/office/powerpoint/2010/main" val="3460127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1258888" y="609600"/>
            <a:ext cx="7046912" cy="1306513"/>
          </a:xfrm>
        </p:spPr>
        <p:txBody>
          <a:bodyPr>
            <a:normAutofit fontScale="90000"/>
          </a:bodyPr>
          <a:lstStyle/>
          <a:p>
            <a:pPr eaLnBrk="1" fontAlgn="auto" hangingPunct="1">
              <a:spcAft>
                <a:spcPts val="0"/>
              </a:spcAft>
              <a:defRPr/>
            </a:pPr>
            <a:r>
              <a:rPr lang="it-IT" altLang="it-IT" sz="4000" b="1" dirty="0" smtClean="0">
                <a:solidFill>
                  <a:schemeClr val="tx1"/>
                </a:solidFill>
              </a:rPr>
              <a:t>5-Malattie sistemiche o infiammatorie</a:t>
            </a:r>
          </a:p>
        </p:txBody>
      </p:sp>
      <p:sp>
        <p:nvSpPr>
          <p:cNvPr id="57347" name="Segnaposto contenuto 2"/>
          <p:cNvSpPr>
            <a:spLocks noGrp="1"/>
          </p:cNvSpPr>
          <p:nvPr>
            <p:ph idx="1"/>
          </p:nvPr>
        </p:nvSpPr>
        <p:spPr>
          <a:xfrm>
            <a:off x="903288" y="2432050"/>
            <a:ext cx="7989887" cy="3949700"/>
          </a:xfrm>
        </p:spPr>
        <p:txBody>
          <a:bodyPr/>
          <a:lstStyle/>
          <a:p>
            <a:pPr eaLnBrk="1" hangingPunct="1"/>
            <a:r>
              <a:rPr lang="it-IT" altLang="it-IT" smtClean="0"/>
              <a:t>Temperatura superiore a 37° C</a:t>
            </a:r>
          </a:p>
          <a:p>
            <a:pPr eaLnBrk="1" hangingPunct="1"/>
            <a:r>
              <a:rPr lang="it-IT" altLang="it-IT" smtClean="0"/>
              <a:t>Pressione arteriosa &gt; 165/95</a:t>
            </a:r>
          </a:p>
          <a:p>
            <a:pPr eaLnBrk="1" hangingPunct="1"/>
            <a:r>
              <a:rPr lang="it-IT" altLang="it-IT" smtClean="0"/>
              <a:t>Pulsazioni a riposo &gt; 100 battiti al minuto</a:t>
            </a:r>
          </a:p>
          <a:p>
            <a:pPr eaLnBrk="1" hangingPunct="1"/>
            <a:r>
              <a:rPr lang="it-IT" altLang="it-IT" smtClean="0"/>
              <a:t>Frequenza respiratoria &gt; 25 respiri al minuto</a:t>
            </a:r>
          </a:p>
          <a:p>
            <a:pPr eaLnBrk="1" hangingPunct="1"/>
            <a:r>
              <a:rPr lang="it-IT" altLang="it-IT" smtClean="0"/>
              <a:t>Affaticamento</a:t>
            </a:r>
          </a:p>
        </p:txBody>
      </p:sp>
    </p:spTree>
    <p:extLst>
      <p:ext uri="{BB962C8B-B14F-4D97-AF65-F5344CB8AC3E}">
        <p14:creationId xmlns:p14="http://schemas.microsoft.com/office/powerpoint/2010/main" val="802453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4"/>
          <p:cNvSpPr>
            <a:spLocks noGrp="1"/>
          </p:cNvSpPr>
          <p:nvPr>
            <p:ph type="title"/>
          </p:nvPr>
        </p:nvSpPr>
        <p:spPr>
          <a:xfrm>
            <a:off x="1435100" y="188913"/>
            <a:ext cx="7499350" cy="849312"/>
          </a:xfrm>
        </p:spPr>
        <p:txBody>
          <a:bodyPr/>
          <a:lstStyle/>
          <a:p>
            <a:pPr eaLnBrk="1" fontAlgn="auto" hangingPunct="1">
              <a:spcAft>
                <a:spcPts val="0"/>
              </a:spcAft>
              <a:defRPr/>
            </a:pPr>
            <a:r>
              <a:rPr lang="it-IT" altLang="it-IT" b="1" dirty="0" smtClean="0">
                <a:solidFill>
                  <a:schemeClr val="tx1"/>
                </a:solidFill>
              </a:rPr>
              <a:t>2-neoplasie</a:t>
            </a:r>
          </a:p>
        </p:txBody>
      </p:sp>
      <p:sp>
        <p:nvSpPr>
          <p:cNvPr id="35843" name="Segnaposto contenuto 5"/>
          <p:cNvSpPr>
            <a:spLocks noGrp="1"/>
          </p:cNvSpPr>
          <p:nvPr>
            <p:ph idx="1"/>
          </p:nvPr>
        </p:nvSpPr>
        <p:spPr>
          <a:xfrm>
            <a:off x="612775" y="1125538"/>
            <a:ext cx="8496300" cy="5543550"/>
          </a:xfrm>
        </p:spPr>
        <p:txBody>
          <a:bodyPr/>
          <a:lstStyle/>
          <a:p>
            <a:pPr eaLnBrk="1" hangingPunct="1"/>
            <a:r>
              <a:rPr lang="it-IT" altLang="it-IT" sz="2600" smtClean="0"/>
              <a:t>Età superiore ai 50 anni</a:t>
            </a:r>
          </a:p>
          <a:p>
            <a:pPr eaLnBrk="1" hangingPunct="1"/>
            <a:r>
              <a:rPr lang="it-IT" altLang="it-IT" sz="2600" smtClean="0"/>
              <a:t>Precedente storia di tumore (anamnesi personale positiva)</a:t>
            </a:r>
          </a:p>
          <a:p>
            <a:pPr eaLnBrk="1" hangingPunct="1"/>
            <a:r>
              <a:rPr lang="it-IT" altLang="it-IT" sz="2600" smtClean="0"/>
              <a:t>Inspiegabile perdita di peso</a:t>
            </a:r>
          </a:p>
          <a:p>
            <a:pPr eaLnBrk="1" hangingPunct="1"/>
            <a:r>
              <a:rPr lang="it-IT" altLang="it-IT" sz="2600" smtClean="0"/>
              <a:t>Dolore costante che non si modifica riducendo il carico o con il riposo</a:t>
            </a:r>
          </a:p>
          <a:p>
            <a:pPr eaLnBrk="1" hangingPunct="1"/>
            <a:r>
              <a:rPr lang="it-IT" altLang="it-IT" sz="2600" smtClean="0"/>
              <a:t>Dolore notturno</a:t>
            </a:r>
          </a:p>
          <a:p>
            <a:pPr eaLnBrk="1" hangingPunct="1"/>
            <a:r>
              <a:rPr lang="it-IT" altLang="it-IT" sz="2600" smtClean="0"/>
              <a:t>Dolore che non migliora con le terapie per 4-6 settimane</a:t>
            </a:r>
          </a:p>
          <a:p>
            <a:pPr eaLnBrk="1" hangingPunct="1"/>
            <a:r>
              <a:rPr lang="it-IT" altLang="it-IT" sz="2600" smtClean="0"/>
              <a:t>Stanchezza inspiegabile e febbre</a:t>
            </a:r>
          </a:p>
          <a:p>
            <a:pPr eaLnBrk="1" hangingPunct="1"/>
            <a:r>
              <a:rPr lang="it-IT" altLang="it-IT" sz="2600" smtClean="0"/>
              <a:t>Noduli e tumefazioni</a:t>
            </a:r>
          </a:p>
          <a:p>
            <a:pPr eaLnBrk="1" hangingPunct="1"/>
            <a:r>
              <a:rPr lang="it-IT" altLang="it-IT" sz="2800" smtClean="0"/>
              <a:t>Cervicobrachialgia intensa, associata a dolore intrascapolare, può essere il segno di un tumore all’apice del polmone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rgbClr val="FF0000"/>
          </a:solidFill>
        </p:spPr>
        <p:txBody>
          <a:bodyPr>
            <a:normAutofit fontScale="90000"/>
          </a:bodyPr>
          <a:lstStyle/>
          <a:p>
            <a:pPr eaLnBrk="1" fontAlgn="auto" hangingPunct="1">
              <a:spcAft>
                <a:spcPts val="0"/>
              </a:spcAft>
              <a:buFont typeface="Wingdings" pitchFamily="2" charset="2"/>
              <a:buNone/>
              <a:defRPr/>
            </a:pPr>
            <a:r>
              <a:rPr lang="it-IT" altLang="it-IT" sz="4000" b="1" smtClean="0">
                <a:solidFill>
                  <a:schemeClr val="tx1"/>
                </a:solidFill>
                <a:sym typeface="Wingdings" pitchFamily="2" charset="2"/>
              </a:rPr>
              <a:t>   </a:t>
            </a:r>
            <a:r>
              <a:rPr lang="it-IT" altLang="it-IT" sz="4000" b="1" smtClean="0">
                <a:solidFill>
                  <a:schemeClr val="tx1"/>
                </a:solidFill>
              </a:rPr>
              <a:t>Rispetto ai </a:t>
            </a:r>
            <a:br>
              <a:rPr lang="it-IT" altLang="it-IT" sz="4000" b="1" smtClean="0">
                <a:solidFill>
                  <a:schemeClr val="tx1"/>
                </a:solidFill>
              </a:rPr>
            </a:br>
            <a:r>
              <a:rPr lang="it-IT" altLang="it-IT" sz="4000" b="1" smtClean="0">
                <a:solidFill>
                  <a:schemeClr val="tx1"/>
                </a:solidFill>
              </a:rPr>
              <a:t>reumatismi infiammatori</a:t>
            </a:r>
          </a:p>
        </p:txBody>
      </p:sp>
      <p:sp>
        <p:nvSpPr>
          <p:cNvPr id="58371" name="Rectangle 3"/>
          <p:cNvSpPr>
            <a:spLocks noGrp="1" noChangeArrowheads="1"/>
          </p:cNvSpPr>
          <p:nvPr>
            <p:ph idx="1"/>
          </p:nvPr>
        </p:nvSpPr>
        <p:spPr>
          <a:xfrm>
            <a:off x="252413" y="2133600"/>
            <a:ext cx="8891587" cy="4464050"/>
          </a:xfrm>
        </p:spPr>
        <p:txBody>
          <a:bodyPr/>
          <a:lstStyle/>
          <a:p>
            <a:pPr eaLnBrk="1" hangingPunct="1">
              <a:lnSpc>
                <a:spcPct val="80000"/>
              </a:lnSpc>
            </a:pPr>
            <a:r>
              <a:rPr lang="it-IT" altLang="it-IT" sz="2800" smtClean="0"/>
              <a:t>Disturbi infiammatori, disturbi sistemici; caratteristiche infiammatorie del dolore</a:t>
            </a:r>
          </a:p>
          <a:p>
            <a:pPr eaLnBrk="1" hangingPunct="1">
              <a:lnSpc>
                <a:spcPct val="80000"/>
              </a:lnSpc>
              <a:buFontTx/>
              <a:buNone/>
            </a:pPr>
            <a:endParaRPr lang="it-IT" altLang="it-IT" sz="2800" smtClean="0"/>
          </a:p>
          <a:p>
            <a:pPr eaLnBrk="1" hangingPunct="1">
              <a:lnSpc>
                <a:spcPct val="80000"/>
              </a:lnSpc>
            </a:pPr>
            <a:r>
              <a:rPr lang="it-IT" altLang="it-IT" sz="2800" smtClean="0"/>
              <a:t>rigidità mattutina, limitazione persistente del movimento in tutte le direzioni</a:t>
            </a:r>
          </a:p>
          <a:p>
            <a:pPr eaLnBrk="1" hangingPunct="1">
              <a:lnSpc>
                <a:spcPct val="80000"/>
              </a:lnSpc>
              <a:buFontTx/>
              <a:buNone/>
            </a:pPr>
            <a:endParaRPr lang="it-IT" altLang="it-IT" sz="2800" smtClean="0"/>
          </a:p>
          <a:p>
            <a:pPr eaLnBrk="1" hangingPunct="1">
              <a:lnSpc>
                <a:spcPct val="80000"/>
              </a:lnSpc>
            </a:pPr>
            <a:r>
              <a:rPr lang="it-IT" altLang="it-IT" sz="2800" smtClean="0"/>
              <a:t>Di solito il R.C. non è la prima localizzazione</a:t>
            </a:r>
          </a:p>
          <a:p>
            <a:pPr eaLnBrk="1" hangingPunct="1">
              <a:lnSpc>
                <a:spcPct val="80000"/>
              </a:lnSpc>
              <a:buFontTx/>
              <a:buNone/>
            </a:pPr>
            <a:endParaRPr lang="it-IT" altLang="it-IT" sz="2800" smtClean="0"/>
          </a:p>
          <a:p>
            <a:pPr eaLnBrk="1" hangingPunct="1">
              <a:lnSpc>
                <a:spcPct val="80000"/>
              </a:lnSpc>
            </a:pPr>
            <a:r>
              <a:rPr lang="it-IT" altLang="it-IT" sz="2800" smtClean="0"/>
              <a:t>Possibile instabilità del R.C. superiore: sublussazione anteriore di atlante per distruzione dell’apparato legamentoso cruciforme</a:t>
            </a:r>
          </a:p>
        </p:txBody>
      </p:sp>
    </p:spTree>
    <p:extLst>
      <p:ext uri="{BB962C8B-B14F-4D97-AF65-F5344CB8AC3E}">
        <p14:creationId xmlns:p14="http://schemas.microsoft.com/office/powerpoint/2010/main" val="3329739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93763" y="549275"/>
            <a:ext cx="8215312" cy="1143000"/>
          </a:xfrm>
          <a:solidFill>
            <a:srgbClr val="FF0000"/>
          </a:solidFill>
        </p:spPr>
        <p:txBody>
          <a:bodyPr/>
          <a:lstStyle/>
          <a:p>
            <a:pPr eaLnBrk="1" fontAlgn="auto" hangingPunct="1">
              <a:spcAft>
                <a:spcPts val="0"/>
              </a:spcAft>
              <a:defRPr/>
            </a:pPr>
            <a:r>
              <a:rPr lang="it-IT" altLang="it-IT" b="1" dirty="0" smtClean="0">
                <a:solidFill>
                  <a:schemeClr val="tx1"/>
                </a:solidFill>
                <a:sym typeface="Wingdings" pitchFamily="2" charset="2"/>
              </a:rPr>
              <a:t>   </a:t>
            </a:r>
            <a:r>
              <a:rPr lang="it-IT" altLang="it-IT" b="1" dirty="0" smtClean="0">
                <a:solidFill>
                  <a:schemeClr val="tx1"/>
                </a:solidFill>
              </a:rPr>
              <a:t>Sospetto di infezione</a:t>
            </a:r>
          </a:p>
        </p:txBody>
      </p:sp>
      <p:sp>
        <p:nvSpPr>
          <p:cNvPr id="59395" name="Rectangle 3"/>
          <p:cNvSpPr>
            <a:spLocks noGrp="1" noChangeArrowheads="1"/>
          </p:cNvSpPr>
          <p:nvPr>
            <p:ph idx="1"/>
          </p:nvPr>
        </p:nvSpPr>
        <p:spPr>
          <a:xfrm>
            <a:off x="684213" y="2133600"/>
            <a:ext cx="8135937" cy="4464050"/>
          </a:xfrm>
        </p:spPr>
        <p:txBody>
          <a:bodyPr/>
          <a:lstStyle/>
          <a:p>
            <a:pPr eaLnBrk="1" hangingPunct="1"/>
            <a:r>
              <a:rPr lang="it-IT" altLang="it-IT" sz="2800" smtClean="0"/>
              <a:t>febbre</a:t>
            </a:r>
          </a:p>
          <a:p>
            <a:pPr eaLnBrk="1" hangingPunct="1"/>
            <a:r>
              <a:rPr lang="it-IT" altLang="it-IT" sz="2800" smtClean="0"/>
              <a:t>recenti infezioni batteriche</a:t>
            </a:r>
          </a:p>
          <a:p>
            <a:pPr eaLnBrk="1" hangingPunct="1"/>
            <a:r>
              <a:rPr lang="it-IT" altLang="it-IT" sz="2800" smtClean="0"/>
              <a:t>tossicodipendenza (uso di droghe per via endovenosa)</a:t>
            </a:r>
          </a:p>
          <a:p>
            <a:pPr eaLnBrk="1" hangingPunct="1"/>
            <a:r>
              <a:rPr lang="it-IT" altLang="it-IT" sz="2800" smtClean="0"/>
              <a:t>terapie immunosoppressive</a:t>
            </a:r>
          </a:p>
          <a:p>
            <a:pPr eaLnBrk="1" hangingPunct="1"/>
            <a:r>
              <a:rPr lang="it-IT" altLang="it-IT" sz="2800" smtClean="0"/>
              <a:t>HIV</a:t>
            </a:r>
          </a:p>
          <a:p>
            <a:pPr eaLnBrk="1" hangingPunct="1"/>
            <a:r>
              <a:rPr lang="it-IT" altLang="it-IT" sz="2800" smtClean="0"/>
              <a:t>dolore che persiste a riposo</a:t>
            </a:r>
          </a:p>
          <a:p>
            <a:pPr eaLnBrk="1" hangingPunct="1"/>
            <a:r>
              <a:rPr lang="it-IT" altLang="it-IT" sz="2800" smtClean="0"/>
              <a:t>area geografica di provenienza in relazione a specifiche infezioni</a:t>
            </a:r>
          </a:p>
        </p:txBody>
      </p:sp>
    </p:spTree>
    <p:extLst>
      <p:ext uri="{BB962C8B-B14F-4D97-AF65-F5344CB8AC3E}">
        <p14:creationId xmlns:p14="http://schemas.microsoft.com/office/powerpoint/2010/main" val="2281426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fontAlgn="auto" hangingPunct="1">
              <a:spcAft>
                <a:spcPts val="0"/>
              </a:spcAft>
              <a:defRPr/>
            </a:pPr>
            <a:r>
              <a:rPr lang="it-IT" altLang="it-IT" b="1" dirty="0" smtClean="0">
                <a:solidFill>
                  <a:schemeClr val="tx1"/>
                </a:solidFill>
              </a:rPr>
              <a:t>6-In caso di trauma</a:t>
            </a:r>
            <a:br>
              <a:rPr lang="it-IT" altLang="it-IT" b="1" dirty="0" smtClean="0">
                <a:solidFill>
                  <a:schemeClr val="tx1"/>
                </a:solidFill>
              </a:rPr>
            </a:br>
            <a:r>
              <a:rPr lang="it-IT" altLang="it-IT" b="1" dirty="0" smtClean="0">
                <a:solidFill>
                  <a:schemeClr val="tx1"/>
                </a:solidFill>
              </a:rPr>
              <a:t>rischio frattura</a:t>
            </a:r>
          </a:p>
        </p:txBody>
      </p:sp>
      <p:sp>
        <p:nvSpPr>
          <p:cNvPr id="60419" name="Rectangle 3"/>
          <p:cNvSpPr>
            <a:spLocks noGrp="1" noChangeArrowheads="1"/>
          </p:cNvSpPr>
          <p:nvPr>
            <p:ph idx="1"/>
          </p:nvPr>
        </p:nvSpPr>
        <p:spPr>
          <a:xfrm>
            <a:off x="755650" y="2133600"/>
            <a:ext cx="8215313" cy="4391025"/>
          </a:xfrm>
        </p:spPr>
        <p:txBody>
          <a:bodyPr/>
          <a:lstStyle/>
          <a:p>
            <a:pPr eaLnBrk="1" hangingPunct="1">
              <a:lnSpc>
                <a:spcPct val="90000"/>
              </a:lnSpc>
            </a:pPr>
            <a:r>
              <a:rPr lang="it-IT" altLang="it-IT" smtClean="0"/>
              <a:t>Particolare attenzione a:</a:t>
            </a:r>
          </a:p>
          <a:p>
            <a:pPr lvl="1" eaLnBrk="1" hangingPunct="1">
              <a:lnSpc>
                <a:spcPct val="90000"/>
              </a:lnSpc>
            </a:pPr>
            <a:r>
              <a:rPr lang="it-IT" altLang="it-IT" i="1" smtClean="0"/>
              <a:t>Presenza di instabilità</a:t>
            </a:r>
          </a:p>
          <a:p>
            <a:pPr lvl="1" eaLnBrk="1" hangingPunct="1">
              <a:lnSpc>
                <a:spcPct val="90000"/>
              </a:lnSpc>
            </a:pPr>
            <a:r>
              <a:rPr lang="it-IT" altLang="it-IT" i="1" smtClean="0"/>
              <a:t>Fratture spinali</a:t>
            </a:r>
          </a:p>
          <a:p>
            <a:pPr lvl="1" eaLnBrk="1" hangingPunct="1">
              <a:lnSpc>
                <a:spcPct val="90000"/>
              </a:lnSpc>
            </a:pPr>
            <a:r>
              <a:rPr lang="it-IT" altLang="it-IT" i="1" smtClean="0"/>
              <a:t>Potenziali lesioni cerebrali o spinali</a:t>
            </a:r>
          </a:p>
          <a:p>
            <a:pPr eaLnBrk="1" hangingPunct="1">
              <a:lnSpc>
                <a:spcPct val="90000"/>
              </a:lnSpc>
            </a:pPr>
            <a:r>
              <a:rPr lang="it-IT" altLang="it-IT" i="1" u="sng" smtClean="0"/>
              <a:t>Si classificano i pazienti “a basso rischio” o “ad alto rischio”</a:t>
            </a:r>
            <a:r>
              <a:rPr lang="it-IT" altLang="it-IT" smtClean="0"/>
              <a:t> basandosi sul Canadian Cervical Spine Rule per rx e sul 2001 ACR criteri di appropriatezza per sospetto di trauma spinale</a:t>
            </a:r>
          </a:p>
        </p:txBody>
      </p:sp>
    </p:spTree>
    <p:extLst>
      <p:ext uri="{BB962C8B-B14F-4D97-AF65-F5344CB8AC3E}">
        <p14:creationId xmlns:p14="http://schemas.microsoft.com/office/powerpoint/2010/main" val="2097178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1404938" y="1588"/>
            <a:ext cx="7499350" cy="977900"/>
          </a:xfrm>
        </p:spPr>
        <p:txBody>
          <a:bodyPr/>
          <a:lstStyle/>
          <a:p>
            <a:pPr eaLnBrk="1" fontAlgn="auto" hangingPunct="1">
              <a:spcAft>
                <a:spcPts val="0"/>
              </a:spcAft>
              <a:defRPr/>
            </a:pPr>
            <a:r>
              <a:rPr lang="it-IT" altLang="it-IT" dirty="0" smtClean="0">
                <a:solidFill>
                  <a:schemeClr val="tx1"/>
                </a:solidFill>
              </a:rPr>
              <a:t>Basso rischio /  alto rischio</a:t>
            </a:r>
          </a:p>
        </p:txBody>
      </p:sp>
      <p:sp>
        <p:nvSpPr>
          <p:cNvPr id="28675" name="Rectangle 5"/>
          <p:cNvSpPr>
            <a:spLocks noGrp="1" noChangeArrowheads="1"/>
          </p:cNvSpPr>
          <p:nvPr>
            <p:ph sz="half" idx="1"/>
          </p:nvPr>
        </p:nvSpPr>
        <p:spPr>
          <a:xfrm>
            <a:off x="250825" y="1125538"/>
            <a:ext cx="4465638" cy="5472112"/>
          </a:xfrm>
        </p:spPr>
        <p:txBody>
          <a:bodyPr>
            <a:noAutofit/>
          </a:bodyPr>
          <a:lstStyle/>
          <a:p>
            <a:pPr marL="365760" indent="-283464" eaLnBrk="1" fontAlgn="auto" hangingPunct="1">
              <a:lnSpc>
                <a:spcPct val="80000"/>
              </a:lnSpc>
              <a:spcAft>
                <a:spcPts val="0"/>
              </a:spcAft>
              <a:buFont typeface="Wingdings 2"/>
              <a:buChar char=""/>
              <a:defRPr/>
            </a:pPr>
            <a:r>
              <a:rPr lang="it-IT" sz="2400" dirty="0" smtClean="0"/>
              <a:t>Sono in grado di stare seduti in PS</a:t>
            </a:r>
          </a:p>
          <a:p>
            <a:pPr marL="0" indent="0" eaLnBrk="1" fontAlgn="auto" hangingPunct="1">
              <a:lnSpc>
                <a:spcPct val="80000"/>
              </a:lnSpc>
              <a:spcAft>
                <a:spcPts val="0"/>
              </a:spcAft>
              <a:buFontTx/>
              <a:buNone/>
              <a:defRPr/>
            </a:pPr>
            <a:endParaRPr lang="it-IT" sz="1050" dirty="0" smtClean="0"/>
          </a:p>
          <a:p>
            <a:pPr marL="365760" indent="-283464" eaLnBrk="1" fontAlgn="auto" hangingPunct="1">
              <a:lnSpc>
                <a:spcPct val="80000"/>
              </a:lnSpc>
              <a:spcAft>
                <a:spcPts val="0"/>
              </a:spcAft>
              <a:buFont typeface="Wingdings 2"/>
              <a:buChar char=""/>
              <a:defRPr/>
            </a:pPr>
            <a:r>
              <a:rPr lang="it-IT" sz="2400" dirty="0" smtClean="0"/>
              <a:t>Tamponamento lieve</a:t>
            </a:r>
          </a:p>
          <a:p>
            <a:pPr marL="0" indent="0" eaLnBrk="1" fontAlgn="auto" hangingPunct="1">
              <a:lnSpc>
                <a:spcPct val="80000"/>
              </a:lnSpc>
              <a:spcAft>
                <a:spcPts val="0"/>
              </a:spcAft>
              <a:buFontTx/>
              <a:buNone/>
              <a:defRPr/>
            </a:pPr>
            <a:endParaRPr lang="it-IT" sz="1050" dirty="0" smtClean="0"/>
          </a:p>
          <a:p>
            <a:pPr marL="365760" indent="-283464" eaLnBrk="1" fontAlgn="auto" hangingPunct="1">
              <a:lnSpc>
                <a:spcPct val="80000"/>
              </a:lnSpc>
              <a:spcAft>
                <a:spcPts val="0"/>
              </a:spcAft>
              <a:buFont typeface="Wingdings 2"/>
              <a:buChar char=""/>
              <a:defRPr/>
            </a:pPr>
            <a:r>
              <a:rPr lang="it-IT" sz="2400" dirty="0" smtClean="0"/>
              <a:t>Possono sempre camminare</a:t>
            </a:r>
          </a:p>
          <a:p>
            <a:pPr marL="0" indent="0" eaLnBrk="1" fontAlgn="auto" hangingPunct="1">
              <a:lnSpc>
                <a:spcPct val="80000"/>
              </a:lnSpc>
              <a:spcAft>
                <a:spcPts val="0"/>
              </a:spcAft>
              <a:buFontTx/>
              <a:buNone/>
              <a:defRPr/>
            </a:pPr>
            <a:endParaRPr lang="it-IT" sz="1050" dirty="0" smtClean="0"/>
          </a:p>
          <a:p>
            <a:pPr marL="365760" indent="-283464" eaLnBrk="1" fontAlgn="auto" hangingPunct="1">
              <a:lnSpc>
                <a:spcPct val="80000"/>
              </a:lnSpc>
              <a:spcAft>
                <a:spcPts val="0"/>
              </a:spcAft>
              <a:buFont typeface="Wingdings 2"/>
              <a:buChar char=""/>
              <a:defRPr/>
            </a:pPr>
            <a:r>
              <a:rPr lang="it-IT" sz="2400" dirty="0" smtClean="0"/>
              <a:t>Hanno avuto un’insorgenza ritardata del dolore al collo</a:t>
            </a:r>
          </a:p>
          <a:p>
            <a:pPr marL="365760" indent="-283464" eaLnBrk="1" fontAlgn="auto" hangingPunct="1">
              <a:lnSpc>
                <a:spcPct val="80000"/>
              </a:lnSpc>
              <a:spcAft>
                <a:spcPts val="0"/>
              </a:spcAft>
              <a:buFont typeface="Wingdings 2"/>
              <a:buChar char=""/>
              <a:defRPr/>
            </a:pPr>
            <a:endParaRPr lang="it-IT" sz="1050" dirty="0" smtClean="0"/>
          </a:p>
          <a:p>
            <a:pPr marL="365760" indent="-283464" eaLnBrk="1" fontAlgn="auto" hangingPunct="1">
              <a:lnSpc>
                <a:spcPct val="80000"/>
              </a:lnSpc>
              <a:spcAft>
                <a:spcPts val="0"/>
              </a:spcAft>
              <a:buFont typeface="Wingdings 2"/>
              <a:buChar char=""/>
              <a:defRPr/>
            </a:pPr>
            <a:r>
              <a:rPr lang="it-IT" sz="2400" dirty="0" smtClean="0"/>
              <a:t>Assenza dolore linea mediana</a:t>
            </a:r>
          </a:p>
          <a:p>
            <a:pPr marL="365760" indent="-283464" eaLnBrk="1" fontAlgn="auto" hangingPunct="1">
              <a:lnSpc>
                <a:spcPct val="80000"/>
              </a:lnSpc>
              <a:spcAft>
                <a:spcPts val="0"/>
              </a:spcAft>
              <a:buFont typeface="Wingdings 2"/>
              <a:buChar char=""/>
              <a:defRPr/>
            </a:pPr>
            <a:endParaRPr lang="it-IT" sz="1050" dirty="0" smtClean="0"/>
          </a:p>
          <a:p>
            <a:pPr marL="365760" indent="-283464" eaLnBrk="1" fontAlgn="auto" hangingPunct="1">
              <a:lnSpc>
                <a:spcPct val="80000"/>
              </a:lnSpc>
              <a:spcAft>
                <a:spcPts val="0"/>
              </a:spcAft>
              <a:buFont typeface="Wingdings 2"/>
              <a:buChar char=""/>
              <a:defRPr/>
            </a:pPr>
            <a:r>
              <a:rPr lang="it-IT" sz="2400" dirty="0" smtClean="0"/>
              <a:t>Sono in grado di ruotare attivamente  il capo di 45° in ogni direzione</a:t>
            </a:r>
            <a:endParaRPr lang="it-IT" dirty="0" smtClean="0"/>
          </a:p>
        </p:txBody>
      </p:sp>
      <p:sp>
        <p:nvSpPr>
          <p:cNvPr id="28676" name="Rectangle 6"/>
          <p:cNvSpPr>
            <a:spLocks noGrp="1" noChangeArrowheads="1"/>
          </p:cNvSpPr>
          <p:nvPr>
            <p:ph sz="half" idx="2"/>
          </p:nvPr>
        </p:nvSpPr>
        <p:spPr>
          <a:xfrm>
            <a:off x="4716463" y="981075"/>
            <a:ext cx="4319587" cy="5805488"/>
          </a:xfrm>
        </p:spPr>
        <p:txBody>
          <a:bodyPr>
            <a:noAutofit/>
          </a:bodyPr>
          <a:lstStyle/>
          <a:p>
            <a:pPr marL="365760" indent="-283464" eaLnBrk="1" fontAlgn="auto" hangingPunct="1">
              <a:spcAft>
                <a:spcPts val="0"/>
              </a:spcAft>
              <a:buFont typeface="Wingdings 2"/>
              <a:buChar char=""/>
              <a:defRPr/>
            </a:pPr>
            <a:r>
              <a:rPr lang="it-IT" sz="2400" dirty="0" smtClean="0"/>
              <a:t>Età &gt; 65 anni</a:t>
            </a:r>
          </a:p>
          <a:p>
            <a:pPr marL="0" indent="0" eaLnBrk="1" fontAlgn="auto" hangingPunct="1">
              <a:spcAft>
                <a:spcPts val="0"/>
              </a:spcAft>
              <a:buFontTx/>
              <a:buNone/>
              <a:defRPr/>
            </a:pPr>
            <a:endParaRPr lang="it-IT" sz="1050" dirty="0" smtClean="0"/>
          </a:p>
          <a:p>
            <a:pPr marL="365760" indent="-283464" eaLnBrk="1" fontAlgn="auto" hangingPunct="1">
              <a:spcAft>
                <a:spcPts val="0"/>
              </a:spcAft>
              <a:buFont typeface="Wingdings 2"/>
              <a:buChar char=""/>
              <a:defRPr/>
            </a:pPr>
            <a:r>
              <a:rPr lang="it-IT" sz="2400" dirty="0" smtClean="0"/>
              <a:t>Dinamica di lesione ad alto rischio: </a:t>
            </a:r>
          </a:p>
          <a:p>
            <a:pPr marL="640080" lvl="1" indent="-237744" eaLnBrk="1" fontAlgn="auto" hangingPunct="1">
              <a:spcAft>
                <a:spcPts val="0"/>
              </a:spcAft>
              <a:buFont typeface="Verdana"/>
              <a:buChar char="◦"/>
              <a:defRPr/>
            </a:pPr>
            <a:r>
              <a:rPr lang="it-IT" dirty="0" smtClean="0"/>
              <a:t>Caduta da &gt; 1 metro o da &gt; 5 gradini</a:t>
            </a:r>
          </a:p>
          <a:p>
            <a:pPr marL="640080" lvl="1" indent="-237744" eaLnBrk="1" fontAlgn="auto" hangingPunct="1">
              <a:spcAft>
                <a:spcPts val="0"/>
              </a:spcAft>
              <a:buFont typeface="Verdana"/>
              <a:buChar char="◦"/>
              <a:defRPr/>
            </a:pPr>
            <a:r>
              <a:rPr lang="it-IT" dirty="0" smtClean="0"/>
              <a:t>Carico assiale sul capo: es. tuffo</a:t>
            </a:r>
          </a:p>
          <a:p>
            <a:pPr marL="640080" lvl="1" indent="-237744" eaLnBrk="1" fontAlgn="auto" hangingPunct="1">
              <a:spcAft>
                <a:spcPts val="0"/>
              </a:spcAft>
              <a:buFont typeface="Verdana"/>
              <a:buChar char="◦"/>
              <a:defRPr/>
            </a:pPr>
            <a:r>
              <a:rPr lang="it-IT" dirty="0" smtClean="0"/>
              <a:t>Incidente stradale ad alta velocità, ribaltamento, eiezione dall’abitacolo</a:t>
            </a:r>
            <a:endParaRPr lang="it-IT" dirty="0"/>
          </a:p>
          <a:p>
            <a:pPr marL="640080" lvl="1" indent="-237744" eaLnBrk="1" fontAlgn="auto" hangingPunct="1">
              <a:spcAft>
                <a:spcPts val="0"/>
              </a:spcAft>
              <a:buFont typeface="Verdana"/>
              <a:buChar char="◦"/>
              <a:defRPr/>
            </a:pPr>
            <a:r>
              <a:rPr lang="it-IT" dirty="0" smtClean="0"/>
              <a:t>Veicoli ricreativi motorizzati</a:t>
            </a:r>
          </a:p>
          <a:p>
            <a:pPr marL="640080" lvl="1" indent="-237744" eaLnBrk="1" fontAlgn="auto" hangingPunct="1">
              <a:spcAft>
                <a:spcPts val="0"/>
              </a:spcAft>
              <a:buFont typeface="Verdana"/>
              <a:buChar char="◦"/>
              <a:defRPr/>
            </a:pPr>
            <a:r>
              <a:rPr lang="it-IT" dirty="0" smtClean="0"/>
              <a:t>Collisioni in bicicletta</a:t>
            </a:r>
          </a:p>
          <a:p>
            <a:pPr marL="457200" lvl="1" indent="0" eaLnBrk="1" fontAlgn="auto" hangingPunct="1">
              <a:spcAft>
                <a:spcPts val="0"/>
              </a:spcAft>
              <a:buFontTx/>
              <a:buNone/>
              <a:defRPr/>
            </a:pPr>
            <a:endParaRPr lang="it-IT" sz="1050" dirty="0" smtClean="0"/>
          </a:p>
          <a:p>
            <a:pPr marL="365760" indent="-283464" eaLnBrk="1" fontAlgn="auto" hangingPunct="1">
              <a:spcAft>
                <a:spcPts val="0"/>
              </a:spcAft>
              <a:buFont typeface="Wingdings 2"/>
              <a:buChar char=""/>
              <a:defRPr/>
            </a:pPr>
            <a:r>
              <a:rPr lang="it-IT" sz="2400" dirty="0" smtClean="0"/>
              <a:t>Parestesie alle estremità</a:t>
            </a:r>
          </a:p>
        </p:txBody>
      </p:sp>
      <p:sp>
        <p:nvSpPr>
          <p:cNvPr id="2" name="Freccia ad arco 1"/>
          <p:cNvSpPr/>
          <p:nvPr/>
        </p:nvSpPr>
        <p:spPr>
          <a:xfrm rot="4894646">
            <a:off x="7638257" y="945356"/>
            <a:ext cx="1230312" cy="1184275"/>
          </a:xfrm>
          <a:prstGeom prst="circular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Tree>
    <p:extLst>
      <p:ext uri="{BB962C8B-B14F-4D97-AF65-F5344CB8AC3E}">
        <p14:creationId xmlns:p14="http://schemas.microsoft.com/office/powerpoint/2010/main" val="1460371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35100" y="274638"/>
            <a:ext cx="7499350" cy="1143000"/>
          </a:xfrm>
        </p:spPr>
        <p:txBody>
          <a:bodyPr/>
          <a:lstStyle/>
          <a:p>
            <a:pPr>
              <a:defRPr/>
            </a:pPr>
            <a:r>
              <a:rPr lang="it-IT" altLang="it-IT" sz="2800" b="1" dirty="0">
                <a:solidFill>
                  <a:srgbClr val="FF0000"/>
                </a:solidFill>
              </a:rPr>
              <a:t>Canadian </a:t>
            </a:r>
            <a:r>
              <a:rPr lang="it-IT" altLang="it-IT" sz="2800" b="1" dirty="0" err="1" smtClean="0">
                <a:solidFill>
                  <a:srgbClr val="FF0000"/>
                </a:solidFill>
              </a:rPr>
              <a:t>Rule</a:t>
            </a:r>
            <a:endParaRPr lang="it-IT" altLang="it-IT" sz="2800" b="1" dirty="0">
              <a:solidFill>
                <a:srgbClr val="FF0000"/>
              </a:solidFill>
            </a:endParaRPr>
          </a:p>
        </p:txBody>
      </p:sp>
      <p:sp>
        <p:nvSpPr>
          <p:cNvPr id="62467" name="Text Box 5"/>
          <p:cNvSpPr txBox="1">
            <a:spLocks noChangeArrowheads="1"/>
          </p:cNvSpPr>
          <p:nvPr/>
        </p:nvSpPr>
        <p:spPr bwMode="auto">
          <a:xfrm>
            <a:off x="515938" y="1196975"/>
            <a:ext cx="2687637" cy="10953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kumimoji="1" lang="it-IT" altLang="it-IT" sz="1600" b="1" u="sng">
                <a:latin typeface="Times New Roman" pitchFamily="18" charset="0"/>
              </a:rPr>
              <a:t>Fattori di alto rischio:</a:t>
            </a:r>
          </a:p>
          <a:p>
            <a:pPr eaLnBrk="1" hangingPunct="1">
              <a:spcBef>
                <a:spcPct val="0"/>
              </a:spcBef>
              <a:buClrTx/>
              <a:buSzTx/>
              <a:buFontTx/>
              <a:buChar char="•"/>
            </a:pPr>
            <a:r>
              <a:rPr kumimoji="1" lang="it-IT" altLang="it-IT" sz="1600" b="1">
                <a:latin typeface="Times New Roman" pitchFamily="18" charset="0"/>
              </a:rPr>
              <a:t>Età &gt; 65 anni </a:t>
            </a:r>
          </a:p>
          <a:p>
            <a:pPr eaLnBrk="1" hangingPunct="1">
              <a:spcBef>
                <a:spcPct val="0"/>
              </a:spcBef>
              <a:buClrTx/>
              <a:buSzTx/>
              <a:buFontTx/>
              <a:buChar char="•"/>
            </a:pPr>
            <a:r>
              <a:rPr kumimoji="1" lang="it-IT" altLang="it-IT" sz="1600" b="1">
                <a:latin typeface="Times New Roman" pitchFamily="18" charset="0"/>
              </a:rPr>
              <a:t>Dinamica ad alto rischio </a:t>
            </a:r>
          </a:p>
          <a:p>
            <a:pPr eaLnBrk="1" hangingPunct="1">
              <a:spcBef>
                <a:spcPct val="0"/>
              </a:spcBef>
              <a:buClrTx/>
              <a:buSzTx/>
              <a:buFontTx/>
              <a:buChar char="•"/>
            </a:pPr>
            <a:r>
              <a:rPr kumimoji="1" lang="it-IT" altLang="it-IT" sz="1600" b="1">
                <a:latin typeface="Times New Roman" pitchFamily="18" charset="0"/>
              </a:rPr>
              <a:t>Parestesie estremità</a:t>
            </a:r>
          </a:p>
        </p:txBody>
      </p:sp>
      <p:sp>
        <p:nvSpPr>
          <p:cNvPr id="62468" name="Text Box 6"/>
          <p:cNvSpPr txBox="1">
            <a:spLocks noChangeArrowheads="1"/>
          </p:cNvSpPr>
          <p:nvPr/>
        </p:nvSpPr>
        <p:spPr bwMode="auto">
          <a:xfrm>
            <a:off x="3203575" y="148431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kumimoji="1" lang="it-IT" altLang="it-IT" sz="2400" b="1">
                <a:latin typeface="Times New Roman" pitchFamily="18" charset="0"/>
              </a:rPr>
              <a:t>SI</a:t>
            </a:r>
          </a:p>
        </p:txBody>
      </p:sp>
      <p:sp>
        <p:nvSpPr>
          <p:cNvPr id="62469" name="Text Box 7"/>
          <p:cNvSpPr txBox="1">
            <a:spLocks noChangeArrowheads="1"/>
          </p:cNvSpPr>
          <p:nvPr/>
        </p:nvSpPr>
        <p:spPr bwMode="auto">
          <a:xfrm>
            <a:off x="1409700" y="22764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kumimoji="1" lang="it-IT" altLang="it-IT" sz="2400" b="1">
                <a:latin typeface="Times New Roman" pitchFamily="18" charset="0"/>
              </a:rPr>
              <a:t>NO</a:t>
            </a:r>
          </a:p>
        </p:txBody>
      </p:sp>
      <p:sp>
        <p:nvSpPr>
          <p:cNvPr id="62470" name="Line 8"/>
          <p:cNvSpPr>
            <a:spLocks noChangeShapeType="1"/>
          </p:cNvSpPr>
          <p:nvPr/>
        </p:nvSpPr>
        <p:spPr bwMode="auto">
          <a:xfrm>
            <a:off x="1692275" y="2709863"/>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sp>
        <p:nvSpPr>
          <p:cNvPr id="62471" name="Text Box 9"/>
          <p:cNvSpPr txBox="1">
            <a:spLocks noChangeArrowheads="1"/>
          </p:cNvSpPr>
          <p:nvPr/>
        </p:nvSpPr>
        <p:spPr bwMode="auto">
          <a:xfrm>
            <a:off x="228600" y="3068638"/>
            <a:ext cx="3538538" cy="15843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kumimoji="1" lang="it-IT" altLang="it-IT" sz="1600" b="1" u="sng">
                <a:latin typeface="Times New Roman" pitchFamily="18" charset="0"/>
              </a:rPr>
              <a:t>Fattori di basso rischio:</a:t>
            </a:r>
          </a:p>
          <a:p>
            <a:pPr eaLnBrk="1" hangingPunct="1">
              <a:spcBef>
                <a:spcPct val="0"/>
              </a:spcBef>
              <a:buClrTx/>
              <a:buSzTx/>
              <a:buFontTx/>
              <a:buChar char="•"/>
            </a:pPr>
            <a:r>
              <a:rPr kumimoji="1" lang="it-IT" altLang="it-IT" sz="1600" b="1">
                <a:latin typeface="Times New Roman" pitchFamily="18" charset="0"/>
              </a:rPr>
              <a:t>Tamponamento semplice </a:t>
            </a:r>
          </a:p>
          <a:p>
            <a:pPr eaLnBrk="1" hangingPunct="1">
              <a:spcBef>
                <a:spcPct val="0"/>
              </a:spcBef>
              <a:buClrTx/>
              <a:buSzTx/>
              <a:buFontTx/>
              <a:buChar char="•"/>
            </a:pPr>
            <a:r>
              <a:rPr kumimoji="1" lang="it-IT" altLang="it-IT" sz="1600" b="1">
                <a:latin typeface="Times New Roman" pitchFamily="18" charset="0"/>
              </a:rPr>
              <a:t>Posizione seduta nel DEA</a:t>
            </a:r>
          </a:p>
          <a:p>
            <a:pPr eaLnBrk="1" hangingPunct="1">
              <a:spcBef>
                <a:spcPct val="0"/>
              </a:spcBef>
              <a:buClrTx/>
              <a:buSzTx/>
              <a:buFontTx/>
              <a:buChar char="•"/>
            </a:pPr>
            <a:r>
              <a:rPr kumimoji="1" lang="it-IT" altLang="it-IT" sz="1600" b="1">
                <a:latin typeface="Times New Roman" pitchFamily="18" charset="0"/>
              </a:rPr>
              <a:t>Paziente deambulante </a:t>
            </a:r>
          </a:p>
          <a:p>
            <a:pPr eaLnBrk="1" hangingPunct="1">
              <a:spcBef>
                <a:spcPct val="0"/>
              </a:spcBef>
              <a:buClrTx/>
              <a:buSzTx/>
              <a:buFontTx/>
              <a:buChar char="•"/>
            </a:pPr>
            <a:r>
              <a:rPr kumimoji="1" lang="it-IT" altLang="it-IT" sz="1600" b="1">
                <a:latin typeface="Times New Roman" pitchFamily="18" charset="0"/>
              </a:rPr>
              <a:t>Insorgenza ritardata del dolore</a:t>
            </a:r>
          </a:p>
          <a:p>
            <a:pPr eaLnBrk="1" hangingPunct="1">
              <a:spcBef>
                <a:spcPct val="0"/>
              </a:spcBef>
              <a:buClrTx/>
              <a:buSzTx/>
              <a:buFontTx/>
              <a:buChar char="•"/>
            </a:pPr>
            <a:r>
              <a:rPr kumimoji="1" lang="it-IT" altLang="it-IT" sz="1600" b="1">
                <a:latin typeface="Times New Roman" pitchFamily="18" charset="0"/>
              </a:rPr>
              <a:t>Assenza di dolorabilità linea mediana</a:t>
            </a:r>
          </a:p>
        </p:txBody>
      </p:sp>
      <p:sp>
        <p:nvSpPr>
          <p:cNvPr id="62472" name="Text Box 10"/>
          <p:cNvSpPr txBox="1">
            <a:spLocks noChangeArrowheads="1"/>
          </p:cNvSpPr>
          <p:nvPr/>
        </p:nvSpPr>
        <p:spPr bwMode="auto">
          <a:xfrm>
            <a:off x="1506538" y="4597400"/>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kumimoji="1" lang="it-IT" altLang="it-IT" sz="2400" b="1">
                <a:latin typeface="Times New Roman" pitchFamily="18" charset="0"/>
              </a:rPr>
              <a:t>SI</a:t>
            </a:r>
          </a:p>
        </p:txBody>
      </p:sp>
      <p:sp>
        <p:nvSpPr>
          <p:cNvPr id="62473" name="Line 11"/>
          <p:cNvSpPr>
            <a:spLocks noChangeShapeType="1"/>
          </p:cNvSpPr>
          <p:nvPr/>
        </p:nvSpPr>
        <p:spPr bwMode="auto">
          <a:xfrm>
            <a:off x="1763713" y="5068888"/>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sp>
        <p:nvSpPr>
          <p:cNvPr id="62474" name="Text Box 12"/>
          <p:cNvSpPr txBox="1">
            <a:spLocks noChangeArrowheads="1"/>
          </p:cNvSpPr>
          <p:nvPr/>
        </p:nvSpPr>
        <p:spPr bwMode="auto">
          <a:xfrm>
            <a:off x="3708400" y="36449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kumimoji="1" lang="it-IT" altLang="it-IT" sz="2400" b="1">
                <a:latin typeface="Times New Roman" pitchFamily="18" charset="0"/>
              </a:rPr>
              <a:t>NO</a:t>
            </a:r>
          </a:p>
        </p:txBody>
      </p:sp>
      <p:sp>
        <p:nvSpPr>
          <p:cNvPr id="62475" name="Text Box 13"/>
          <p:cNvSpPr txBox="1">
            <a:spLocks noChangeArrowheads="1"/>
          </p:cNvSpPr>
          <p:nvPr/>
        </p:nvSpPr>
        <p:spPr bwMode="auto">
          <a:xfrm>
            <a:off x="560388" y="5427663"/>
            <a:ext cx="2511425" cy="6064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kumimoji="1" lang="it-IT" altLang="it-IT" sz="1600" b="1">
                <a:latin typeface="Times New Roman" pitchFamily="18" charset="0"/>
              </a:rPr>
              <a:t>In grado di ruotare il collo</a:t>
            </a:r>
          </a:p>
          <a:p>
            <a:pPr eaLnBrk="1" hangingPunct="1">
              <a:spcBef>
                <a:spcPct val="0"/>
              </a:spcBef>
              <a:buClrTx/>
              <a:buSzTx/>
              <a:buFontTx/>
              <a:buNone/>
            </a:pPr>
            <a:r>
              <a:rPr kumimoji="1" lang="it-IT" altLang="it-IT" sz="1600" b="1">
                <a:latin typeface="Times New Roman" pitchFamily="18" charset="0"/>
              </a:rPr>
              <a:t>45° a destra e a sinistra ?</a:t>
            </a:r>
          </a:p>
        </p:txBody>
      </p:sp>
      <p:sp>
        <p:nvSpPr>
          <p:cNvPr id="62476" name="Text Box 14"/>
          <p:cNvSpPr txBox="1">
            <a:spLocks noChangeArrowheads="1"/>
          </p:cNvSpPr>
          <p:nvPr/>
        </p:nvSpPr>
        <p:spPr bwMode="auto">
          <a:xfrm>
            <a:off x="3059113" y="5516563"/>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kumimoji="1" lang="it-IT" altLang="it-IT" sz="2400" b="1">
                <a:latin typeface="Times New Roman" pitchFamily="18" charset="0"/>
              </a:rPr>
              <a:t>NO</a:t>
            </a:r>
          </a:p>
        </p:txBody>
      </p:sp>
      <p:sp>
        <p:nvSpPr>
          <p:cNvPr id="62477" name="Text Box 15"/>
          <p:cNvSpPr txBox="1">
            <a:spLocks noChangeArrowheads="1"/>
          </p:cNvSpPr>
          <p:nvPr/>
        </p:nvSpPr>
        <p:spPr bwMode="auto">
          <a:xfrm>
            <a:off x="1506538" y="5995988"/>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kumimoji="1" lang="it-IT" altLang="it-IT" sz="2400" b="1">
                <a:latin typeface="Times New Roman" pitchFamily="18" charset="0"/>
              </a:rPr>
              <a:t>SI</a:t>
            </a:r>
          </a:p>
        </p:txBody>
      </p:sp>
      <p:sp>
        <p:nvSpPr>
          <p:cNvPr id="62478" name="Text Box 16"/>
          <p:cNvSpPr txBox="1">
            <a:spLocks noChangeArrowheads="1"/>
          </p:cNvSpPr>
          <p:nvPr/>
        </p:nvSpPr>
        <p:spPr bwMode="auto">
          <a:xfrm>
            <a:off x="6918325" y="3448050"/>
            <a:ext cx="1120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kumimoji="1" lang="it-IT" altLang="it-IT" b="1" u="sng">
                <a:latin typeface="Times New Roman" pitchFamily="18" charset="0"/>
              </a:rPr>
              <a:t>Sì Rx</a:t>
            </a:r>
          </a:p>
        </p:txBody>
      </p:sp>
      <p:sp>
        <p:nvSpPr>
          <p:cNvPr id="62479" name="Line 17"/>
          <p:cNvSpPr>
            <a:spLocks noChangeShapeType="1"/>
          </p:cNvSpPr>
          <p:nvPr/>
        </p:nvSpPr>
        <p:spPr bwMode="auto">
          <a:xfrm>
            <a:off x="3779838" y="1844675"/>
            <a:ext cx="2730500" cy="1422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sp>
        <p:nvSpPr>
          <p:cNvPr id="62480" name="Line 19"/>
          <p:cNvSpPr>
            <a:spLocks noChangeShapeType="1"/>
          </p:cNvSpPr>
          <p:nvPr/>
        </p:nvSpPr>
        <p:spPr bwMode="auto">
          <a:xfrm flipV="1">
            <a:off x="3779838" y="4292600"/>
            <a:ext cx="2879725" cy="144145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sp>
        <p:nvSpPr>
          <p:cNvPr id="62481" name="Text Box 20"/>
          <p:cNvSpPr txBox="1">
            <a:spLocks noChangeArrowheads="1"/>
          </p:cNvSpPr>
          <p:nvPr/>
        </p:nvSpPr>
        <p:spPr bwMode="auto">
          <a:xfrm>
            <a:off x="6804025" y="5873750"/>
            <a:ext cx="1279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kumimoji="1" lang="it-IT" altLang="it-IT" b="1" u="sng">
                <a:latin typeface="Times New Roman" pitchFamily="18" charset="0"/>
              </a:rPr>
              <a:t>No Rx</a:t>
            </a:r>
          </a:p>
        </p:txBody>
      </p:sp>
      <p:sp>
        <p:nvSpPr>
          <p:cNvPr id="62482" name="Line 21"/>
          <p:cNvSpPr>
            <a:spLocks noChangeShapeType="1"/>
          </p:cNvSpPr>
          <p:nvPr/>
        </p:nvSpPr>
        <p:spPr bwMode="auto">
          <a:xfrm flipV="1">
            <a:off x="2195513" y="6237288"/>
            <a:ext cx="4319587"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sp>
        <p:nvSpPr>
          <p:cNvPr id="62483" name="Line 22"/>
          <p:cNvSpPr>
            <a:spLocks noChangeShapeType="1"/>
          </p:cNvSpPr>
          <p:nvPr/>
        </p:nvSpPr>
        <p:spPr bwMode="auto">
          <a:xfrm flipV="1">
            <a:off x="4500563" y="3860800"/>
            <a:ext cx="2159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spTree>
    <p:extLst>
      <p:ext uri="{BB962C8B-B14F-4D97-AF65-F5344CB8AC3E}">
        <p14:creationId xmlns:p14="http://schemas.microsoft.com/office/powerpoint/2010/main" val="26605068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The NEXUS </a:t>
            </a:r>
            <a:r>
              <a:rPr lang="it-IT" dirty="0" err="1" smtClean="0"/>
              <a:t>Criteria</a:t>
            </a:r>
            <a:endParaRPr lang="it-IT" dirty="0"/>
          </a:p>
        </p:txBody>
      </p:sp>
      <p:sp>
        <p:nvSpPr>
          <p:cNvPr id="63491" name="Segnaposto contenuto 2"/>
          <p:cNvSpPr>
            <a:spLocks noGrp="1"/>
          </p:cNvSpPr>
          <p:nvPr>
            <p:ph idx="1"/>
          </p:nvPr>
        </p:nvSpPr>
        <p:spPr>
          <a:xfrm>
            <a:off x="755650" y="1447800"/>
            <a:ext cx="8178800" cy="4800600"/>
          </a:xfrm>
        </p:spPr>
        <p:txBody>
          <a:bodyPr/>
          <a:lstStyle/>
          <a:p>
            <a:r>
              <a:rPr lang="en-US" altLang="it-IT" sz="3600" smtClean="0"/>
              <a:t>5 criteri di bassa probabilità di lesione in caso di trauma:</a:t>
            </a:r>
          </a:p>
          <a:p>
            <a:pPr lvl="1"/>
            <a:r>
              <a:rPr lang="it-IT" altLang="it-IT" smtClean="0"/>
              <a:t>No dolorabilità alla linea mediana posteriore</a:t>
            </a:r>
          </a:p>
          <a:p>
            <a:pPr lvl="1"/>
            <a:r>
              <a:rPr lang="it-IT" altLang="it-IT" smtClean="0"/>
              <a:t>No deficit neurologici focali</a:t>
            </a:r>
          </a:p>
          <a:p>
            <a:pPr lvl="1"/>
            <a:r>
              <a:rPr lang="it-IT" altLang="it-IT" smtClean="0"/>
              <a:t>Normale livello di coscienza</a:t>
            </a:r>
          </a:p>
          <a:p>
            <a:pPr lvl="1"/>
            <a:r>
              <a:rPr lang="it-IT" altLang="it-IT" smtClean="0"/>
              <a:t>No intossicazione</a:t>
            </a:r>
          </a:p>
          <a:p>
            <a:pPr lvl="1"/>
            <a:r>
              <a:rPr lang="it-IT" altLang="it-IT" smtClean="0"/>
              <a:t>No lesione distraente ( “painful distracting injury“)</a:t>
            </a:r>
            <a:endParaRPr lang="en-US" altLang="it-IT" smtClean="0"/>
          </a:p>
          <a:p>
            <a:pPr lvl="1"/>
            <a:endParaRPr lang="en-US" altLang="it-IT" sz="2000" smtClean="0"/>
          </a:p>
        </p:txBody>
      </p:sp>
    </p:spTree>
    <p:extLst>
      <p:ext uri="{BB962C8B-B14F-4D97-AF65-F5344CB8AC3E}">
        <p14:creationId xmlns:p14="http://schemas.microsoft.com/office/powerpoint/2010/main" val="188133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042988" y="274638"/>
            <a:ext cx="7891462" cy="1858962"/>
          </a:xfrm>
        </p:spPr>
        <p:txBody>
          <a:bodyPr>
            <a:noAutofit/>
          </a:bodyPr>
          <a:lstStyle/>
          <a:p>
            <a:pPr>
              <a:defRPr/>
            </a:pPr>
            <a:r>
              <a:rPr lang="en-US" sz="3200" dirty="0" smtClean="0"/>
              <a:t>A recent systematic review (2012) suggests that the CCR appears to have better diagnostic accuracy than the NEXUS criteria </a:t>
            </a:r>
            <a:br>
              <a:rPr lang="en-US" sz="3200" dirty="0" smtClean="0"/>
            </a:br>
            <a:endParaRPr lang="en-US" sz="3200" dirty="0"/>
          </a:p>
        </p:txBody>
      </p:sp>
      <p:pic>
        <p:nvPicPr>
          <p:cNvPr id="645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2276475"/>
            <a:ext cx="7915275" cy="3097213"/>
          </a:xfrm>
          <a:noFill/>
        </p:spPr>
      </p:pic>
    </p:spTree>
    <p:extLst>
      <p:ext uri="{BB962C8B-B14F-4D97-AF65-F5344CB8AC3E}">
        <p14:creationId xmlns:p14="http://schemas.microsoft.com/office/powerpoint/2010/main" val="3067082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FF0000"/>
          </a:solidFill>
        </p:spPr>
        <p:txBody>
          <a:bodyPr/>
          <a:lstStyle/>
          <a:p>
            <a:pPr eaLnBrk="1" fontAlgn="auto" hangingPunct="1">
              <a:spcAft>
                <a:spcPts val="0"/>
              </a:spcAft>
              <a:defRPr/>
            </a:pPr>
            <a:r>
              <a:rPr lang="it-IT" altLang="it-IT" b="1" smtClean="0">
                <a:solidFill>
                  <a:schemeClr val="tx2">
                    <a:satMod val="130000"/>
                  </a:schemeClr>
                </a:solidFill>
              </a:rPr>
              <a:t>In caso di trauma: sintesi</a:t>
            </a:r>
          </a:p>
        </p:txBody>
      </p:sp>
      <p:sp>
        <p:nvSpPr>
          <p:cNvPr id="65539" name="Rectangle 3"/>
          <p:cNvSpPr>
            <a:spLocks noGrp="1" noChangeArrowheads="1"/>
          </p:cNvSpPr>
          <p:nvPr>
            <p:ph idx="1"/>
          </p:nvPr>
        </p:nvSpPr>
        <p:spPr>
          <a:xfrm>
            <a:off x="971550" y="2060575"/>
            <a:ext cx="8137525" cy="4464050"/>
          </a:xfrm>
        </p:spPr>
        <p:txBody>
          <a:bodyPr/>
          <a:lstStyle/>
          <a:p>
            <a:pPr eaLnBrk="1" hangingPunct="1"/>
            <a:r>
              <a:rPr lang="it-IT" altLang="it-IT" sz="2800" smtClean="0"/>
              <a:t>I pazienti ad alto rischio devono essere sottoposti a radiografia o TAC. Per quelli a basso rischio non è indispensabile la radiografia, che potrebbe mettere in evidenza lesioni avulse dal trauma, di vecchia data o anche prive di significato clinico.</a:t>
            </a:r>
          </a:p>
          <a:p>
            <a:pPr eaLnBrk="1" hangingPunct="1"/>
            <a:endParaRPr lang="it-IT" altLang="it-IT" sz="2800" smtClean="0"/>
          </a:p>
          <a:p>
            <a:pPr eaLnBrk="1" hangingPunct="1"/>
            <a:r>
              <a:rPr lang="it-IT" altLang="it-IT" sz="2800" smtClean="0"/>
              <a:t>Normalmente questo triage viene fatto direttamente in pronto soccorso (Dipartimento Emergenza Accettazione), in fase acuta.</a:t>
            </a:r>
          </a:p>
        </p:txBody>
      </p:sp>
    </p:spTree>
    <p:extLst>
      <p:ext uri="{BB962C8B-B14F-4D97-AF65-F5344CB8AC3E}">
        <p14:creationId xmlns:p14="http://schemas.microsoft.com/office/powerpoint/2010/main" val="468021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66788" y="188913"/>
            <a:ext cx="8142287" cy="1143000"/>
          </a:xfrm>
          <a:solidFill>
            <a:srgbClr val="FF0000"/>
          </a:solidFill>
        </p:spPr>
        <p:txBody>
          <a:bodyPr/>
          <a:lstStyle/>
          <a:p>
            <a:pPr eaLnBrk="1" fontAlgn="auto" hangingPunct="1">
              <a:spcAft>
                <a:spcPts val="0"/>
              </a:spcAft>
              <a:defRPr/>
            </a:pPr>
            <a:r>
              <a:rPr lang="it-IT" altLang="it-IT" b="1" dirty="0" smtClean="0">
                <a:solidFill>
                  <a:schemeClr val="tx1"/>
                </a:solidFill>
                <a:sym typeface="Wingdings" pitchFamily="2" charset="2"/>
              </a:rPr>
              <a:t>   </a:t>
            </a:r>
            <a:r>
              <a:rPr lang="it-IT" altLang="it-IT" b="1" dirty="0" smtClean="0">
                <a:solidFill>
                  <a:schemeClr val="tx1"/>
                </a:solidFill>
              </a:rPr>
              <a:t>Rispetto alle fratture</a:t>
            </a:r>
          </a:p>
        </p:txBody>
      </p:sp>
      <p:sp>
        <p:nvSpPr>
          <p:cNvPr id="66563" name="Rectangle 3"/>
          <p:cNvSpPr>
            <a:spLocks noGrp="1" noChangeArrowheads="1"/>
          </p:cNvSpPr>
          <p:nvPr>
            <p:ph idx="1"/>
          </p:nvPr>
        </p:nvSpPr>
        <p:spPr>
          <a:xfrm>
            <a:off x="1258888" y="1797050"/>
            <a:ext cx="7499350" cy="4800600"/>
          </a:xfrm>
        </p:spPr>
        <p:txBody>
          <a:bodyPr/>
          <a:lstStyle/>
          <a:p>
            <a:pPr eaLnBrk="1" hangingPunct="1">
              <a:lnSpc>
                <a:spcPct val="90000"/>
              </a:lnSpc>
            </a:pPr>
            <a:r>
              <a:rPr lang="it-IT" altLang="it-IT" smtClean="0"/>
              <a:t>traumi maggiori a tutte le età o traumi minori, anche semplice caduta, negli anziani o in affetti da grave</a:t>
            </a:r>
          </a:p>
          <a:p>
            <a:pPr eaLnBrk="1" hangingPunct="1">
              <a:lnSpc>
                <a:spcPct val="90000"/>
              </a:lnSpc>
            </a:pPr>
            <a:r>
              <a:rPr lang="it-IT" altLang="it-IT" smtClean="0"/>
              <a:t>osteoporosi (per esempio uso di prolungata terapia steroidea)</a:t>
            </a:r>
          </a:p>
          <a:p>
            <a:pPr eaLnBrk="1" hangingPunct="1">
              <a:lnSpc>
                <a:spcPct val="90000"/>
              </a:lnSpc>
            </a:pPr>
            <a:r>
              <a:rPr lang="it-IT" altLang="it-IT" smtClean="0"/>
              <a:t>dolore da carico, che si attenua in clinostatismo e si accentua nelle variazioni di posizione</a:t>
            </a:r>
          </a:p>
        </p:txBody>
      </p:sp>
    </p:spTree>
    <p:extLst>
      <p:ext uri="{BB962C8B-B14F-4D97-AF65-F5344CB8AC3E}">
        <p14:creationId xmlns:p14="http://schemas.microsoft.com/office/powerpoint/2010/main" val="1736479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93763" y="476250"/>
            <a:ext cx="8142287" cy="1143000"/>
          </a:xfrm>
          <a:solidFill>
            <a:srgbClr val="FF0000"/>
          </a:solidFill>
        </p:spPr>
        <p:txBody>
          <a:bodyPr>
            <a:normAutofit fontScale="90000"/>
          </a:bodyPr>
          <a:lstStyle/>
          <a:p>
            <a:pPr eaLnBrk="1" fontAlgn="auto" hangingPunct="1">
              <a:spcAft>
                <a:spcPts val="0"/>
              </a:spcAft>
              <a:buFont typeface="Wingdings" pitchFamily="2" charset="2"/>
              <a:buNone/>
              <a:defRPr/>
            </a:pPr>
            <a:r>
              <a:rPr lang="it-IT" altLang="it-IT" sz="4000" b="1" dirty="0" smtClean="0">
                <a:solidFill>
                  <a:schemeClr val="tx1"/>
                </a:solidFill>
                <a:sym typeface="Wingdings" pitchFamily="2" charset="2"/>
              </a:rPr>
              <a:t>   dolori vertebrali di </a:t>
            </a:r>
            <a:br>
              <a:rPr lang="it-IT" altLang="it-IT" sz="4000" b="1" dirty="0" smtClean="0">
                <a:solidFill>
                  <a:schemeClr val="tx1"/>
                </a:solidFill>
                <a:sym typeface="Wingdings" pitchFamily="2" charset="2"/>
              </a:rPr>
            </a:br>
            <a:r>
              <a:rPr lang="it-IT" altLang="it-IT" sz="4000" b="1" dirty="0" smtClean="0">
                <a:solidFill>
                  <a:schemeClr val="tx1"/>
                </a:solidFill>
                <a:sym typeface="Wingdings" pitchFamily="2" charset="2"/>
              </a:rPr>
              <a:t>origine viscerale</a:t>
            </a:r>
          </a:p>
        </p:txBody>
      </p:sp>
      <p:sp>
        <p:nvSpPr>
          <p:cNvPr id="67587" name="Rectangle 3"/>
          <p:cNvSpPr>
            <a:spLocks noGrp="1" noChangeArrowheads="1"/>
          </p:cNvSpPr>
          <p:nvPr>
            <p:ph idx="1"/>
          </p:nvPr>
        </p:nvSpPr>
        <p:spPr>
          <a:xfrm>
            <a:off x="395288" y="2060575"/>
            <a:ext cx="8677275" cy="4724400"/>
          </a:xfrm>
        </p:spPr>
        <p:txBody>
          <a:bodyPr/>
          <a:lstStyle/>
          <a:p>
            <a:pPr eaLnBrk="1" hangingPunct="1">
              <a:lnSpc>
                <a:spcPct val="90000"/>
              </a:lnSpc>
            </a:pPr>
            <a:r>
              <a:rPr lang="it-IT" altLang="it-IT" sz="2400" smtClean="0"/>
              <a:t>Dorsalgia interscapolare può essere dovuta a un cancro al </a:t>
            </a:r>
            <a:r>
              <a:rPr lang="it-IT" altLang="it-IT" sz="2400" b="1" u="sng" smtClean="0"/>
              <a:t>pancreas</a:t>
            </a:r>
          </a:p>
          <a:p>
            <a:pPr eaLnBrk="1" hangingPunct="1">
              <a:lnSpc>
                <a:spcPct val="90000"/>
              </a:lnSpc>
            </a:pPr>
            <a:r>
              <a:rPr lang="it-IT" altLang="it-IT" sz="2400" smtClean="0"/>
              <a:t>L’</a:t>
            </a:r>
            <a:r>
              <a:rPr lang="it-IT" altLang="it-IT" sz="2400" b="1" u="sng" smtClean="0"/>
              <a:t>ulcera</a:t>
            </a:r>
            <a:r>
              <a:rPr lang="it-IT" altLang="it-IT" sz="2400" smtClean="0"/>
              <a:t> della faccia posteriore del bulbo duodenale dà dei dolori dorsali che si ripetono in periodi fissi e che vengono calmati dall’assunzione di alimenti</a:t>
            </a:r>
          </a:p>
          <a:p>
            <a:pPr eaLnBrk="1" hangingPunct="1">
              <a:lnSpc>
                <a:spcPct val="90000"/>
              </a:lnSpc>
            </a:pPr>
            <a:r>
              <a:rPr lang="it-IT" altLang="it-IT" sz="2400" smtClean="0"/>
              <a:t>Colica epatica provoca un tipico dolore destro a bretella, associato a un dolore dell’ipocondrio dx. = per affezione tumorale o infettiva del </a:t>
            </a:r>
            <a:r>
              <a:rPr lang="it-IT" altLang="it-IT" sz="2400" b="1" u="sng" smtClean="0"/>
              <a:t>fegato</a:t>
            </a:r>
          </a:p>
          <a:p>
            <a:pPr eaLnBrk="1" hangingPunct="1">
              <a:lnSpc>
                <a:spcPct val="90000"/>
              </a:lnSpc>
            </a:pPr>
            <a:r>
              <a:rPr lang="it-IT" altLang="it-IT" sz="2400" smtClean="0"/>
              <a:t>Sul lato sinistro, la </a:t>
            </a:r>
            <a:r>
              <a:rPr lang="it-IT" altLang="it-IT" sz="2400" b="1" u="sng" smtClean="0"/>
              <a:t>milza</a:t>
            </a:r>
            <a:r>
              <a:rPr lang="it-IT" altLang="it-IT" sz="2400" smtClean="0"/>
              <a:t> può essere causa di un dolore scapolare sinistro: es. splenomegalia della leucemia mieloide cronica</a:t>
            </a:r>
          </a:p>
          <a:p>
            <a:pPr eaLnBrk="1" hangingPunct="1">
              <a:lnSpc>
                <a:spcPct val="90000"/>
              </a:lnSpc>
            </a:pPr>
            <a:r>
              <a:rPr lang="it-IT" altLang="it-IT" sz="2400" smtClean="0"/>
              <a:t>Cervico-brachialgia intensa, associata a dolore intrascapolare, può essere il primo segno di tumore all’apice del </a:t>
            </a:r>
            <a:r>
              <a:rPr lang="it-IT" altLang="it-IT" sz="2400" b="1" u="sng" smtClean="0"/>
              <a:t>polmone</a:t>
            </a:r>
          </a:p>
        </p:txBody>
      </p:sp>
    </p:spTree>
    <p:extLst>
      <p:ext uri="{BB962C8B-B14F-4D97-AF65-F5344CB8AC3E}">
        <p14:creationId xmlns:p14="http://schemas.microsoft.com/office/powerpoint/2010/main" val="4135706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350" y="115888"/>
            <a:ext cx="7499350" cy="995362"/>
          </a:xfrm>
        </p:spPr>
        <p:txBody>
          <a:bodyPr/>
          <a:lstStyle/>
          <a:p>
            <a:pPr eaLnBrk="1" hangingPunct="1">
              <a:defRPr/>
            </a:pPr>
            <a:r>
              <a:rPr lang="it-IT" altLang="it-IT" b="1" dirty="0" smtClean="0">
                <a:solidFill>
                  <a:schemeClr val="tx1"/>
                </a:solidFill>
              </a:rPr>
              <a:t>3-Instabilità legamentosa</a:t>
            </a:r>
            <a:endParaRPr lang="it-IT" dirty="0"/>
          </a:p>
        </p:txBody>
      </p:sp>
      <p:sp>
        <p:nvSpPr>
          <p:cNvPr id="3" name="Segnaposto contenuto 2"/>
          <p:cNvSpPr>
            <a:spLocks noGrp="1"/>
          </p:cNvSpPr>
          <p:nvPr>
            <p:ph idx="1"/>
          </p:nvPr>
        </p:nvSpPr>
        <p:spPr>
          <a:xfrm>
            <a:off x="539750" y="1341438"/>
            <a:ext cx="8604250" cy="5400675"/>
          </a:xfrm>
        </p:spPr>
        <p:txBody>
          <a:bodyPr/>
          <a:lstStyle/>
          <a:p>
            <a:pPr eaLnBrk="1" hangingPunct="1">
              <a:defRPr/>
            </a:pPr>
            <a:r>
              <a:rPr lang="it-IT" sz="3000" dirty="0"/>
              <a:t>Il </a:t>
            </a:r>
            <a:r>
              <a:rPr lang="it-IT" sz="3000" b="1" dirty="0"/>
              <a:t>sistema </a:t>
            </a:r>
            <a:r>
              <a:rPr lang="it-IT" sz="3000" b="1" dirty="0" smtClean="0"/>
              <a:t>stabilizzante</a:t>
            </a:r>
            <a:r>
              <a:rPr lang="it-IT" sz="3000" dirty="0" smtClean="0"/>
              <a:t> </a:t>
            </a:r>
            <a:r>
              <a:rPr lang="it-IT" sz="3000" dirty="0"/>
              <a:t>è formato da tre </a:t>
            </a:r>
            <a:r>
              <a:rPr lang="it-IT" sz="3000" b="1" dirty="0"/>
              <a:t>sottosistemi</a:t>
            </a:r>
            <a:r>
              <a:rPr lang="it-IT" sz="3000" dirty="0"/>
              <a:t> che collaborano tra </a:t>
            </a:r>
            <a:r>
              <a:rPr lang="it-IT" sz="3000" dirty="0" smtClean="0"/>
              <a:t>loro (</a:t>
            </a:r>
            <a:r>
              <a:rPr lang="it-IT" sz="3000" dirty="0" err="1" smtClean="0"/>
              <a:t>Panjabi</a:t>
            </a:r>
            <a:r>
              <a:rPr lang="it-IT" sz="3000" dirty="0" smtClean="0"/>
              <a:t>)</a:t>
            </a:r>
          </a:p>
          <a:p>
            <a:pPr marL="82550" indent="0" eaLnBrk="1" hangingPunct="1">
              <a:buFont typeface="Wingdings 2" pitchFamily="18" charset="2"/>
              <a:buNone/>
              <a:defRPr/>
            </a:pPr>
            <a:endParaRPr lang="it-IT" sz="600" dirty="0"/>
          </a:p>
          <a:p>
            <a:pPr lvl="1" eaLnBrk="1" hangingPunct="1">
              <a:defRPr/>
            </a:pPr>
            <a:r>
              <a:rPr lang="it-IT" u="sng" dirty="0" smtClean="0"/>
              <a:t>Sottosistema</a:t>
            </a:r>
            <a:r>
              <a:rPr lang="it-IT" u="sng" dirty="0"/>
              <a:t> </a:t>
            </a:r>
            <a:r>
              <a:rPr lang="it-IT" b="1" u="sng" dirty="0" smtClean="0"/>
              <a:t>passivo</a:t>
            </a:r>
            <a:r>
              <a:rPr lang="it-IT" b="1" dirty="0" smtClean="0"/>
              <a:t>:</a:t>
            </a:r>
            <a:r>
              <a:rPr lang="it-IT" dirty="0"/>
              <a:t> </a:t>
            </a:r>
            <a:r>
              <a:rPr lang="it-IT" b="1" dirty="0"/>
              <a:t>disco intervertebrale</a:t>
            </a:r>
            <a:r>
              <a:rPr lang="it-IT" dirty="0"/>
              <a:t>,  </a:t>
            </a:r>
            <a:r>
              <a:rPr lang="it-IT" dirty="0" smtClean="0"/>
              <a:t>le </a:t>
            </a:r>
            <a:r>
              <a:rPr lang="it-IT" dirty="0"/>
              <a:t>faccette </a:t>
            </a:r>
            <a:r>
              <a:rPr lang="it-IT" dirty="0" smtClean="0"/>
              <a:t>articolari</a:t>
            </a:r>
            <a:r>
              <a:rPr lang="it-IT" dirty="0"/>
              <a:t> </a:t>
            </a:r>
            <a:r>
              <a:rPr lang="it-IT" dirty="0" smtClean="0"/>
              <a:t>e il loro orientamento,  l’</a:t>
            </a:r>
            <a:r>
              <a:rPr lang="it-IT" b="1" dirty="0" smtClean="0"/>
              <a:t>integrità</a:t>
            </a:r>
            <a:r>
              <a:rPr lang="it-IT" b="1" dirty="0"/>
              <a:t> </a:t>
            </a:r>
            <a:r>
              <a:rPr lang="it-IT" dirty="0"/>
              <a:t>della capsula articolare e </a:t>
            </a:r>
            <a:r>
              <a:rPr lang="it-IT" dirty="0" smtClean="0"/>
              <a:t>dei legamenti</a:t>
            </a:r>
          </a:p>
          <a:p>
            <a:pPr marL="403225" lvl="1" indent="0" eaLnBrk="1" hangingPunct="1">
              <a:buFont typeface="Verdana" pitchFamily="34" charset="0"/>
              <a:buNone/>
              <a:defRPr/>
            </a:pPr>
            <a:endParaRPr lang="it-IT" dirty="0"/>
          </a:p>
          <a:p>
            <a:pPr lvl="1" eaLnBrk="1" hangingPunct="1">
              <a:defRPr/>
            </a:pPr>
            <a:r>
              <a:rPr lang="it-IT" u="sng" dirty="0"/>
              <a:t>Sottosistema </a:t>
            </a:r>
            <a:r>
              <a:rPr lang="it-IT" b="1" u="sng" dirty="0" smtClean="0"/>
              <a:t>attivo</a:t>
            </a:r>
            <a:r>
              <a:rPr lang="it-IT" b="1" dirty="0" smtClean="0"/>
              <a:t>:</a:t>
            </a:r>
            <a:r>
              <a:rPr lang="it-IT" dirty="0"/>
              <a:t> composto dai </a:t>
            </a:r>
            <a:r>
              <a:rPr lang="it-IT" b="1" dirty="0" smtClean="0"/>
              <a:t>muscoli</a:t>
            </a:r>
          </a:p>
          <a:p>
            <a:pPr marL="403225" lvl="1" indent="0" eaLnBrk="1" hangingPunct="1">
              <a:buFont typeface="Verdana" pitchFamily="34" charset="0"/>
              <a:buNone/>
              <a:defRPr/>
            </a:pPr>
            <a:endParaRPr lang="it-IT" dirty="0"/>
          </a:p>
          <a:p>
            <a:pPr lvl="1" eaLnBrk="1" hangingPunct="1">
              <a:defRPr/>
            </a:pPr>
            <a:r>
              <a:rPr lang="it-IT" u="sng" dirty="0"/>
              <a:t>Sottosistema </a:t>
            </a:r>
            <a:r>
              <a:rPr lang="it-IT" b="1" u="sng" dirty="0"/>
              <a:t>neurale</a:t>
            </a:r>
            <a:r>
              <a:rPr lang="it-IT" u="sng" dirty="0"/>
              <a:t> di controllo </a:t>
            </a:r>
            <a:r>
              <a:rPr lang="it-IT" dirty="0"/>
              <a:t>deputato alla coordinazione dell’attività </a:t>
            </a:r>
            <a:r>
              <a:rPr lang="it-IT" b="1" dirty="0"/>
              <a:t>muscolare</a:t>
            </a:r>
            <a:r>
              <a:rPr lang="it-IT" dirty="0"/>
              <a:t> da parte del </a:t>
            </a:r>
            <a:r>
              <a:rPr lang="it-IT" b="1" dirty="0"/>
              <a:t>sistema nervoso</a:t>
            </a:r>
            <a:r>
              <a:rPr lang="it-IT" dirty="0" smtClean="0"/>
              <a:t>.</a:t>
            </a:r>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450" y="274638"/>
            <a:ext cx="7747000" cy="1209675"/>
          </a:xfrm>
          <a:solidFill>
            <a:srgbClr val="FF0000"/>
          </a:solidFill>
        </p:spPr>
        <p:txBody>
          <a:bodyPr/>
          <a:lstStyle/>
          <a:p>
            <a:pPr>
              <a:defRPr/>
            </a:pPr>
            <a:r>
              <a:rPr lang="it-IT" b="1" dirty="0" err="1" smtClean="0">
                <a:solidFill>
                  <a:schemeClr val="bg1"/>
                </a:solidFill>
              </a:rPr>
              <a:t>Red</a:t>
            </a:r>
            <a:r>
              <a:rPr lang="it-IT" b="1" dirty="0" smtClean="0">
                <a:solidFill>
                  <a:schemeClr val="bg1"/>
                </a:solidFill>
              </a:rPr>
              <a:t> </a:t>
            </a:r>
            <a:r>
              <a:rPr lang="it-IT" b="1" dirty="0" err="1" smtClean="0">
                <a:solidFill>
                  <a:schemeClr val="bg1"/>
                </a:solidFill>
              </a:rPr>
              <a:t>flags</a:t>
            </a:r>
            <a:r>
              <a:rPr lang="it-IT" b="1" dirty="0" smtClean="0">
                <a:solidFill>
                  <a:schemeClr val="bg1"/>
                </a:solidFill>
              </a:rPr>
              <a:t> in sintesi</a:t>
            </a:r>
            <a:endParaRPr lang="it-IT" b="1" dirty="0">
              <a:solidFill>
                <a:schemeClr val="bg1"/>
              </a:solidFill>
            </a:endParaRPr>
          </a:p>
        </p:txBody>
      </p:sp>
      <p:sp>
        <p:nvSpPr>
          <p:cNvPr id="68611" name="Segnaposto contenuto 2"/>
          <p:cNvSpPr>
            <a:spLocks noGrp="1"/>
          </p:cNvSpPr>
          <p:nvPr>
            <p:ph idx="1"/>
          </p:nvPr>
        </p:nvSpPr>
        <p:spPr>
          <a:xfrm>
            <a:off x="1331913" y="1773238"/>
            <a:ext cx="7499350" cy="4800600"/>
          </a:xfrm>
        </p:spPr>
        <p:txBody>
          <a:bodyPr/>
          <a:lstStyle/>
          <a:p>
            <a:pPr marL="596900" indent="-514350">
              <a:buFont typeface="Gill Sans MT" pitchFamily="34" charset="0"/>
              <a:buAutoNum type="arabicPeriod"/>
            </a:pPr>
            <a:r>
              <a:rPr lang="it-IT" altLang="it-IT" smtClean="0"/>
              <a:t>Mielopatia cervicale</a:t>
            </a:r>
          </a:p>
          <a:p>
            <a:pPr marL="596900" indent="-514350">
              <a:buFont typeface="Gill Sans MT" pitchFamily="34" charset="0"/>
              <a:buAutoNum type="arabicPeriod"/>
            </a:pPr>
            <a:r>
              <a:rPr lang="it-IT" altLang="it-IT" smtClean="0"/>
              <a:t>Neoplasia</a:t>
            </a:r>
          </a:p>
          <a:p>
            <a:pPr marL="596900" indent="-514350">
              <a:buFont typeface="Gill Sans MT" pitchFamily="34" charset="0"/>
              <a:buAutoNum type="arabicPeriod"/>
            </a:pPr>
            <a:r>
              <a:rPr lang="it-IT" altLang="it-IT" smtClean="0"/>
              <a:t>Instabilità cervicale</a:t>
            </a:r>
          </a:p>
          <a:p>
            <a:pPr marL="596900" indent="-514350">
              <a:buFont typeface="Gill Sans MT" pitchFamily="34" charset="0"/>
              <a:buAutoNum type="arabicPeriod"/>
            </a:pPr>
            <a:r>
              <a:rPr lang="it-IT" altLang="it-IT" smtClean="0"/>
              <a:t>Insufficienza vertebro-basilare</a:t>
            </a:r>
          </a:p>
          <a:p>
            <a:pPr marL="596900" indent="-514350">
              <a:buFont typeface="Gill Sans MT" pitchFamily="34" charset="0"/>
              <a:buAutoNum type="arabicPeriod"/>
            </a:pPr>
            <a:r>
              <a:rPr lang="it-IT" altLang="it-IT" smtClean="0"/>
              <a:t>Frattura</a:t>
            </a:r>
          </a:p>
          <a:p>
            <a:pPr marL="596900" indent="-514350">
              <a:buFont typeface="Gill Sans MT" pitchFamily="34" charset="0"/>
              <a:buAutoNum type="arabicPeriod"/>
            </a:pPr>
            <a:r>
              <a:rPr lang="it-IT" altLang="it-IT" smtClean="0"/>
              <a:t>Infezione</a:t>
            </a:r>
          </a:p>
          <a:p>
            <a:pPr marL="596900" indent="-514350">
              <a:buFont typeface="Gill Sans MT" pitchFamily="34" charset="0"/>
              <a:buAutoNum type="arabicPeriod"/>
            </a:pPr>
            <a:r>
              <a:rPr lang="it-IT" altLang="it-IT" smtClean="0"/>
              <a:t>Malattia infiammatoria sistemica</a:t>
            </a:r>
          </a:p>
          <a:p>
            <a:pPr marL="596900" indent="-514350">
              <a:buFont typeface="Gill Sans MT" pitchFamily="34" charset="0"/>
              <a:buAutoNum type="arabicPeriod"/>
            </a:pPr>
            <a:endParaRPr lang="it-IT" altLang="it-IT" smtClean="0"/>
          </a:p>
        </p:txBody>
      </p:sp>
    </p:spTree>
    <p:extLst>
      <p:ext uri="{BB962C8B-B14F-4D97-AF65-F5344CB8AC3E}">
        <p14:creationId xmlns:p14="http://schemas.microsoft.com/office/powerpoint/2010/main" val="3418364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71550" y="274638"/>
            <a:ext cx="7223125" cy="1143000"/>
          </a:xfrm>
        </p:spPr>
        <p:txBody>
          <a:bodyPr>
            <a:normAutofit fontScale="90000"/>
          </a:bodyPr>
          <a:lstStyle/>
          <a:p>
            <a:pPr eaLnBrk="1" fontAlgn="auto" hangingPunct="1">
              <a:spcAft>
                <a:spcPts val="0"/>
              </a:spcAft>
              <a:defRPr/>
            </a:pPr>
            <a:r>
              <a:rPr lang="it-IT" altLang="it-IT" sz="4000" dirty="0" smtClean="0">
                <a:solidFill>
                  <a:schemeClr val="tx2">
                    <a:satMod val="130000"/>
                  </a:schemeClr>
                </a:solidFill>
              </a:rPr>
              <a:t>Principali Raccomandazioni Diagnostiche SIMFER</a:t>
            </a:r>
          </a:p>
        </p:txBody>
      </p:sp>
      <p:sp>
        <p:nvSpPr>
          <p:cNvPr id="69635" name="Rectangle 3"/>
          <p:cNvSpPr>
            <a:spLocks noGrp="1" noChangeArrowheads="1"/>
          </p:cNvSpPr>
          <p:nvPr>
            <p:ph idx="1"/>
          </p:nvPr>
        </p:nvSpPr>
        <p:spPr>
          <a:xfrm>
            <a:off x="1187450" y="1797050"/>
            <a:ext cx="7499350" cy="4800600"/>
          </a:xfrm>
        </p:spPr>
        <p:txBody>
          <a:bodyPr/>
          <a:lstStyle/>
          <a:p>
            <a:pPr marL="609600" indent="-609600" eaLnBrk="1" hangingPunct="1">
              <a:lnSpc>
                <a:spcPct val="90000"/>
              </a:lnSpc>
              <a:buFontTx/>
              <a:buAutoNum type="arabicPeriod"/>
            </a:pPr>
            <a:r>
              <a:rPr lang="it-IT" altLang="it-IT" smtClean="0"/>
              <a:t>Valutare e ricercare le </a:t>
            </a:r>
            <a:r>
              <a:rPr lang="it-IT" altLang="it-IT" b="1" u="sng" smtClean="0"/>
              <a:t>red flags</a:t>
            </a:r>
          </a:p>
          <a:p>
            <a:pPr marL="609600" indent="-609600" eaLnBrk="1" hangingPunct="1">
              <a:lnSpc>
                <a:spcPct val="90000"/>
              </a:lnSpc>
              <a:buFontTx/>
              <a:buAutoNum type="arabicPeriod"/>
            </a:pPr>
            <a:r>
              <a:rPr lang="it-IT" altLang="it-IT" smtClean="0"/>
              <a:t>Condurre </a:t>
            </a:r>
            <a:r>
              <a:rPr lang="it-IT" altLang="it-IT" b="1" u="sng" smtClean="0"/>
              <a:t>anamnesi:</a:t>
            </a:r>
            <a:r>
              <a:rPr lang="it-IT" altLang="it-IT" smtClean="0"/>
              <a:t> </a:t>
            </a:r>
          </a:p>
          <a:p>
            <a:pPr marL="990600" lvl="1" indent="-533400" eaLnBrk="1" hangingPunct="1">
              <a:lnSpc>
                <a:spcPct val="90000"/>
              </a:lnSpc>
            </a:pPr>
            <a:r>
              <a:rPr lang="it-IT" altLang="it-IT" smtClean="0"/>
              <a:t>Esordio</a:t>
            </a:r>
          </a:p>
          <a:p>
            <a:pPr marL="990600" lvl="1" indent="-533400" eaLnBrk="1" hangingPunct="1">
              <a:lnSpc>
                <a:spcPct val="90000"/>
              </a:lnSpc>
            </a:pPr>
            <a:r>
              <a:rPr lang="it-IT" altLang="it-IT" smtClean="0"/>
              <a:t>Caratteristiche e topografia del dolore</a:t>
            </a:r>
          </a:p>
          <a:p>
            <a:pPr marL="990600" lvl="1" indent="-533400" eaLnBrk="1" hangingPunct="1">
              <a:lnSpc>
                <a:spcPct val="90000"/>
              </a:lnSpc>
            </a:pPr>
            <a:r>
              <a:rPr lang="it-IT" altLang="it-IT" smtClean="0"/>
              <a:t>Sintomi neurovegetativi</a:t>
            </a:r>
          </a:p>
          <a:p>
            <a:pPr marL="990600" lvl="1" indent="-533400" eaLnBrk="1" hangingPunct="1">
              <a:lnSpc>
                <a:spcPct val="90000"/>
              </a:lnSpc>
            </a:pPr>
            <a:r>
              <a:rPr lang="it-IT" altLang="it-IT" smtClean="0"/>
              <a:t>Ergonomia</a:t>
            </a:r>
          </a:p>
          <a:p>
            <a:pPr marL="990600" lvl="1" indent="-533400" eaLnBrk="1" hangingPunct="1">
              <a:lnSpc>
                <a:spcPct val="90000"/>
              </a:lnSpc>
            </a:pPr>
            <a:r>
              <a:rPr lang="it-IT" altLang="it-IT" smtClean="0"/>
              <a:t>Classificare acuto/sub/cronico in vista della prognosi e impostazione terapeutica</a:t>
            </a:r>
          </a:p>
        </p:txBody>
      </p:sp>
      <p:sp>
        <p:nvSpPr>
          <p:cNvPr id="69636" name="Rectangle 5"/>
          <p:cNvSpPr>
            <a:spLocks noChangeArrowheads="1"/>
          </p:cNvSpPr>
          <p:nvPr/>
        </p:nvSpPr>
        <p:spPr bwMode="auto">
          <a:xfrm>
            <a:off x="8194675" y="404813"/>
            <a:ext cx="914400" cy="914400"/>
          </a:xfrm>
          <a:prstGeom prst="rect">
            <a:avLst/>
          </a:prstGeom>
          <a:solidFill>
            <a:srgbClr val="452FC7"/>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it-IT" altLang="it-IT" b="1">
                <a:latin typeface="Tahoma" pitchFamily="34" charset="0"/>
              </a:rPr>
              <a:t>1</a:t>
            </a:r>
          </a:p>
        </p:txBody>
      </p:sp>
    </p:spTree>
    <p:extLst>
      <p:ext uri="{BB962C8B-B14F-4D97-AF65-F5344CB8AC3E}">
        <p14:creationId xmlns:p14="http://schemas.microsoft.com/office/powerpoint/2010/main" val="2645856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77863" y="609600"/>
            <a:ext cx="7423150" cy="1143000"/>
          </a:xfrm>
        </p:spPr>
        <p:txBody>
          <a:bodyPr/>
          <a:lstStyle/>
          <a:p>
            <a:pPr eaLnBrk="1" fontAlgn="auto" hangingPunct="1">
              <a:spcAft>
                <a:spcPts val="0"/>
              </a:spcAft>
              <a:defRPr/>
            </a:pPr>
            <a:r>
              <a:rPr lang="it-IT" altLang="it-IT" sz="4000" dirty="0" smtClean="0">
                <a:solidFill>
                  <a:schemeClr val="tx2">
                    <a:satMod val="130000"/>
                  </a:schemeClr>
                </a:solidFill>
              </a:rPr>
              <a:t>…raccomandazioni diagnostiche</a:t>
            </a:r>
          </a:p>
        </p:txBody>
      </p:sp>
      <p:sp>
        <p:nvSpPr>
          <p:cNvPr id="70659" name="Rectangle 3"/>
          <p:cNvSpPr>
            <a:spLocks noGrp="1" noChangeArrowheads="1"/>
          </p:cNvSpPr>
          <p:nvPr>
            <p:ph idx="1"/>
          </p:nvPr>
        </p:nvSpPr>
        <p:spPr>
          <a:xfrm>
            <a:off x="179388" y="1916113"/>
            <a:ext cx="8640762" cy="4941887"/>
          </a:xfrm>
        </p:spPr>
        <p:txBody>
          <a:bodyPr/>
          <a:lstStyle/>
          <a:p>
            <a:pPr marL="609600" indent="-609600" eaLnBrk="1" hangingPunct="1">
              <a:lnSpc>
                <a:spcPct val="90000"/>
              </a:lnSpc>
              <a:buFontTx/>
              <a:buAutoNum type="arabicPeriod" startAt="3"/>
            </a:pPr>
            <a:r>
              <a:rPr lang="it-IT" altLang="it-IT" smtClean="0"/>
              <a:t>In caso di sintomi persistenti, rivalutare le possibili cause gravi, ed estendere l’indagine a </a:t>
            </a:r>
            <a:r>
              <a:rPr lang="it-IT" altLang="it-IT" b="1" u="sng" smtClean="0"/>
              <a:t>fattori psicologici, familiari, sociali</a:t>
            </a:r>
          </a:p>
          <a:p>
            <a:pPr marL="609600" indent="-609600" eaLnBrk="1" hangingPunct="1">
              <a:lnSpc>
                <a:spcPct val="90000"/>
              </a:lnSpc>
              <a:buFontTx/>
              <a:buAutoNum type="arabicPeriod" startAt="3"/>
            </a:pPr>
            <a:r>
              <a:rPr lang="it-IT" altLang="it-IT" smtClean="0"/>
              <a:t>Condurre una </a:t>
            </a:r>
            <a:r>
              <a:rPr lang="it-IT" altLang="it-IT" b="1" u="sng" smtClean="0"/>
              <a:t>valutazione obiettiva</a:t>
            </a:r>
            <a:r>
              <a:rPr lang="it-IT" altLang="it-IT" smtClean="0"/>
              <a:t> completa sempre:</a:t>
            </a:r>
          </a:p>
          <a:p>
            <a:pPr marL="990600" lvl="1" indent="-533400" eaLnBrk="1" hangingPunct="1">
              <a:lnSpc>
                <a:spcPct val="90000"/>
              </a:lnSpc>
            </a:pPr>
            <a:r>
              <a:rPr lang="it-IT" altLang="it-IT" smtClean="0"/>
              <a:t>Ispezione cutanea e palpazione vertebrale</a:t>
            </a:r>
          </a:p>
          <a:p>
            <a:pPr marL="990600" lvl="1" indent="-533400" eaLnBrk="1" hangingPunct="1">
              <a:lnSpc>
                <a:spcPct val="90000"/>
              </a:lnSpc>
            </a:pPr>
            <a:r>
              <a:rPr lang="it-IT" altLang="it-IT" smtClean="0"/>
              <a:t>Esame della motilità attiva, passiva e contro resistenza del R.C. e del R. D-L e spalle.</a:t>
            </a:r>
          </a:p>
          <a:p>
            <a:pPr marL="990600" lvl="1" indent="-533400" eaLnBrk="1" hangingPunct="1">
              <a:lnSpc>
                <a:spcPct val="90000"/>
              </a:lnSpc>
            </a:pPr>
            <a:r>
              <a:rPr lang="it-IT" altLang="it-IT" smtClean="0"/>
              <a:t>Condurre l’E.O.N.: sensibilità, forza e riflessi</a:t>
            </a:r>
          </a:p>
        </p:txBody>
      </p:sp>
      <p:sp>
        <p:nvSpPr>
          <p:cNvPr id="70660" name="Rectangle 4"/>
          <p:cNvSpPr>
            <a:spLocks noChangeArrowheads="1"/>
          </p:cNvSpPr>
          <p:nvPr/>
        </p:nvSpPr>
        <p:spPr bwMode="auto">
          <a:xfrm>
            <a:off x="8194675" y="692150"/>
            <a:ext cx="914400" cy="914400"/>
          </a:xfrm>
          <a:prstGeom prst="rect">
            <a:avLst/>
          </a:prstGeom>
          <a:solidFill>
            <a:srgbClr val="452FC7"/>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it-IT" altLang="it-IT" b="1">
                <a:latin typeface="Tahoma" pitchFamily="34" charset="0"/>
              </a:rPr>
              <a:t>2</a:t>
            </a:r>
          </a:p>
        </p:txBody>
      </p:sp>
    </p:spTree>
    <p:extLst>
      <p:ext uri="{BB962C8B-B14F-4D97-AF65-F5344CB8AC3E}">
        <p14:creationId xmlns:p14="http://schemas.microsoft.com/office/powerpoint/2010/main" val="1530061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66788" y="476250"/>
            <a:ext cx="7134225" cy="1143000"/>
          </a:xfrm>
        </p:spPr>
        <p:txBody>
          <a:bodyPr/>
          <a:lstStyle/>
          <a:p>
            <a:pPr eaLnBrk="1" fontAlgn="auto" hangingPunct="1">
              <a:spcAft>
                <a:spcPts val="0"/>
              </a:spcAft>
              <a:defRPr/>
            </a:pPr>
            <a:r>
              <a:rPr lang="it-IT" altLang="it-IT" dirty="0" smtClean="0">
                <a:solidFill>
                  <a:schemeClr val="tx2">
                    <a:satMod val="130000"/>
                  </a:schemeClr>
                </a:solidFill>
              </a:rPr>
              <a:t>… ancora SIMFER 2011</a:t>
            </a:r>
          </a:p>
        </p:txBody>
      </p:sp>
      <p:sp>
        <p:nvSpPr>
          <p:cNvPr id="71683" name="Rectangle 3"/>
          <p:cNvSpPr>
            <a:spLocks noGrp="1" noChangeArrowheads="1"/>
          </p:cNvSpPr>
          <p:nvPr>
            <p:ph idx="1"/>
          </p:nvPr>
        </p:nvSpPr>
        <p:spPr>
          <a:xfrm>
            <a:off x="539750" y="1773238"/>
            <a:ext cx="8569325" cy="4824412"/>
          </a:xfrm>
        </p:spPr>
        <p:txBody>
          <a:bodyPr/>
          <a:lstStyle/>
          <a:p>
            <a:pPr marL="381000" indent="-381000" eaLnBrk="1" hangingPunct="1">
              <a:lnSpc>
                <a:spcPct val="80000"/>
              </a:lnSpc>
              <a:buFontTx/>
              <a:buAutoNum type="arabicPeriod" startAt="5"/>
            </a:pPr>
            <a:r>
              <a:rPr lang="it-IT" altLang="it-IT" sz="2800" b="1" u="sng" smtClean="0"/>
              <a:t>L’imaging diagnostico</a:t>
            </a:r>
            <a:r>
              <a:rPr lang="it-IT" altLang="it-IT" sz="2800" smtClean="0"/>
              <a:t> deve essere mirato alla conferma di un sospetto clinico e non utilizzato routinariamente o in alternativa all’E.O. </a:t>
            </a:r>
          </a:p>
          <a:p>
            <a:pPr marL="381000" indent="-381000" eaLnBrk="1" hangingPunct="1">
              <a:lnSpc>
                <a:spcPct val="80000"/>
              </a:lnSpc>
              <a:buFontTx/>
              <a:buNone/>
            </a:pPr>
            <a:endParaRPr lang="it-IT" altLang="it-IT" sz="2800" smtClean="0"/>
          </a:p>
          <a:p>
            <a:pPr marL="800100" lvl="1" indent="-342900" eaLnBrk="1" hangingPunct="1">
              <a:lnSpc>
                <a:spcPct val="80000"/>
              </a:lnSpc>
            </a:pPr>
            <a:r>
              <a:rPr lang="it-IT" altLang="it-IT" sz="2400" smtClean="0"/>
              <a:t>Nel sospetto di patologie cervicali specifiche/gravi dei segmenti vertebrali eseguire, come primo passo diagnostico radiologico, la radiografia cervicale in proiezione standard in previsione di ulteriori e/o eventuali approfondimenti radiologici ed elettroneurofisiologici. </a:t>
            </a:r>
          </a:p>
          <a:p>
            <a:pPr marL="800100" lvl="1" indent="-342900" eaLnBrk="1" hangingPunct="1">
              <a:lnSpc>
                <a:spcPct val="80000"/>
              </a:lnSpc>
              <a:buFontTx/>
              <a:buNone/>
            </a:pPr>
            <a:endParaRPr lang="it-IT" altLang="it-IT" sz="2400" smtClean="0"/>
          </a:p>
          <a:p>
            <a:pPr marL="800100" lvl="1" indent="-342900" eaLnBrk="1" hangingPunct="1">
              <a:lnSpc>
                <a:spcPct val="80000"/>
              </a:lnSpc>
            </a:pPr>
            <a:r>
              <a:rPr lang="it-IT" altLang="it-IT" sz="2400" smtClean="0"/>
              <a:t>Prescrivere TC o RM nel caso di compressione neurologica periferica documentata all’esame clinico.</a:t>
            </a:r>
          </a:p>
        </p:txBody>
      </p:sp>
      <p:sp>
        <p:nvSpPr>
          <p:cNvPr id="71684" name="Rectangle 4"/>
          <p:cNvSpPr>
            <a:spLocks noChangeArrowheads="1"/>
          </p:cNvSpPr>
          <p:nvPr/>
        </p:nvSpPr>
        <p:spPr bwMode="auto">
          <a:xfrm>
            <a:off x="8121650" y="549275"/>
            <a:ext cx="914400" cy="914400"/>
          </a:xfrm>
          <a:prstGeom prst="rect">
            <a:avLst/>
          </a:prstGeom>
          <a:solidFill>
            <a:srgbClr val="452FC7"/>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it-IT" altLang="it-IT" b="1">
                <a:latin typeface="Tahoma" pitchFamily="34" charset="0"/>
              </a:rPr>
              <a:t>3</a:t>
            </a:r>
          </a:p>
        </p:txBody>
      </p:sp>
    </p:spTree>
    <p:extLst>
      <p:ext uri="{BB962C8B-B14F-4D97-AF65-F5344CB8AC3E}">
        <p14:creationId xmlns:p14="http://schemas.microsoft.com/office/powerpoint/2010/main" val="3816979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6013" y="274638"/>
            <a:ext cx="7818437" cy="1282700"/>
          </a:xfrm>
        </p:spPr>
        <p:txBody>
          <a:bodyPr/>
          <a:lstStyle/>
          <a:p>
            <a:pPr>
              <a:defRPr/>
            </a:pPr>
            <a:r>
              <a:rPr lang="it-IT" sz="3600" dirty="0" smtClean="0"/>
              <a:t>Chad Cook et al, </a:t>
            </a:r>
            <a:r>
              <a:rPr lang="it-IT" sz="3600" dirty="0" err="1" smtClean="0"/>
              <a:t>Physical</a:t>
            </a:r>
            <a:r>
              <a:rPr lang="it-IT" sz="3600" dirty="0" smtClean="0"/>
              <a:t> </a:t>
            </a:r>
            <a:r>
              <a:rPr lang="it-IT" sz="3600" dirty="0" err="1" smtClean="0"/>
              <a:t>Therapy</a:t>
            </a:r>
            <a:r>
              <a:rPr lang="it-IT" sz="3600" dirty="0" smtClean="0"/>
              <a:t>, 2005</a:t>
            </a:r>
            <a:endParaRPr lang="it-IT" sz="3600" dirty="0"/>
          </a:p>
        </p:txBody>
      </p:sp>
      <p:pic>
        <p:nvPicPr>
          <p:cNvPr id="378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412875"/>
            <a:ext cx="7953375" cy="24384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altLang="it-IT" b="1" dirty="0" smtClean="0">
                <a:solidFill>
                  <a:schemeClr val="tx1"/>
                </a:solidFill>
              </a:rPr>
              <a:t>3-Instabilità legamentosa - 2</a:t>
            </a:r>
            <a:endParaRPr lang="it-IT" dirty="0"/>
          </a:p>
        </p:txBody>
      </p:sp>
      <p:sp>
        <p:nvSpPr>
          <p:cNvPr id="38915" name="Segnaposto contenuto 2"/>
          <p:cNvSpPr>
            <a:spLocks noGrp="1"/>
          </p:cNvSpPr>
          <p:nvPr>
            <p:ph idx="1"/>
          </p:nvPr>
        </p:nvSpPr>
        <p:spPr>
          <a:xfrm>
            <a:off x="755650" y="1447800"/>
            <a:ext cx="8388350" cy="5294313"/>
          </a:xfrm>
        </p:spPr>
        <p:txBody>
          <a:bodyPr/>
          <a:lstStyle/>
          <a:p>
            <a:pPr eaLnBrk="1" hangingPunct="1"/>
            <a:r>
              <a:rPr lang="it-IT" altLang="it-IT" sz="2400" smtClean="0"/>
              <a:t>Per ottenere la </a:t>
            </a:r>
            <a:r>
              <a:rPr lang="it-IT" altLang="it-IT" sz="2400" b="1" smtClean="0"/>
              <a:t>stabilità</a:t>
            </a:r>
            <a:r>
              <a:rPr lang="it-IT" altLang="it-IT" sz="2400" smtClean="0"/>
              <a:t> funzionale, tutti e tre i sottosistemi devono </a:t>
            </a:r>
            <a:r>
              <a:rPr lang="it-IT" altLang="it-IT" sz="2400" b="1" smtClean="0"/>
              <a:t>collaborare</a:t>
            </a:r>
            <a:r>
              <a:rPr lang="it-IT" altLang="it-IT" sz="2400" smtClean="0"/>
              <a:t> in modo ottimale: lievi </a:t>
            </a:r>
            <a:r>
              <a:rPr lang="it-IT" altLang="it-IT" sz="2400" b="1" smtClean="0"/>
              <a:t>deficit</a:t>
            </a:r>
            <a:r>
              <a:rPr lang="it-IT" altLang="it-IT" sz="2400" smtClean="0"/>
              <a:t> di un sottosistema possono essere </a:t>
            </a:r>
            <a:r>
              <a:rPr lang="it-IT" altLang="it-IT" sz="2400" b="1" smtClean="0"/>
              <a:t>compensati </a:t>
            </a:r>
            <a:r>
              <a:rPr lang="it-IT" altLang="it-IT" sz="2400" smtClean="0"/>
              <a:t>dagli altri due, mantenendo un carico fisiologico nelle strutture cervicali.</a:t>
            </a:r>
          </a:p>
          <a:p>
            <a:pPr eaLnBrk="1" hangingPunct="1"/>
            <a:endParaRPr lang="it-IT" altLang="it-IT" sz="2400" smtClean="0"/>
          </a:p>
          <a:p>
            <a:pPr eaLnBrk="1" hangingPunct="1"/>
            <a:r>
              <a:rPr lang="it-IT" altLang="it-IT" sz="2400" smtClean="0"/>
              <a:t>I </a:t>
            </a:r>
            <a:r>
              <a:rPr lang="it-IT" altLang="it-IT" sz="2400" b="1" smtClean="0"/>
              <a:t>deficit </a:t>
            </a:r>
            <a:r>
              <a:rPr lang="it-IT" altLang="it-IT" sz="2400" smtClean="0"/>
              <a:t>del sottosistema passivo possono essere causati da un </a:t>
            </a:r>
            <a:r>
              <a:rPr lang="it-IT" altLang="it-IT" sz="2400" b="1" smtClean="0"/>
              <a:t>trauma</a:t>
            </a:r>
            <a:r>
              <a:rPr lang="it-IT" altLang="it-IT" sz="2400" smtClean="0"/>
              <a:t>, per esempio un colpo di frusta (TDRC)</a:t>
            </a:r>
          </a:p>
          <a:p>
            <a:pPr eaLnBrk="1" hangingPunct="1"/>
            <a:endParaRPr lang="it-IT" altLang="it-IT" sz="2400" smtClean="0"/>
          </a:p>
          <a:p>
            <a:pPr eaLnBrk="1" hangingPunct="1"/>
            <a:r>
              <a:rPr lang="it-IT" altLang="it-IT" sz="2400" b="1" smtClean="0"/>
              <a:t>Microtraumi</a:t>
            </a:r>
            <a:r>
              <a:rPr lang="it-IT" altLang="it-IT" sz="2400" smtClean="0"/>
              <a:t> </a:t>
            </a:r>
            <a:r>
              <a:rPr lang="it-IT" altLang="it-IT" sz="2400" b="1" smtClean="0"/>
              <a:t>ripetuti</a:t>
            </a:r>
            <a:r>
              <a:rPr lang="it-IT" altLang="it-IT" sz="2400" smtClean="0"/>
              <a:t>, attività sportive o lavorative dove c’è molto carico sulla testa possono portare ad una </a:t>
            </a:r>
            <a:r>
              <a:rPr lang="it-IT" altLang="it-IT" sz="2400" b="1" smtClean="0"/>
              <a:t>degenerazione articolare </a:t>
            </a:r>
            <a:r>
              <a:rPr lang="it-IT" altLang="it-IT" sz="2400" smtClean="0"/>
              <a:t>con aumento del gioco della stessa articolazione.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350" y="115888"/>
            <a:ext cx="7499350" cy="1143000"/>
          </a:xfrm>
        </p:spPr>
        <p:txBody>
          <a:bodyPr/>
          <a:lstStyle/>
          <a:p>
            <a:pPr>
              <a:defRPr/>
            </a:pPr>
            <a:r>
              <a:rPr lang="it-IT" altLang="it-IT" b="1" dirty="0" smtClean="0">
                <a:solidFill>
                  <a:schemeClr val="tx1"/>
                </a:solidFill>
              </a:rPr>
              <a:t>3-Instabilità legamentosa - 3</a:t>
            </a:r>
            <a:endParaRPr lang="it-IT" dirty="0"/>
          </a:p>
        </p:txBody>
      </p:sp>
      <p:sp>
        <p:nvSpPr>
          <p:cNvPr id="3" name="Segnaposto contenuto 2"/>
          <p:cNvSpPr>
            <a:spLocks noGrp="1"/>
          </p:cNvSpPr>
          <p:nvPr>
            <p:ph idx="1"/>
          </p:nvPr>
        </p:nvSpPr>
        <p:spPr>
          <a:xfrm>
            <a:off x="827088" y="1844675"/>
            <a:ext cx="8107362" cy="4824413"/>
          </a:xfrm>
        </p:spPr>
        <p:txBody>
          <a:bodyPr/>
          <a:lstStyle/>
          <a:p>
            <a:pPr marL="82550" indent="0">
              <a:buFont typeface="Wingdings 2" pitchFamily="18" charset="2"/>
              <a:buNone/>
              <a:defRPr/>
            </a:pPr>
            <a:r>
              <a:rPr lang="it-IT" b="1" i="1" u="sng" dirty="0" smtClean="0"/>
              <a:t>Top 5 </a:t>
            </a:r>
            <a:r>
              <a:rPr lang="it-IT" b="1" i="1" u="sng" dirty="0" err="1" smtClean="0"/>
              <a:t>subjective</a:t>
            </a:r>
            <a:r>
              <a:rPr lang="it-IT" b="1" i="1" u="sng" dirty="0" smtClean="0"/>
              <a:t> </a:t>
            </a:r>
            <a:r>
              <a:rPr lang="it-IT" b="1" i="1" u="sng" dirty="0" err="1" smtClean="0"/>
              <a:t>symptoms</a:t>
            </a:r>
            <a:endParaRPr lang="it-IT" b="1" i="1" u="sng" dirty="0" smtClean="0"/>
          </a:p>
          <a:p>
            <a:pPr marL="82550" indent="0">
              <a:buFont typeface="Wingdings 2" pitchFamily="18" charset="2"/>
              <a:buNone/>
              <a:defRPr/>
            </a:pPr>
            <a:endParaRPr lang="it-IT" b="1" i="1" u="sng" dirty="0" smtClean="0"/>
          </a:p>
          <a:p>
            <a:pPr>
              <a:defRPr/>
            </a:pPr>
            <a:r>
              <a:rPr lang="it-IT" dirty="0" smtClean="0"/>
              <a:t>Intolleranza alle posture statiche prolungate</a:t>
            </a:r>
            <a:endParaRPr lang="it-IT" dirty="0"/>
          </a:p>
          <a:p>
            <a:pPr>
              <a:defRPr/>
            </a:pPr>
            <a:r>
              <a:rPr lang="it-IT" dirty="0" smtClean="0"/>
              <a:t>Fatica e impossibilità nel tenere la testa alta</a:t>
            </a:r>
          </a:p>
          <a:p>
            <a:pPr>
              <a:defRPr/>
            </a:pPr>
            <a:r>
              <a:rPr lang="it-IT" dirty="0" smtClean="0"/>
              <a:t>I sintomi migliorano con un supporto esterno</a:t>
            </a:r>
          </a:p>
          <a:p>
            <a:pPr>
              <a:defRPr/>
            </a:pPr>
            <a:r>
              <a:rPr lang="it-IT" dirty="0" smtClean="0"/>
              <a:t>Frequente necessità di auto-manipolarsi</a:t>
            </a:r>
          </a:p>
          <a:p>
            <a:pPr>
              <a:defRPr/>
            </a:pPr>
            <a:r>
              <a:rPr lang="it-IT" dirty="0" smtClean="0"/>
              <a:t>Sensazione soggettiva di instabilità, tremore o perdita di controllo</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altLang="it-IT" b="1" dirty="0" smtClean="0">
                <a:solidFill>
                  <a:schemeClr val="tx1"/>
                </a:solidFill>
              </a:rPr>
              <a:t>3-Instabilità legamentosa - 4</a:t>
            </a:r>
            <a:endParaRPr lang="it-IT" dirty="0"/>
          </a:p>
        </p:txBody>
      </p:sp>
      <p:sp>
        <p:nvSpPr>
          <p:cNvPr id="3" name="Segnaposto contenuto 2"/>
          <p:cNvSpPr>
            <a:spLocks noGrp="1"/>
          </p:cNvSpPr>
          <p:nvPr>
            <p:ph idx="1"/>
          </p:nvPr>
        </p:nvSpPr>
        <p:spPr>
          <a:xfrm>
            <a:off x="900113" y="1447800"/>
            <a:ext cx="8034337" cy="5294313"/>
          </a:xfrm>
        </p:spPr>
        <p:txBody>
          <a:bodyPr/>
          <a:lstStyle/>
          <a:p>
            <a:pPr marL="82550" indent="0">
              <a:buFont typeface="Wingdings 2" pitchFamily="18" charset="2"/>
              <a:buNone/>
              <a:defRPr/>
            </a:pPr>
            <a:r>
              <a:rPr lang="it-IT" b="1" i="1" u="sng" dirty="0" smtClean="0"/>
              <a:t>Top 5 </a:t>
            </a:r>
            <a:r>
              <a:rPr lang="it-IT" b="1" i="1" u="sng" dirty="0" err="1" smtClean="0"/>
              <a:t>objective</a:t>
            </a:r>
            <a:r>
              <a:rPr lang="it-IT" b="1" i="1" u="sng" dirty="0" smtClean="0"/>
              <a:t> </a:t>
            </a:r>
            <a:r>
              <a:rPr lang="it-IT" b="1" i="1" u="sng" dirty="0" err="1" smtClean="0"/>
              <a:t>identifiers</a:t>
            </a:r>
            <a:r>
              <a:rPr lang="it-IT" b="1" i="1" u="sng" dirty="0" smtClean="0"/>
              <a:t>:</a:t>
            </a:r>
          </a:p>
          <a:p>
            <a:pPr marL="82550" indent="0">
              <a:buFont typeface="Wingdings 2" pitchFamily="18" charset="2"/>
              <a:buNone/>
              <a:defRPr/>
            </a:pPr>
            <a:endParaRPr lang="it-IT" b="1" i="1" u="sng" dirty="0" smtClean="0"/>
          </a:p>
          <a:p>
            <a:pPr>
              <a:defRPr/>
            </a:pPr>
            <a:r>
              <a:rPr lang="it-IT" dirty="0" smtClean="0"/>
              <a:t>Alterata o debole coordinazione muscolare</a:t>
            </a:r>
          </a:p>
          <a:p>
            <a:pPr>
              <a:defRPr/>
            </a:pPr>
            <a:r>
              <a:rPr lang="it-IT" dirty="0" smtClean="0"/>
              <a:t>Gioco articolare anormale</a:t>
            </a:r>
          </a:p>
          <a:p>
            <a:pPr>
              <a:defRPr/>
            </a:pPr>
            <a:r>
              <a:rPr lang="it-IT" dirty="0" smtClean="0"/>
              <a:t>Movimento che non è omogeneo per tutto il </a:t>
            </a:r>
            <a:r>
              <a:rPr lang="it-IT" dirty="0" err="1" smtClean="0"/>
              <a:t>range</a:t>
            </a:r>
            <a:r>
              <a:rPr lang="it-IT" dirty="0" smtClean="0"/>
              <a:t> articolare</a:t>
            </a:r>
          </a:p>
          <a:p>
            <a:pPr>
              <a:defRPr/>
            </a:pPr>
            <a:r>
              <a:rPr lang="it-IT" dirty="0" smtClean="0"/>
              <a:t>Movimenti aberranti</a:t>
            </a:r>
          </a:p>
          <a:p>
            <a:pPr>
              <a:defRPr/>
            </a:pPr>
            <a:r>
              <a:rPr lang="it-IT" dirty="0" err="1" smtClean="0"/>
              <a:t>Ipomobilità</a:t>
            </a:r>
            <a:r>
              <a:rPr lang="it-IT" dirty="0" smtClean="0"/>
              <a:t> della cerniera toracica superiore</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pPr eaLnBrk="1" fontAlgn="auto" hangingPunct="1">
              <a:spcAft>
                <a:spcPts val="0"/>
              </a:spcAft>
              <a:defRPr/>
            </a:pPr>
            <a:r>
              <a:rPr lang="it-IT" altLang="it-IT" b="1" dirty="0" smtClean="0">
                <a:solidFill>
                  <a:schemeClr val="tx1"/>
                </a:solidFill>
              </a:rPr>
              <a:t>3-Instabilità legamentosa - 5</a:t>
            </a:r>
          </a:p>
        </p:txBody>
      </p:sp>
      <p:sp>
        <p:nvSpPr>
          <p:cNvPr id="41987" name="Segnaposto contenuto 2"/>
          <p:cNvSpPr>
            <a:spLocks noGrp="1"/>
          </p:cNvSpPr>
          <p:nvPr>
            <p:ph idx="1"/>
          </p:nvPr>
        </p:nvSpPr>
        <p:spPr>
          <a:xfrm>
            <a:off x="1042988" y="1989138"/>
            <a:ext cx="7772400" cy="3816350"/>
          </a:xfrm>
        </p:spPr>
        <p:txBody>
          <a:bodyPr/>
          <a:lstStyle/>
          <a:p>
            <a:pPr eaLnBrk="1" hangingPunct="1"/>
            <a:r>
              <a:rPr lang="it-IT" altLang="it-IT" smtClean="0"/>
              <a:t>Dolore e difficoltà nei movimenti di flesso-estensione</a:t>
            </a:r>
          </a:p>
          <a:p>
            <a:pPr eaLnBrk="1" hangingPunct="1"/>
            <a:r>
              <a:rPr lang="it-IT" altLang="it-IT" smtClean="0"/>
              <a:t>Cefalea occipitale e intorpidimento</a:t>
            </a:r>
          </a:p>
          <a:p>
            <a:pPr eaLnBrk="1" hangingPunct="1"/>
            <a:r>
              <a:rPr lang="it-IT" altLang="it-IT" smtClean="0"/>
              <a:t>Gravi limitazioni del ROM attivo cervicale in tutte le direzioni</a:t>
            </a:r>
          </a:p>
          <a:p>
            <a:pPr eaLnBrk="1" hangingPunct="1"/>
            <a:r>
              <a:rPr lang="it-IT" altLang="it-IT" smtClean="0"/>
              <a:t>Segni di mielopatia cervicale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450" y="115888"/>
            <a:ext cx="7921625" cy="850900"/>
          </a:xfrm>
        </p:spPr>
        <p:txBody>
          <a:bodyPr>
            <a:noAutofit/>
          </a:bodyPr>
          <a:lstStyle/>
          <a:p>
            <a:pPr>
              <a:defRPr/>
            </a:pPr>
            <a:r>
              <a:rPr lang="it-IT" sz="3200" dirty="0" smtClean="0"/>
              <a:t>American </a:t>
            </a:r>
            <a:r>
              <a:rPr lang="it-IT" sz="3200" dirty="0" err="1" smtClean="0"/>
              <a:t>Physical</a:t>
            </a:r>
            <a:r>
              <a:rPr lang="it-IT" sz="3200" dirty="0" smtClean="0"/>
              <a:t> </a:t>
            </a:r>
            <a:r>
              <a:rPr lang="it-IT" sz="3200" dirty="0" err="1" smtClean="0"/>
              <a:t>Therapy</a:t>
            </a:r>
            <a:r>
              <a:rPr lang="it-IT" sz="3200" dirty="0" smtClean="0"/>
              <a:t> </a:t>
            </a:r>
            <a:r>
              <a:rPr lang="it-IT" sz="3200" dirty="0" err="1" smtClean="0"/>
              <a:t>Association</a:t>
            </a:r>
            <a:r>
              <a:rPr lang="it-IT" sz="3200" dirty="0" smtClean="0"/>
              <a:t>, 2013</a:t>
            </a:r>
            <a:endParaRPr lang="it-IT" sz="3200" dirty="0"/>
          </a:p>
        </p:txBody>
      </p:sp>
      <p:pic>
        <p:nvPicPr>
          <p:cNvPr id="430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920750"/>
            <a:ext cx="7416800" cy="2436813"/>
          </a:xfrm>
          <a:noFill/>
        </p:spPr>
      </p:pic>
      <p:sp>
        <p:nvSpPr>
          <p:cNvPr id="43012" name="Rettangolo 3"/>
          <p:cNvSpPr>
            <a:spLocks noChangeArrowheads="1"/>
          </p:cNvSpPr>
          <p:nvPr/>
        </p:nvSpPr>
        <p:spPr bwMode="auto">
          <a:xfrm>
            <a:off x="1079500" y="3573463"/>
            <a:ext cx="80295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it-IT" altLang="it-IT" sz="2300">
                <a:latin typeface="Tahoma" pitchFamily="34" charset="0"/>
              </a:rPr>
              <a:t>Nelle procedure di screening pre-trattamento, miriamo a identificare i pazienti con instabilità della colonna cervicale superiore per omettere gli interventi di trattamento e rimandare i pazienti all'appropriata valutazione medica.</a:t>
            </a:r>
          </a:p>
          <a:p>
            <a:pPr eaLnBrk="1" hangingPunct="1">
              <a:spcBef>
                <a:spcPct val="0"/>
              </a:spcBef>
              <a:buClrTx/>
              <a:buSzTx/>
              <a:buFontTx/>
              <a:buNone/>
            </a:pPr>
            <a:r>
              <a:rPr lang="it-IT" altLang="it-IT" sz="2300">
                <a:latin typeface="Tahoma" pitchFamily="34" charset="0"/>
              </a:rPr>
              <a:t>È importante, per prevenire falsi negativi, che la sensibilità di questi test sia alta. </a:t>
            </a:r>
          </a:p>
          <a:p>
            <a:pPr eaLnBrk="1" hangingPunct="1">
              <a:spcBef>
                <a:spcPct val="0"/>
              </a:spcBef>
              <a:buClrTx/>
              <a:buSzTx/>
              <a:buFontTx/>
              <a:buNone/>
            </a:pPr>
            <a:r>
              <a:rPr lang="it-IT" altLang="it-IT" sz="2300">
                <a:latin typeface="Tahoma" pitchFamily="34" charset="0"/>
              </a:rPr>
              <a:t>La sensibilità della maggior parte dei test è insufficiente per la rilevazione dell’instabilità del tratto cervicale superiore; quindi, il valore clinico di questi test è basso.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1200</TotalTime>
  <Words>1453</Words>
  <Application>Microsoft Office PowerPoint</Application>
  <PresentationFormat>Presentazione su schermo (4:3)</PresentationFormat>
  <Paragraphs>234</Paragraphs>
  <Slides>33</Slides>
  <Notes>0</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Solstizio</vt:lpstr>
      <vt:lpstr>Introduzione all’approccio riabilitativo delle cervicalgie</vt:lpstr>
      <vt:lpstr>2-neoplasie</vt:lpstr>
      <vt:lpstr>3-Instabilità legamentosa</vt:lpstr>
      <vt:lpstr>Chad Cook et al, Physical Therapy, 2005</vt:lpstr>
      <vt:lpstr>3-Instabilità legamentosa - 2</vt:lpstr>
      <vt:lpstr>3-Instabilità legamentosa - 3</vt:lpstr>
      <vt:lpstr>3-Instabilità legamentosa - 4</vt:lpstr>
      <vt:lpstr>3-Instabilità legamentosa - 5</vt:lpstr>
      <vt:lpstr>American Physical Therapy Association, 2013</vt:lpstr>
      <vt:lpstr>Presentazione standard di PowerPoint</vt:lpstr>
      <vt:lpstr>Upper cervical instability test</vt:lpstr>
      <vt:lpstr>Differenti modalità di esecuzione</vt:lpstr>
      <vt:lpstr>Transverse ligament stress test</vt:lpstr>
      <vt:lpstr>Alar Ligament stress test</vt:lpstr>
      <vt:lpstr>4-Insufficienza vertebro-basilare</vt:lpstr>
      <vt:lpstr>Vi sono tre aree dove l’arteria vertebrale è vulnerabile a compressione esterne:</vt:lpstr>
      <vt:lpstr>4-Insufficienza vertebro-basilare - 2</vt:lpstr>
      <vt:lpstr>4-Insufficienza vertebro-basilare - 3</vt:lpstr>
      <vt:lpstr>5-Malattie sistemiche o infiammatorie</vt:lpstr>
      <vt:lpstr>   Rispetto ai  reumatismi infiammatori</vt:lpstr>
      <vt:lpstr>   Sospetto di infezione</vt:lpstr>
      <vt:lpstr>6-In caso di trauma rischio frattura</vt:lpstr>
      <vt:lpstr>Basso rischio /  alto rischio</vt:lpstr>
      <vt:lpstr>Canadian Rule</vt:lpstr>
      <vt:lpstr>The NEXUS Criteria</vt:lpstr>
      <vt:lpstr>A recent systematic review (2012) suggests that the CCR appears to have better diagnostic accuracy than the NEXUS criteria  </vt:lpstr>
      <vt:lpstr>In caso di trauma: sintesi</vt:lpstr>
      <vt:lpstr>   Rispetto alle fratture</vt:lpstr>
      <vt:lpstr>   dolori vertebrali di  origine viscerale</vt:lpstr>
      <vt:lpstr>Red flags in sintesi</vt:lpstr>
      <vt:lpstr>Principali Raccomandazioni Diagnostiche SIMFER</vt:lpstr>
      <vt:lpstr>…raccomandazioni diagnostiche</vt:lpstr>
      <vt:lpstr>… ancora SIMFER 2011</vt:lpstr>
    </vt:vector>
  </TitlesOfParts>
  <Company>UNITS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Massoterapia speciale AA 2010/2011</dc:title>
  <dc:creator>Cl Fisioterapisti</dc:creator>
  <cp:lastModifiedBy>Fisiot24</cp:lastModifiedBy>
  <cp:revision>86</cp:revision>
  <dcterms:created xsi:type="dcterms:W3CDTF">2010-09-09T13:04:34Z</dcterms:created>
  <dcterms:modified xsi:type="dcterms:W3CDTF">2020-05-11T20:23:15Z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TC010690001040</vt:lpwstr>
  </property>
</Properties>
</file>