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AutoShape 2"/>
          <p:cNvSpPr>
            <a:spLocks noChangeArrowheads="1"/>
          </p:cNvSpPr>
          <p:nvPr/>
        </p:nvSpPr>
        <p:spPr bwMode="auto">
          <a:xfrm>
            <a:off x="5781675" y="2159001"/>
            <a:ext cx="1296988" cy="836613"/>
          </a:xfrm>
          <a:prstGeom prst="downArrow">
            <a:avLst>
              <a:gd name="adj1" fmla="val 34639"/>
              <a:gd name="adj2" fmla="val 26694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title"/>
          </p:nvPr>
        </p:nvSpPr>
        <p:spPr>
          <a:xfrm>
            <a:off x="2423464" y="901701"/>
            <a:ext cx="7704209" cy="798513"/>
          </a:xfrm>
          <a:noFill/>
        </p:spPr>
        <p:txBody>
          <a:bodyPr anchor="t"/>
          <a:lstStyle/>
          <a:p>
            <a:pPr algn="l"/>
            <a:r>
              <a:rPr lang="it-IT" altLang="it-IT" sz="2800" b="1" dirty="0">
                <a:solidFill>
                  <a:srgbClr val="0033CC"/>
                </a:solidFill>
                <a:latin typeface="Palatino Linotype" panose="02040502050505030304" pitchFamily="18" charset="0"/>
              </a:rPr>
              <a:t>Capitolo 8: </a:t>
            </a:r>
            <a:r>
              <a:rPr lang="it-IT" altLang="it-IT" sz="2800" b="1" dirty="0" smtClean="0">
                <a:solidFill>
                  <a:srgbClr val="0033CC"/>
                </a:solidFill>
                <a:latin typeface="Palatino Linotype" panose="02040502050505030304" pitchFamily="18" charset="0"/>
              </a:rPr>
              <a:t>La complessità </a:t>
            </a:r>
            <a:r>
              <a:rPr lang="it-IT" altLang="it-IT" sz="2800" b="1" dirty="0">
                <a:solidFill>
                  <a:srgbClr val="0033CC"/>
                </a:solidFill>
                <a:latin typeface="Palatino Linotype" panose="02040502050505030304" pitchFamily="18" charset="0"/>
              </a:rPr>
              <a:t>dello sviluppo</a:t>
            </a:r>
          </a:p>
        </p:txBody>
      </p:sp>
      <p:sp>
        <p:nvSpPr>
          <p:cNvPr id="153607" name="Oval 7"/>
          <p:cNvSpPr>
            <a:spLocks noChangeArrowheads="1"/>
          </p:cNvSpPr>
          <p:nvPr/>
        </p:nvSpPr>
        <p:spPr bwMode="auto">
          <a:xfrm>
            <a:off x="3965575" y="1916114"/>
            <a:ext cx="4929188" cy="504825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it-IT">
                <a:latin typeface="Arial" panose="020B0604020202020204" pitchFamily="34" charset="0"/>
              </a:rPr>
              <a:t>Caratteri socio-economici </a:t>
            </a:r>
          </a:p>
        </p:txBody>
      </p:sp>
      <p:sp>
        <p:nvSpPr>
          <p:cNvPr id="153618" name="Line 18"/>
          <p:cNvSpPr>
            <a:spLocks noChangeShapeType="1"/>
          </p:cNvSpPr>
          <p:nvPr/>
        </p:nvSpPr>
        <p:spPr bwMode="auto">
          <a:xfrm>
            <a:off x="3000375" y="6021388"/>
            <a:ext cx="6858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619" name="Text Box 19"/>
          <p:cNvSpPr txBox="1">
            <a:spLocks noChangeArrowheads="1"/>
          </p:cNvSpPr>
          <p:nvPr/>
        </p:nvSpPr>
        <p:spPr bwMode="auto">
          <a:xfrm rot="16200000">
            <a:off x="1083585" y="2236273"/>
            <a:ext cx="15055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it-IT" altLang="it-IT" i="1" dirty="0">
                <a:latin typeface="Arial" panose="020B0604020202020204" pitchFamily="34" charset="0"/>
              </a:rPr>
              <a:t>Fattori palesi</a:t>
            </a:r>
          </a:p>
        </p:txBody>
      </p:sp>
      <p:sp>
        <p:nvSpPr>
          <p:cNvPr id="153620" name="Text Box 20"/>
          <p:cNvSpPr txBox="1">
            <a:spLocks noChangeArrowheads="1"/>
          </p:cNvSpPr>
          <p:nvPr/>
        </p:nvSpPr>
        <p:spPr bwMode="auto">
          <a:xfrm rot="16200000">
            <a:off x="1057938" y="5026303"/>
            <a:ext cx="15568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it-IT" altLang="it-IT" i="1" dirty="0">
                <a:latin typeface="Arial" panose="020B0604020202020204" pitchFamily="34" charset="0"/>
              </a:rPr>
              <a:t>Fattori occulti</a:t>
            </a:r>
          </a:p>
        </p:txBody>
      </p:sp>
      <p:sp>
        <p:nvSpPr>
          <p:cNvPr id="153621" name="AutoShape 21"/>
          <p:cNvSpPr>
            <a:spLocks noChangeArrowheads="1"/>
          </p:cNvSpPr>
          <p:nvPr/>
        </p:nvSpPr>
        <p:spPr bwMode="auto">
          <a:xfrm>
            <a:off x="3856039" y="4184650"/>
            <a:ext cx="2384425" cy="1189038"/>
          </a:xfrm>
          <a:prstGeom prst="triangle">
            <a:avLst>
              <a:gd name="adj" fmla="val 6085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it-IT" altLang="it-IT" sz="1400">
                <a:latin typeface="Arial" panose="020B0604020202020204" pitchFamily="34" charset="0"/>
              </a:rPr>
              <a:t>Salute </a:t>
            </a:r>
          </a:p>
        </p:txBody>
      </p:sp>
      <p:sp>
        <p:nvSpPr>
          <p:cNvPr id="153622" name="AutoShape 22"/>
          <p:cNvSpPr>
            <a:spLocks noChangeArrowheads="1"/>
          </p:cNvSpPr>
          <p:nvPr/>
        </p:nvSpPr>
        <p:spPr bwMode="auto">
          <a:xfrm>
            <a:off x="6024564" y="4040189"/>
            <a:ext cx="2384425" cy="1189037"/>
          </a:xfrm>
          <a:prstGeom prst="triangle">
            <a:avLst>
              <a:gd name="adj" fmla="val 36218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it-IT" altLang="it-IT" sz="1400">
                <a:latin typeface="Arial" panose="020B0604020202020204" pitchFamily="34" charset="0"/>
              </a:rPr>
              <a:t>Educazione </a:t>
            </a:r>
          </a:p>
        </p:txBody>
      </p:sp>
      <p:sp>
        <p:nvSpPr>
          <p:cNvPr id="153623" name="AutoShape 23"/>
          <p:cNvSpPr>
            <a:spLocks noChangeArrowheads="1"/>
          </p:cNvSpPr>
          <p:nvPr/>
        </p:nvSpPr>
        <p:spPr bwMode="auto">
          <a:xfrm>
            <a:off x="4937126" y="4616450"/>
            <a:ext cx="2384425" cy="1189038"/>
          </a:xfrm>
          <a:prstGeom prst="triangle">
            <a:avLst>
              <a:gd name="adj" fmla="val 6085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it-IT" altLang="it-IT" sz="1400">
                <a:latin typeface="Arial" panose="020B0604020202020204" pitchFamily="34" charset="0"/>
              </a:rPr>
              <a:t>Cultura </a:t>
            </a:r>
          </a:p>
        </p:txBody>
      </p:sp>
      <p:sp>
        <p:nvSpPr>
          <p:cNvPr id="153624" name="AutoShape 24"/>
          <p:cNvSpPr>
            <a:spLocks noChangeArrowheads="1"/>
          </p:cNvSpPr>
          <p:nvPr/>
        </p:nvSpPr>
        <p:spPr bwMode="auto">
          <a:xfrm>
            <a:off x="6915151" y="4616450"/>
            <a:ext cx="2709863" cy="1189038"/>
          </a:xfrm>
          <a:prstGeom prst="triangle">
            <a:avLst>
              <a:gd name="adj" fmla="val 2841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it-IT" altLang="it-IT" sz="1400">
                <a:latin typeface="Arial" panose="020B0604020202020204" pitchFamily="34" charset="0"/>
              </a:rPr>
              <a:t>Propensione all’innovazione</a:t>
            </a:r>
          </a:p>
        </p:txBody>
      </p:sp>
      <p:sp>
        <p:nvSpPr>
          <p:cNvPr id="153625" name="Text Box 25"/>
          <p:cNvSpPr txBox="1">
            <a:spLocks noChangeArrowheads="1"/>
          </p:cNvSpPr>
          <p:nvPr/>
        </p:nvSpPr>
        <p:spPr bwMode="auto">
          <a:xfrm>
            <a:off x="3698875" y="5518150"/>
            <a:ext cx="18938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1200" i="1">
                <a:latin typeface="Arial" panose="020B0604020202020204" pitchFamily="34" charset="0"/>
              </a:rPr>
              <a:t>Specificità locali</a:t>
            </a:r>
          </a:p>
        </p:txBody>
      </p:sp>
      <p:sp>
        <p:nvSpPr>
          <p:cNvPr id="153626" name="Oval 26"/>
          <p:cNvSpPr>
            <a:spLocks noChangeArrowheads="1"/>
          </p:cNvSpPr>
          <p:nvPr/>
        </p:nvSpPr>
        <p:spPr bwMode="auto">
          <a:xfrm>
            <a:off x="3963989" y="3284539"/>
            <a:ext cx="4929187" cy="504825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it-IT">
                <a:latin typeface="Arial" panose="020B0604020202020204" pitchFamily="34" charset="0"/>
              </a:rPr>
              <a:t>Caratteri territoriali </a:t>
            </a:r>
          </a:p>
        </p:txBody>
      </p:sp>
      <p:sp>
        <p:nvSpPr>
          <p:cNvPr id="153627" name="Line 27"/>
          <p:cNvSpPr>
            <a:spLocks noChangeShapeType="1"/>
          </p:cNvSpPr>
          <p:nvPr/>
        </p:nvSpPr>
        <p:spPr bwMode="auto">
          <a:xfrm>
            <a:off x="3000375" y="4076700"/>
            <a:ext cx="6858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628" name="Line 28"/>
          <p:cNvSpPr>
            <a:spLocks noChangeShapeType="1"/>
          </p:cNvSpPr>
          <p:nvPr/>
        </p:nvSpPr>
        <p:spPr bwMode="auto">
          <a:xfrm>
            <a:off x="3000375" y="2995613"/>
            <a:ext cx="6858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" name="SlideSv11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00509" y="5989387"/>
            <a:ext cx="609600" cy="6096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11719" y="6414321"/>
            <a:ext cx="2279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Fonte: Morelli, 2010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30293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27</Words>
  <Application>Microsoft Office PowerPoint</Application>
  <PresentationFormat>Widescreen</PresentationFormat>
  <Paragraphs>11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8" baseType="lpstr">
      <vt:lpstr>Arial</vt:lpstr>
      <vt:lpstr>Calibri</vt:lpstr>
      <vt:lpstr>Constantia</vt:lpstr>
      <vt:lpstr>Monotype Sorts</vt:lpstr>
      <vt:lpstr>Palatino Linotype</vt:lpstr>
      <vt:lpstr>Wingdings 2</vt:lpstr>
      <vt:lpstr>Equinozio</vt:lpstr>
      <vt:lpstr>Capitolo 8: La complessità dello sviluppo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19</cp:revision>
  <dcterms:created xsi:type="dcterms:W3CDTF">2020-03-31T13:43:48Z</dcterms:created>
  <dcterms:modified xsi:type="dcterms:W3CDTF">2020-05-12T08:36:07Z</dcterms:modified>
  <cp:contentStatus/>
</cp:coreProperties>
</file>